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27"/>
  </p:notesMasterIdLst>
  <p:handoutMasterIdLst>
    <p:handoutMasterId r:id="rId28"/>
  </p:handoutMasterIdLst>
  <p:sldIdLst>
    <p:sldId id="328" r:id="rId5"/>
    <p:sldId id="411" r:id="rId6"/>
    <p:sldId id="415" r:id="rId7"/>
    <p:sldId id="419" r:id="rId8"/>
    <p:sldId id="421" r:id="rId9"/>
    <p:sldId id="422" r:id="rId10"/>
    <p:sldId id="423" r:id="rId11"/>
    <p:sldId id="424" r:id="rId12"/>
    <p:sldId id="425" r:id="rId13"/>
    <p:sldId id="426" r:id="rId14"/>
    <p:sldId id="427" r:id="rId15"/>
    <p:sldId id="462" r:id="rId16"/>
    <p:sldId id="436" r:id="rId17"/>
    <p:sldId id="439" r:id="rId18"/>
    <p:sldId id="440" r:id="rId19"/>
    <p:sldId id="430" r:id="rId20"/>
    <p:sldId id="451" r:id="rId21"/>
    <p:sldId id="452" r:id="rId22"/>
    <p:sldId id="498" r:id="rId23"/>
    <p:sldId id="505" r:id="rId24"/>
    <p:sldId id="506" r:id="rId25"/>
    <p:sldId id="350" r:id="rId26"/>
  </p:sldIdLst>
  <p:sldSz cx="12161838" cy="6858000"/>
  <p:notesSz cx="6858000" cy="9144000"/>
  <p:defaultTextStyle>
    <a:defPPr>
      <a:defRPr lang="en-US"/>
    </a:defPPr>
    <a:lvl1pPr marL="0" algn="l" defTabSz="607469" rtl="0" eaLnBrk="1" latinLnBrk="0" hangingPunct="1">
      <a:defRPr sz="2400" kern="1200">
        <a:solidFill>
          <a:schemeClr val="tx1"/>
        </a:solidFill>
        <a:latin typeface="+mn-lt"/>
        <a:ea typeface="+mn-ea"/>
        <a:cs typeface="+mn-cs"/>
      </a:defRPr>
    </a:lvl1pPr>
    <a:lvl2pPr marL="607469" algn="l" defTabSz="607469" rtl="0" eaLnBrk="1" latinLnBrk="0" hangingPunct="1">
      <a:defRPr sz="2400" kern="1200">
        <a:solidFill>
          <a:schemeClr val="tx1"/>
        </a:solidFill>
        <a:latin typeface="+mn-lt"/>
        <a:ea typeface="+mn-ea"/>
        <a:cs typeface="+mn-cs"/>
      </a:defRPr>
    </a:lvl2pPr>
    <a:lvl3pPr marL="1214938" algn="l" defTabSz="607469" rtl="0" eaLnBrk="1" latinLnBrk="0" hangingPunct="1">
      <a:defRPr sz="2400" kern="1200">
        <a:solidFill>
          <a:schemeClr val="tx1"/>
        </a:solidFill>
        <a:latin typeface="+mn-lt"/>
        <a:ea typeface="+mn-ea"/>
        <a:cs typeface="+mn-cs"/>
      </a:defRPr>
    </a:lvl3pPr>
    <a:lvl4pPr marL="1822407" algn="l" defTabSz="607469" rtl="0" eaLnBrk="1" latinLnBrk="0" hangingPunct="1">
      <a:defRPr sz="2400" kern="1200">
        <a:solidFill>
          <a:schemeClr val="tx1"/>
        </a:solidFill>
        <a:latin typeface="+mn-lt"/>
        <a:ea typeface="+mn-ea"/>
        <a:cs typeface="+mn-cs"/>
      </a:defRPr>
    </a:lvl4pPr>
    <a:lvl5pPr marL="2429877" algn="l" defTabSz="607469" rtl="0" eaLnBrk="1" latinLnBrk="0" hangingPunct="1">
      <a:defRPr sz="2400" kern="1200">
        <a:solidFill>
          <a:schemeClr val="tx1"/>
        </a:solidFill>
        <a:latin typeface="+mn-lt"/>
        <a:ea typeface="+mn-ea"/>
        <a:cs typeface="+mn-cs"/>
      </a:defRPr>
    </a:lvl5pPr>
    <a:lvl6pPr marL="3037346" algn="l" defTabSz="607469" rtl="0" eaLnBrk="1" latinLnBrk="0" hangingPunct="1">
      <a:defRPr sz="2400" kern="1200">
        <a:solidFill>
          <a:schemeClr val="tx1"/>
        </a:solidFill>
        <a:latin typeface="+mn-lt"/>
        <a:ea typeface="+mn-ea"/>
        <a:cs typeface="+mn-cs"/>
      </a:defRPr>
    </a:lvl6pPr>
    <a:lvl7pPr marL="3644819" algn="l" defTabSz="607469" rtl="0" eaLnBrk="1" latinLnBrk="0" hangingPunct="1">
      <a:defRPr sz="2400" kern="1200">
        <a:solidFill>
          <a:schemeClr val="tx1"/>
        </a:solidFill>
        <a:latin typeface="+mn-lt"/>
        <a:ea typeface="+mn-ea"/>
        <a:cs typeface="+mn-cs"/>
      </a:defRPr>
    </a:lvl7pPr>
    <a:lvl8pPr marL="4252285" algn="l" defTabSz="607469" rtl="0" eaLnBrk="1" latinLnBrk="0" hangingPunct="1">
      <a:defRPr sz="2400" kern="1200">
        <a:solidFill>
          <a:schemeClr val="tx1"/>
        </a:solidFill>
        <a:latin typeface="+mn-lt"/>
        <a:ea typeface="+mn-ea"/>
        <a:cs typeface="+mn-cs"/>
      </a:defRPr>
    </a:lvl8pPr>
    <a:lvl9pPr marL="4859760" algn="l" defTabSz="607469"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Mahoney" initials="MM" lastIdx="7" clrIdx="0">
    <p:extLst/>
  </p:cmAuthor>
  <p:cmAuthor id="2" name="Helen Ho" initials="HH" lastIdx="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96"/>
    <a:srgbClr val="006EBB"/>
    <a:srgbClr val="0076BB"/>
    <a:srgbClr val="332570"/>
    <a:srgbClr val="8FDDFE"/>
    <a:srgbClr val="D96025"/>
    <a:srgbClr val="D10022"/>
    <a:srgbClr val="760010"/>
    <a:srgbClr val="810056"/>
    <a:srgbClr val="5B25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49" autoAdjust="0"/>
    <p:restoredTop sz="95070" autoAdjust="0"/>
  </p:normalViewPr>
  <p:slideViewPr>
    <p:cSldViewPr snapToGrid="0" snapToObjects="1">
      <p:cViewPr varScale="1">
        <p:scale>
          <a:sx n="92" d="100"/>
          <a:sy n="92" d="100"/>
        </p:scale>
        <p:origin x="536" y="184"/>
      </p:cViewPr>
      <p:guideLst>
        <p:guide orient="horz" pos="2160"/>
        <p:guide pos="3831"/>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commentAuthors" Target="commentAuthor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3EBD86-66D2-BD4F-85C3-2027610ACF4F}" type="datetime1">
              <a:rPr lang="en-US" smtClean="0"/>
              <a:t>11/4/15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B3E656-D1B5-2B4A-BECD-3F53B7BE382F}" type="slidenum">
              <a:rPr lang="en-US" smtClean="0"/>
              <a:t>‹#›</a:t>
            </a:fld>
            <a:endParaRPr lang="en-US"/>
          </a:p>
        </p:txBody>
      </p:sp>
    </p:spTree>
    <p:extLst>
      <p:ext uri="{BB962C8B-B14F-4D97-AF65-F5344CB8AC3E}">
        <p14:creationId xmlns:p14="http://schemas.microsoft.com/office/powerpoint/2010/main" val="34466461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BFC06D-F64D-6247-AF8E-B841B4979C6D}" type="datetime1">
              <a:rPr lang="en-US" smtClean="0"/>
              <a:t>11/4/15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D131BC-EFFC-1B41-80A9-EF278185A8A4}" type="slidenum">
              <a:rPr lang="en-US" smtClean="0"/>
              <a:t>‹#›</a:t>
            </a:fld>
            <a:endParaRPr lang="en-US"/>
          </a:p>
        </p:txBody>
      </p:sp>
    </p:spTree>
    <p:extLst>
      <p:ext uri="{BB962C8B-B14F-4D97-AF65-F5344CB8AC3E}">
        <p14:creationId xmlns:p14="http://schemas.microsoft.com/office/powerpoint/2010/main" val="1436588652"/>
      </p:ext>
    </p:extLst>
  </p:cSld>
  <p:clrMap bg1="lt1" tx1="dk1" bg2="lt2" tx2="dk2" accent1="accent1" accent2="accent2" accent3="accent3" accent4="accent4" accent5="accent5" accent6="accent6" hlink="hlink" folHlink="folHlink"/>
  <p:hf hdr="0" ftr="0" dt="0"/>
  <p:notesStyle>
    <a:lvl1pPr marL="0" algn="l" defTabSz="607469" rtl="0" eaLnBrk="1" latinLnBrk="0" hangingPunct="1">
      <a:defRPr sz="1600" kern="1200">
        <a:solidFill>
          <a:schemeClr val="tx1"/>
        </a:solidFill>
        <a:latin typeface="+mn-lt"/>
        <a:ea typeface="+mn-ea"/>
        <a:cs typeface="+mn-cs"/>
      </a:defRPr>
    </a:lvl1pPr>
    <a:lvl2pPr marL="607469" algn="l" defTabSz="607469" rtl="0" eaLnBrk="1" latinLnBrk="0" hangingPunct="1">
      <a:defRPr sz="1600" kern="1200">
        <a:solidFill>
          <a:schemeClr val="tx1"/>
        </a:solidFill>
        <a:latin typeface="+mn-lt"/>
        <a:ea typeface="+mn-ea"/>
        <a:cs typeface="+mn-cs"/>
      </a:defRPr>
    </a:lvl2pPr>
    <a:lvl3pPr marL="1214938" algn="l" defTabSz="607469" rtl="0" eaLnBrk="1" latinLnBrk="0" hangingPunct="1">
      <a:defRPr sz="1600" kern="1200">
        <a:solidFill>
          <a:schemeClr val="tx1"/>
        </a:solidFill>
        <a:latin typeface="+mn-lt"/>
        <a:ea typeface="+mn-ea"/>
        <a:cs typeface="+mn-cs"/>
      </a:defRPr>
    </a:lvl3pPr>
    <a:lvl4pPr marL="1822407" algn="l" defTabSz="607469" rtl="0" eaLnBrk="1" latinLnBrk="0" hangingPunct="1">
      <a:defRPr sz="1600" kern="1200">
        <a:solidFill>
          <a:schemeClr val="tx1"/>
        </a:solidFill>
        <a:latin typeface="+mn-lt"/>
        <a:ea typeface="+mn-ea"/>
        <a:cs typeface="+mn-cs"/>
      </a:defRPr>
    </a:lvl4pPr>
    <a:lvl5pPr marL="2429877" algn="l" defTabSz="607469" rtl="0" eaLnBrk="1" latinLnBrk="0" hangingPunct="1">
      <a:defRPr sz="1600" kern="1200">
        <a:solidFill>
          <a:schemeClr val="tx1"/>
        </a:solidFill>
        <a:latin typeface="+mn-lt"/>
        <a:ea typeface="+mn-ea"/>
        <a:cs typeface="+mn-cs"/>
      </a:defRPr>
    </a:lvl5pPr>
    <a:lvl6pPr marL="3037346" algn="l" defTabSz="607469" rtl="0" eaLnBrk="1" latinLnBrk="0" hangingPunct="1">
      <a:defRPr sz="1600" kern="1200">
        <a:solidFill>
          <a:schemeClr val="tx1"/>
        </a:solidFill>
        <a:latin typeface="+mn-lt"/>
        <a:ea typeface="+mn-ea"/>
        <a:cs typeface="+mn-cs"/>
      </a:defRPr>
    </a:lvl6pPr>
    <a:lvl7pPr marL="3644819" algn="l" defTabSz="607469" rtl="0" eaLnBrk="1" latinLnBrk="0" hangingPunct="1">
      <a:defRPr sz="1600" kern="1200">
        <a:solidFill>
          <a:schemeClr val="tx1"/>
        </a:solidFill>
        <a:latin typeface="+mn-lt"/>
        <a:ea typeface="+mn-ea"/>
        <a:cs typeface="+mn-cs"/>
      </a:defRPr>
    </a:lvl7pPr>
    <a:lvl8pPr marL="4252285" algn="l" defTabSz="607469" rtl="0" eaLnBrk="1" latinLnBrk="0" hangingPunct="1">
      <a:defRPr sz="1600" kern="1200">
        <a:solidFill>
          <a:schemeClr val="tx1"/>
        </a:solidFill>
        <a:latin typeface="+mn-lt"/>
        <a:ea typeface="+mn-ea"/>
        <a:cs typeface="+mn-cs"/>
      </a:defRPr>
    </a:lvl8pPr>
    <a:lvl9pPr marL="4859760" algn="l" defTabSz="60746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D131BC-EFFC-1B41-80A9-EF278185A8A4}" type="slidenum">
              <a:rPr lang="en-US" smtClean="0"/>
              <a:t>3</a:t>
            </a:fld>
            <a:endParaRPr lang="en-US"/>
          </a:p>
        </p:txBody>
      </p:sp>
    </p:spTree>
    <p:extLst>
      <p:ext uri="{BB962C8B-B14F-4D97-AF65-F5344CB8AC3E}">
        <p14:creationId xmlns:p14="http://schemas.microsoft.com/office/powerpoint/2010/main" val="2056891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t>20</a:t>
            </a:fld>
            <a:endParaRPr lang="en-US"/>
          </a:p>
        </p:txBody>
      </p:sp>
    </p:spTree>
    <p:extLst>
      <p:ext uri="{BB962C8B-B14F-4D97-AF65-F5344CB8AC3E}">
        <p14:creationId xmlns:p14="http://schemas.microsoft.com/office/powerpoint/2010/main" val="184894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err="1" smtClean="0"/>
              <a:t>OmniStack</a:t>
            </a:r>
            <a:r>
              <a:rPr lang="en-US" sz="1800" b="1" dirty="0" smtClean="0"/>
              <a:t> </a:t>
            </a:r>
            <a:r>
              <a:rPr lang="en-US" sz="1800" b="1" dirty="0" err="1" smtClean="0"/>
              <a:t>Acclerator</a:t>
            </a:r>
            <a:r>
              <a:rPr lang="en-US" sz="1800" b="1" dirty="0" smtClean="0"/>
              <a:t> </a:t>
            </a:r>
            <a:r>
              <a:rPr lang="en-US" sz="1800" b="1" dirty="0" err="1" smtClean="0"/>
              <a:t>PCIe</a:t>
            </a:r>
            <a:r>
              <a:rPr lang="en-US" sz="1800" b="1" dirty="0" smtClean="0"/>
              <a:t> Card</a:t>
            </a:r>
          </a:p>
          <a:p>
            <a:pPr marL="342900" indent="-342900">
              <a:buFont typeface="+mj-lt"/>
              <a:buAutoNum type="arabicPeriod"/>
            </a:pPr>
            <a:r>
              <a:rPr lang="en-US" sz="1600" b="1" dirty="0" smtClean="0"/>
              <a:t>Hardware accelerated inline </a:t>
            </a:r>
            <a:r>
              <a:rPr lang="en-US" sz="1600" b="1" dirty="0" err="1" smtClean="0"/>
              <a:t>dedupe</a:t>
            </a:r>
            <a:r>
              <a:rPr lang="en-US" sz="1600" b="1" dirty="0" smtClean="0"/>
              <a:t>, compression, optimization</a:t>
            </a:r>
          </a:p>
          <a:p>
            <a:pPr marL="342900" indent="-342900">
              <a:buFont typeface="+mj-lt"/>
              <a:buAutoNum type="arabicPeriod"/>
            </a:pPr>
            <a:r>
              <a:rPr lang="en-US" sz="1600" b="1" dirty="0" smtClean="0"/>
              <a:t>High Performance, Wire Speed</a:t>
            </a:r>
          </a:p>
          <a:p>
            <a:pPr marL="342900" indent="-342900">
              <a:buFont typeface="+mj-lt"/>
              <a:buAutoNum type="arabicPeriod"/>
            </a:pPr>
            <a:r>
              <a:rPr lang="en-US" sz="1600" b="1" dirty="0" smtClean="0"/>
              <a:t>Application to Data Affinity</a:t>
            </a:r>
          </a:p>
          <a:p>
            <a:pPr marL="342900" indent="-342900">
              <a:buFont typeface="+mj-lt"/>
              <a:buAutoNum type="arabicPeriod"/>
            </a:pPr>
            <a:r>
              <a:rPr lang="en-US" sz="1600" b="1" dirty="0" smtClean="0"/>
              <a:t>Dramatic Latency Improvement</a:t>
            </a:r>
          </a:p>
          <a:p>
            <a:pPr marL="342900" indent="-342900">
              <a:buFont typeface="+mj-lt"/>
              <a:buAutoNum type="arabicPeriod"/>
            </a:pPr>
            <a:r>
              <a:rPr lang="en-US" sz="1600" b="1" dirty="0" smtClean="0"/>
              <a:t>Increases Cache/SSD Efficiency</a:t>
            </a:r>
          </a:p>
          <a:p>
            <a:pPr marL="342900" indent="-342900">
              <a:buFont typeface="+mj-lt"/>
              <a:buAutoNum type="arabicPeriod"/>
            </a:pPr>
            <a:r>
              <a:rPr lang="en-US" sz="1600" b="1" dirty="0" smtClean="0"/>
              <a:t>Radically Reduces IO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t>7</a:t>
            </a:fld>
            <a:endParaRPr lang="en-US"/>
          </a:p>
        </p:txBody>
      </p:sp>
    </p:spTree>
    <p:extLst>
      <p:ext uri="{BB962C8B-B14F-4D97-AF65-F5344CB8AC3E}">
        <p14:creationId xmlns:p14="http://schemas.microsoft.com/office/powerpoint/2010/main" val="123148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err="1" smtClean="0"/>
              <a:t>OmniStack</a:t>
            </a:r>
            <a:r>
              <a:rPr lang="en-US" sz="1800" b="1" dirty="0" smtClean="0"/>
              <a:t> </a:t>
            </a:r>
            <a:r>
              <a:rPr lang="en-US" sz="1800" b="1" dirty="0" err="1" smtClean="0"/>
              <a:t>Acclerator</a:t>
            </a:r>
            <a:r>
              <a:rPr lang="en-US" sz="1800" b="1" dirty="0" smtClean="0"/>
              <a:t> </a:t>
            </a:r>
            <a:r>
              <a:rPr lang="en-US" sz="1800" b="1" dirty="0" err="1" smtClean="0"/>
              <a:t>PCIe</a:t>
            </a:r>
            <a:r>
              <a:rPr lang="en-US" sz="1800" b="1" dirty="0" smtClean="0"/>
              <a:t> Card</a:t>
            </a:r>
          </a:p>
          <a:p>
            <a:pPr marL="342900" indent="-342900">
              <a:buFont typeface="+mj-lt"/>
              <a:buAutoNum type="arabicPeriod"/>
            </a:pPr>
            <a:r>
              <a:rPr lang="en-US" sz="1600" b="1" dirty="0" smtClean="0"/>
              <a:t>Hardware accelerated inline </a:t>
            </a:r>
            <a:r>
              <a:rPr lang="en-US" sz="1600" b="1" dirty="0" err="1" smtClean="0"/>
              <a:t>dedupe</a:t>
            </a:r>
            <a:r>
              <a:rPr lang="en-US" sz="1600" b="1" dirty="0" smtClean="0"/>
              <a:t>, compression, optimization</a:t>
            </a:r>
          </a:p>
          <a:p>
            <a:pPr marL="342900" indent="-342900">
              <a:buFont typeface="+mj-lt"/>
              <a:buAutoNum type="arabicPeriod"/>
            </a:pPr>
            <a:r>
              <a:rPr lang="en-US" sz="1600" b="1" dirty="0" smtClean="0"/>
              <a:t>High Performance, Wire Speed</a:t>
            </a:r>
          </a:p>
          <a:p>
            <a:pPr marL="342900" indent="-342900">
              <a:buFont typeface="+mj-lt"/>
              <a:buAutoNum type="arabicPeriod"/>
            </a:pPr>
            <a:r>
              <a:rPr lang="en-US" sz="1600" b="1" dirty="0" smtClean="0"/>
              <a:t>Application to Data Affinity</a:t>
            </a:r>
          </a:p>
          <a:p>
            <a:pPr marL="342900" indent="-342900">
              <a:buFont typeface="+mj-lt"/>
              <a:buAutoNum type="arabicPeriod"/>
            </a:pPr>
            <a:r>
              <a:rPr lang="en-US" sz="1600" b="1" dirty="0" smtClean="0"/>
              <a:t>Dramatic Latency Improvement</a:t>
            </a:r>
          </a:p>
          <a:p>
            <a:pPr marL="342900" indent="-342900">
              <a:buFont typeface="+mj-lt"/>
              <a:buAutoNum type="arabicPeriod"/>
            </a:pPr>
            <a:r>
              <a:rPr lang="en-US" sz="1600" b="1" dirty="0" smtClean="0"/>
              <a:t>Increases Cache/SSD Efficiency</a:t>
            </a:r>
          </a:p>
          <a:p>
            <a:pPr marL="342900" indent="-342900">
              <a:buFont typeface="+mj-lt"/>
              <a:buAutoNum type="arabicPeriod"/>
            </a:pPr>
            <a:r>
              <a:rPr lang="en-US" sz="1600" b="1" dirty="0" smtClean="0"/>
              <a:t>Radically Reduces IO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t>8</a:t>
            </a:fld>
            <a:endParaRPr lang="en-US"/>
          </a:p>
        </p:txBody>
      </p:sp>
    </p:spTree>
    <p:extLst>
      <p:ext uri="{BB962C8B-B14F-4D97-AF65-F5344CB8AC3E}">
        <p14:creationId xmlns:p14="http://schemas.microsoft.com/office/powerpoint/2010/main" val="208565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t>9</a:t>
            </a:fld>
            <a:endParaRPr lang="en-US"/>
          </a:p>
        </p:txBody>
      </p:sp>
    </p:spTree>
    <p:extLst>
      <p:ext uri="{BB962C8B-B14F-4D97-AF65-F5344CB8AC3E}">
        <p14:creationId xmlns:p14="http://schemas.microsoft.com/office/powerpoint/2010/main" val="1538031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7586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t>12</a:t>
            </a:fld>
            <a:endParaRPr lang="en-US"/>
          </a:p>
        </p:txBody>
      </p:sp>
    </p:spTree>
    <p:extLst>
      <p:ext uri="{BB962C8B-B14F-4D97-AF65-F5344CB8AC3E}">
        <p14:creationId xmlns:p14="http://schemas.microsoft.com/office/powerpoint/2010/main" val="2066818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Script:</a:t>
            </a:r>
          </a:p>
          <a:p>
            <a:r>
              <a:rPr lang="en-US" dirty="0" smtClean="0"/>
              <a:t>SimpliVity’s OmniStack</a:t>
            </a:r>
            <a:r>
              <a:rPr lang="en-US" baseline="0" dirty="0" smtClean="0"/>
              <a:t> solution is all about choice. That’s why we offer our technology in partnership with several x86 vendors, including Cisco. </a:t>
            </a:r>
            <a:endParaRPr lang="en-US" dirty="0"/>
          </a:p>
        </p:txBody>
      </p:sp>
      <p:sp>
        <p:nvSpPr>
          <p:cNvPr id="4" name="Slide Number Placeholder 3"/>
          <p:cNvSpPr>
            <a:spLocks noGrp="1"/>
          </p:cNvSpPr>
          <p:nvPr>
            <p:ph type="sldNum" sz="quarter" idx="10"/>
          </p:nvPr>
        </p:nvSpPr>
        <p:spPr/>
        <p:txBody>
          <a:bodyPr/>
          <a:lstStyle/>
          <a:p>
            <a:pPr>
              <a:defRPr/>
            </a:pPr>
            <a:fld id="{5C02C577-7AC7-46E2-ACB3-9C44061DF319}"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41022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0" marR="0" indent="0" algn="l" defTabSz="607469" rtl="0" eaLnBrk="1" fontAlgn="auto" latinLnBrk="0" hangingPunct="1">
              <a:lnSpc>
                <a:spcPct val="100000"/>
              </a:lnSpc>
              <a:spcBef>
                <a:spcPts val="0"/>
              </a:spcBef>
              <a:spcAft>
                <a:spcPts val="0"/>
              </a:spcAft>
              <a:buClrTx/>
              <a:buSzTx/>
              <a:buFontTx/>
              <a:buNone/>
              <a:tabLst/>
              <a:defRPr/>
            </a:pPr>
            <a:r>
              <a:rPr lang="en-US" dirty="0" smtClean="0"/>
              <a:t>https://marketplace.cisco.com/catalog/products/2143</a:t>
            </a:r>
          </a:p>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t>15</a:t>
            </a:fld>
            <a:endParaRPr lang="en-US"/>
          </a:p>
        </p:txBody>
      </p:sp>
    </p:spTree>
    <p:extLst>
      <p:ext uri="{BB962C8B-B14F-4D97-AF65-F5344CB8AC3E}">
        <p14:creationId xmlns:p14="http://schemas.microsoft.com/office/powerpoint/2010/main" val="35563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there are a lot of vendors out there talking about convergence. </a:t>
            </a:r>
          </a:p>
          <a:p>
            <a:endParaRPr lang="en-US" dirty="0" smtClean="0"/>
          </a:p>
          <a:p>
            <a:r>
              <a:rPr lang="en-US" dirty="0" smtClean="0"/>
              <a:t>Let’s take a little trip down memory lane to explain the differences.</a:t>
            </a:r>
          </a:p>
          <a:p>
            <a:endParaRPr lang="en-US" dirty="0" smtClean="0"/>
          </a:p>
          <a:p>
            <a:r>
              <a:rPr lang="en-US" b="1" u="sng" dirty="0" smtClean="0"/>
              <a:t>Click:</a:t>
            </a:r>
          </a:p>
          <a:p>
            <a:endParaRPr lang="en-US" dirty="0" smtClean="0"/>
          </a:p>
          <a:p>
            <a:r>
              <a:rPr lang="en-US" dirty="0" smtClean="0"/>
              <a:t>In 2009, some of the integrated systems and reference architectures started being built. These are the VCE and </a:t>
            </a:r>
            <a:r>
              <a:rPr lang="en-US" dirty="0" err="1" smtClean="0"/>
              <a:t>FlexPods</a:t>
            </a:r>
            <a:r>
              <a:rPr lang="en-US" dirty="0" smtClean="0"/>
              <a:t> of the world. We give them a lot of credit for </a:t>
            </a:r>
            <a:r>
              <a:rPr lang="en-US" dirty="0" err="1" smtClean="0"/>
              <a:t>kickstarting</a:t>
            </a:r>
            <a:r>
              <a:rPr lang="en-US" dirty="0" smtClean="0"/>
              <a:t> this industry</a:t>
            </a:r>
            <a:r>
              <a:rPr lang="en-US" baseline="0" dirty="0" smtClean="0"/>
              <a:t> and they have some benefit around faster time to deployment. But, we contest that they did nothing to fundamentally change the data architecture. They took existing legacy products and wrapped a management interface around it. They also only focused on the top half of the stack: servers and storage.</a:t>
            </a:r>
          </a:p>
          <a:p>
            <a:endParaRPr lang="en-US" baseline="0" dirty="0" smtClean="0"/>
          </a:p>
          <a:p>
            <a:r>
              <a:rPr lang="en-US" baseline="0" dirty="0" smtClean="0"/>
              <a:t>Notice that they only spent about 8 months in development before the first product went GA.</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p>
          <a:p>
            <a:endParaRPr lang="en-US" dirty="0" smtClean="0"/>
          </a:p>
          <a:p>
            <a:r>
              <a:rPr lang="en-US" dirty="0" smtClean="0"/>
              <a:t>At around the same time, convergence</a:t>
            </a:r>
            <a:r>
              <a:rPr lang="en-US" baseline="0" dirty="0" smtClean="0"/>
              <a:t> 2.0 companies like Nutanix also came to market. There’s some good innovation here as they took servers and storage and redesigned them to create a single shared resource pool, mostly for VDI.</a:t>
            </a:r>
          </a:p>
          <a:p>
            <a:endParaRPr lang="en-US" baseline="0" dirty="0" smtClean="0"/>
          </a:p>
          <a:p>
            <a:r>
              <a:rPr lang="en-US" baseline="0" dirty="0" smtClean="0"/>
              <a:t>There are definitely some benefits, but we argue they’re missing the full story. They stopped at server and storage and didn’t innovate below the line. No deduplication, compression and optimization. No global unified management. No integrated data protection at the VM level.</a:t>
            </a:r>
          </a:p>
          <a:p>
            <a:endParaRPr lang="en-US" baseline="0" dirty="0" smtClean="0"/>
          </a:p>
          <a:p>
            <a:r>
              <a:rPr lang="en-US" b="1" u="sng" baseline="0" dirty="0" smtClean="0"/>
              <a:t>Click</a:t>
            </a:r>
            <a:r>
              <a:rPr lang="en-US" b="0" u="none" baseline="0" dirty="0" smtClean="0"/>
              <a:t>:</a:t>
            </a:r>
            <a:endParaRPr lang="en-US" b="1" u="sng" dirty="0" smtClean="0"/>
          </a:p>
          <a:p>
            <a:endParaRPr lang="en-US" dirty="0" smtClean="0"/>
          </a:p>
          <a:p>
            <a:r>
              <a:rPr lang="en-US" dirty="0" smtClean="0"/>
              <a:t>True</a:t>
            </a:r>
            <a:r>
              <a:rPr lang="en-US" baseline="0" dirty="0" smtClean="0"/>
              <a:t> innovation comes with a lot of R&amp;D and a lot of time invested. SimpliVity invested 3.5 years in stealth developing the industry’s only truly hyperconverged product. The only product that provides a single shared resource pool across the entire legacy stack.</a:t>
            </a:r>
          </a:p>
          <a:p>
            <a:endParaRPr lang="en-US" baseline="0" dirty="0" smtClean="0"/>
          </a:p>
          <a:p>
            <a:r>
              <a:rPr lang="en-US" baseline="0" dirty="0" smtClean="0"/>
              <a:t>We often use this metaphor: if you’re backing a cake, you have to do everything by design, up-front. If you take the cake out of the oven, and then realize you forgot an egg, it’s too late. You physically cannot get that egg into that cake without starting from scratch. This applies perfectly to SimpliVity. We baked the egg in the cake, and it’s why we have deduplication compression and optimization for all data, inline, in real-time at inception once and forever, and others are trying to catch up.</a:t>
            </a:r>
          </a:p>
          <a:p>
            <a:endParaRPr lang="en-US" baseline="0" dirty="0" smtClean="0"/>
          </a:p>
          <a:p>
            <a:r>
              <a:rPr lang="en-US" b="1" u="sng" baseline="0" dirty="0" smtClean="0"/>
              <a:t>Click</a:t>
            </a:r>
            <a:r>
              <a:rPr lang="en-US" b="0" u="none" baseline="0" dirty="0" smtClean="0"/>
              <a:t>:</a:t>
            </a:r>
          </a:p>
          <a:p>
            <a:r>
              <a:rPr lang="en-US" b="0" u="none" baseline="0" dirty="0" smtClean="0"/>
              <a:t>The integrated systems vendors provide enterprise capabilities</a:t>
            </a:r>
          </a:p>
          <a:p>
            <a:endParaRPr lang="en-US" b="0" u="none" baseline="0" dirty="0" smtClean="0"/>
          </a:p>
          <a:p>
            <a:r>
              <a:rPr lang="en-US" b="1" u="sng" baseline="0" dirty="0" smtClean="0"/>
              <a:t>Click</a:t>
            </a:r>
            <a:r>
              <a:rPr lang="en-US" b="0" u="none" baseline="0" dirty="0" smtClean="0"/>
              <a:t>:</a:t>
            </a:r>
          </a:p>
          <a:p>
            <a:r>
              <a:rPr lang="en-US" b="0" u="none" baseline="0" dirty="0" smtClean="0"/>
              <a:t>The convergence 2.0 vendors provide some cloud economics</a:t>
            </a:r>
          </a:p>
          <a:p>
            <a:endParaRPr lang="en-US" b="0" u="none" baseline="0" dirty="0" smtClean="0"/>
          </a:p>
          <a:p>
            <a:r>
              <a:rPr lang="en-US" b="1" u="sng" baseline="0" dirty="0" smtClean="0"/>
              <a:t>Click</a:t>
            </a:r>
            <a:r>
              <a:rPr lang="en-US" b="0" u="none" baseline="0" dirty="0" smtClean="0"/>
              <a:t>:</a:t>
            </a:r>
          </a:p>
          <a:p>
            <a:r>
              <a:rPr lang="en-US" b="0" u="none" baseline="0" dirty="0" smtClean="0"/>
              <a:t>And SimpliVity is the only one providing the best of both worlds</a:t>
            </a:r>
            <a:endParaRPr lang="en-US" b="1" u="sng" dirty="0" smtClean="0"/>
          </a:p>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t>16</a:t>
            </a:fld>
            <a:endParaRPr lang="en-US"/>
          </a:p>
        </p:txBody>
      </p:sp>
    </p:spTree>
    <p:extLst>
      <p:ext uri="{BB962C8B-B14F-4D97-AF65-F5344CB8AC3E}">
        <p14:creationId xmlns:p14="http://schemas.microsoft.com/office/powerpoint/2010/main" val="2133329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30" r="130"/>
          <a:stretch/>
        </p:blipFill>
        <p:spPr>
          <a:xfrm>
            <a:off x="0" y="-1"/>
            <a:ext cx="12161838" cy="6858000"/>
          </a:xfrm>
          <a:prstGeom prst="rect">
            <a:avLst/>
          </a:prstGeom>
        </p:spPr>
      </p:pic>
      <p:sp>
        <p:nvSpPr>
          <p:cNvPr id="2" name="Title 1"/>
          <p:cNvSpPr>
            <a:spLocks noGrp="1"/>
          </p:cNvSpPr>
          <p:nvPr>
            <p:ph type="ctrTitle" hasCustomPrompt="1"/>
          </p:nvPr>
        </p:nvSpPr>
        <p:spPr>
          <a:xfrm>
            <a:off x="401354" y="4559856"/>
            <a:ext cx="11359131" cy="604041"/>
          </a:xfrm>
          <a:prstGeom prst="rect">
            <a:avLst/>
          </a:prstGeom>
        </p:spPr>
        <p:txBody>
          <a:bodyPr anchor="b"/>
          <a:lstStyle>
            <a:lvl1pPr algn="ctr">
              <a:defRPr sz="3200" b="0" i="0" baseline="0">
                <a:solidFill>
                  <a:schemeClr val="bg1"/>
                </a:solidFill>
              </a:defRPr>
            </a:lvl1pPr>
          </a:lstStyle>
          <a:p>
            <a:r>
              <a:rPr lang="en-US" dirty="0" smtClean="0"/>
              <a:t>Click to Add Presentation Title</a:t>
            </a:r>
            <a:endParaRPr lang="en-US" dirty="0"/>
          </a:p>
        </p:txBody>
      </p:sp>
      <p:sp>
        <p:nvSpPr>
          <p:cNvPr id="3" name="Text Placeholder 11"/>
          <p:cNvSpPr>
            <a:spLocks noGrp="1"/>
          </p:cNvSpPr>
          <p:nvPr>
            <p:ph type="body" sz="quarter" idx="13" hasCustomPrompt="1"/>
          </p:nvPr>
        </p:nvSpPr>
        <p:spPr>
          <a:xfrm>
            <a:off x="2201699" y="5234091"/>
            <a:ext cx="7758440" cy="377851"/>
          </a:xfrm>
          <a:prstGeom prst="rect">
            <a:avLst/>
          </a:prstGeom>
        </p:spPr>
        <p:txBody>
          <a:bodyPr/>
          <a:lstStyle>
            <a:lvl1pPr marL="0" indent="0" algn="ctr">
              <a:buNone/>
              <a:defRPr sz="1800" i="0">
                <a:solidFill>
                  <a:schemeClr val="bg1"/>
                </a:solidFill>
              </a:defRPr>
            </a:lvl1pPr>
          </a:lstStyle>
          <a:p>
            <a:pPr lvl="0"/>
            <a:r>
              <a:rPr lang="en-US" dirty="0" smtClean="0"/>
              <a:t>Presenter Name</a:t>
            </a:r>
          </a:p>
        </p:txBody>
      </p:sp>
      <p:sp>
        <p:nvSpPr>
          <p:cNvPr id="4" name="Text Placeholder 11"/>
          <p:cNvSpPr>
            <a:spLocks noGrp="1"/>
          </p:cNvSpPr>
          <p:nvPr>
            <p:ph type="body" sz="quarter" idx="14" hasCustomPrompt="1"/>
          </p:nvPr>
        </p:nvSpPr>
        <p:spPr>
          <a:xfrm>
            <a:off x="2201699" y="5685165"/>
            <a:ext cx="7758440" cy="283885"/>
          </a:xfrm>
          <a:prstGeom prst="rect">
            <a:avLst/>
          </a:prstGeom>
        </p:spPr>
        <p:txBody>
          <a:bodyPr/>
          <a:lstStyle>
            <a:lvl1pPr marL="0" indent="0" algn="ctr">
              <a:buNone/>
              <a:defRPr sz="1200" i="0">
                <a:solidFill>
                  <a:schemeClr val="bg1"/>
                </a:solidFill>
              </a:defRPr>
            </a:lvl1pPr>
          </a:lstStyle>
          <a:p>
            <a:pPr lvl="0"/>
            <a:r>
              <a:rPr lang="en-US" dirty="0" smtClean="0"/>
              <a:t>Presenter Title</a:t>
            </a:r>
          </a:p>
        </p:txBody>
      </p:sp>
      <p:sp>
        <p:nvSpPr>
          <p:cNvPr id="5" name="Text Placeholder 11"/>
          <p:cNvSpPr>
            <a:spLocks noGrp="1"/>
          </p:cNvSpPr>
          <p:nvPr>
            <p:ph type="body" sz="quarter" idx="15" hasCustomPrompt="1"/>
          </p:nvPr>
        </p:nvSpPr>
        <p:spPr>
          <a:xfrm>
            <a:off x="8485229" y="6443705"/>
            <a:ext cx="3399059" cy="345532"/>
          </a:xfrm>
          <a:prstGeom prst="rect">
            <a:avLst/>
          </a:prstGeom>
        </p:spPr>
        <p:txBody>
          <a:bodyPr/>
          <a:lstStyle>
            <a:lvl1pPr marL="0" indent="0" algn="r">
              <a:buNone/>
              <a:defRPr sz="1200" i="0">
                <a:solidFill>
                  <a:srgbClr val="FFFFFF"/>
                </a:solidFill>
              </a:defRPr>
            </a:lvl1pPr>
          </a:lstStyle>
          <a:p>
            <a:pPr lvl="0"/>
            <a:r>
              <a:rPr lang="en-US" dirty="0" smtClean="0"/>
              <a:t>Date</a:t>
            </a:r>
          </a:p>
        </p:txBody>
      </p:sp>
      <p:sp>
        <p:nvSpPr>
          <p:cNvPr id="7" name="TextBox 6"/>
          <p:cNvSpPr txBox="1"/>
          <p:nvPr userDrawn="1"/>
        </p:nvSpPr>
        <p:spPr>
          <a:xfrm>
            <a:off x="4878116" y="6395373"/>
            <a:ext cx="2354831" cy="338554"/>
          </a:xfrm>
          <a:prstGeom prst="rect">
            <a:avLst/>
          </a:prstGeom>
          <a:noFill/>
        </p:spPr>
        <p:txBody>
          <a:bodyPr wrap="none" rtlCol="0">
            <a:spAutoFit/>
          </a:bodyPr>
          <a:lstStyle/>
          <a:p>
            <a:pPr algn="ctr"/>
            <a:r>
              <a:rPr lang="en-US" sz="800" dirty="0" smtClean="0">
                <a:solidFill>
                  <a:schemeClr val="bg1"/>
                </a:solidFill>
              </a:rPr>
              <a:t>Confidential and Proprietary</a:t>
            </a:r>
          </a:p>
          <a:p>
            <a:pPr algn="ctr"/>
            <a:r>
              <a:rPr lang="en-US" sz="800" dirty="0" smtClean="0">
                <a:solidFill>
                  <a:schemeClr val="bg1"/>
                </a:solidFill>
              </a:rPr>
              <a:t>Copyright © 2015 </a:t>
            </a:r>
            <a:r>
              <a:rPr lang="en-US" sz="800" dirty="0" err="1" smtClean="0">
                <a:solidFill>
                  <a:schemeClr val="bg1"/>
                </a:solidFill>
              </a:rPr>
              <a:t>SimpliVity</a:t>
            </a:r>
            <a:r>
              <a:rPr lang="en-US" sz="800" dirty="0" smtClean="0">
                <a:solidFill>
                  <a:schemeClr val="bg1"/>
                </a:solidFill>
              </a:rPr>
              <a:t>. All rights reserved.</a:t>
            </a:r>
          </a:p>
        </p:txBody>
      </p:sp>
      <p:sp>
        <p:nvSpPr>
          <p:cNvPr id="10"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42067350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2 Content w/ Headers">
    <p:spTree>
      <p:nvGrpSpPr>
        <p:cNvPr id="1" name=""/>
        <p:cNvGrpSpPr/>
        <p:nvPr/>
      </p:nvGrpSpPr>
      <p:grpSpPr>
        <a:xfrm>
          <a:off x="0" y="0"/>
          <a:ext cx="0" cy="0"/>
          <a:chOff x="0" y="0"/>
          <a:chExt cx="0" cy="0"/>
        </a:xfrm>
      </p:grpSpPr>
      <p:sp>
        <p:nvSpPr>
          <p:cNvPr id="12" name="Text Placeholder 4"/>
          <p:cNvSpPr>
            <a:spLocks noGrp="1"/>
          </p:cNvSpPr>
          <p:nvPr>
            <p:ph type="body" sz="quarter" idx="16" hasCustomPrompt="1"/>
          </p:nvPr>
        </p:nvSpPr>
        <p:spPr>
          <a:xfrm>
            <a:off x="329184" y="901227"/>
            <a:ext cx="5577840" cy="503294"/>
          </a:xfrm>
          <a:prstGeom prst="rect">
            <a:avLst/>
          </a:prstGeom>
          <a:solidFill>
            <a:schemeClr val="accent1"/>
          </a:solidFill>
        </p:spPr>
        <p:txBody>
          <a:bodyPr anchor="ctr"/>
          <a:lstStyle>
            <a:lvl1pPr marL="0" indent="0" algn="ctr">
              <a:buNone/>
              <a:defRPr lang="en-US" sz="2000" b="1"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smtClean="0"/>
              <a:t>Click to Add Header</a:t>
            </a:r>
            <a:endParaRPr lang="en-US" dirty="0"/>
          </a:p>
        </p:txBody>
      </p:sp>
      <p:sp>
        <p:nvSpPr>
          <p:cNvPr id="14" name="Text Placeholder 4"/>
          <p:cNvSpPr>
            <a:spLocks noGrp="1"/>
          </p:cNvSpPr>
          <p:nvPr>
            <p:ph type="body" sz="quarter" idx="17" hasCustomPrompt="1"/>
          </p:nvPr>
        </p:nvSpPr>
        <p:spPr>
          <a:xfrm>
            <a:off x="6181344" y="901227"/>
            <a:ext cx="5577840" cy="503294"/>
          </a:xfrm>
          <a:prstGeom prst="rect">
            <a:avLst/>
          </a:prstGeom>
          <a:solidFill>
            <a:schemeClr val="accent2"/>
          </a:solidFill>
        </p:spPr>
        <p:txBody>
          <a:bodyPr anchor="ctr"/>
          <a:lstStyle>
            <a:lvl1pPr marL="0" indent="0" algn="ctr">
              <a:buNone/>
              <a:defRPr lang="en-US" sz="2000" b="1"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smtClean="0"/>
              <a:t>Click to Add Header</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9" name="Content Placeholder 3"/>
          <p:cNvSpPr>
            <a:spLocks noGrp="1"/>
          </p:cNvSpPr>
          <p:nvPr>
            <p:ph sz="quarter" idx="14"/>
          </p:nvPr>
        </p:nvSpPr>
        <p:spPr>
          <a:xfrm>
            <a:off x="329184" y="1510826"/>
            <a:ext cx="5578411" cy="451532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0" name="Content Placeholder 3"/>
          <p:cNvSpPr>
            <a:spLocks noGrp="1"/>
          </p:cNvSpPr>
          <p:nvPr>
            <p:ph sz="quarter" idx="18"/>
          </p:nvPr>
        </p:nvSpPr>
        <p:spPr>
          <a:xfrm>
            <a:off x="6181344" y="1510826"/>
            <a:ext cx="5577840" cy="451532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Tree>
    <p:extLst>
      <p:ext uri="{BB962C8B-B14F-4D97-AF65-F5344CB8AC3E}">
        <p14:creationId xmlns:p14="http://schemas.microsoft.com/office/powerpoint/2010/main" val="42293050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ubtitle + 2 Content w/ Headers">
    <p:spTree>
      <p:nvGrpSpPr>
        <p:cNvPr id="1" name=""/>
        <p:cNvGrpSpPr/>
        <p:nvPr/>
      </p:nvGrpSpPr>
      <p:grpSpPr>
        <a:xfrm>
          <a:off x="0" y="0"/>
          <a:ext cx="0" cy="0"/>
          <a:chOff x="0" y="0"/>
          <a:chExt cx="0" cy="0"/>
        </a:xfrm>
      </p:grpSpPr>
      <p:sp>
        <p:nvSpPr>
          <p:cNvPr id="12" name="Content Placeholder 3"/>
          <p:cNvSpPr>
            <a:spLocks noGrp="1"/>
          </p:cNvSpPr>
          <p:nvPr>
            <p:ph sz="quarter" idx="14"/>
          </p:nvPr>
        </p:nvSpPr>
        <p:spPr>
          <a:xfrm>
            <a:off x="328613" y="1928047"/>
            <a:ext cx="5578411" cy="4098103"/>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4" name="Content Placeholder 3"/>
          <p:cNvSpPr>
            <a:spLocks noGrp="1"/>
          </p:cNvSpPr>
          <p:nvPr>
            <p:ph sz="quarter" idx="18"/>
          </p:nvPr>
        </p:nvSpPr>
        <p:spPr>
          <a:xfrm>
            <a:off x="6181344" y="1928047"/>
            <a:ext cx="5577840" cy="4098103"/>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7" name="Text Placeholder 4"/>
          <p:cNvSpPr>
            <a:spLocks noGrp="1"/>
          </p:cNvSpPr>
          <p:nvPr>
            <p:ph type="body" sz="quarter" idx="16" hasCustomPrompt="1"/>
          </p:nvPr>
        </p:nvSpPr>
        <p:spPr>
          <a:xfrm>
            <a:off x="329184" y="1318448"/>
            <a:ext cx="5577840" cy="503294"/>
          </a:xfrm>
          <a:prstGeom prst="rect">
            <a:avLst/>
          </a:prstGeom>
          <a:solidFill>
            <a:schemeClr val="accent1"/>
          </a:solidFill>
        </p:spPr>
        <p:txBody>
          <a:bodyPr anchor="ctr"/>
          <a:lstStyle>
            <a:lvl1pPr marL="0" indent="0" algn="ctr">
              <a:buNone/>
              <a:defRPr lang="en-US" sz="2000" b="1"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smtClean="0"/>
              <a:t>Click to Add Header</a:t>
            </a:r>
            <a:endParaRPr lang="en-US" dirty="0"/>
          </a:p>
        </p:txBody>
      </p:sp>
      <p:sp>
        <p:nvSpPr>
          <p:cNvPr id="20" name="Text Placeholder 4"/>
          <p:cNvSpPr>
            <a:spLocks noGrp="1"/>
          </p:cNvSpPr>
          <p:nvPr>
            <p:ph type="body" sz="quarter" idx="17" hasCustomPrompt="1"/>
          </p:nvPr>
        </p:nvSpPr>
        <p:spPr>
          <a:xfrm>
            <a:off x="6181344" y="1318448"/>
            <a:ext cx="5577840" cy="503294"/>
          </a:xfrm>
          <a:prstGeom prst="rect">
            <a:avLst/>
          </a:prstGeom>
          <a:solidFill>
            <a:schemeClr val="accent2"/>
          </a:solidFill>
        </p:spPr>
        <p:txBody>
          <a:bodyPr anchor="ctr"/>
          <a:lstStyle>
            <a:lvl1pPr marL="0" indent="0" algn="ctr">
              <a:buNone/>
              <a:defRPr lang="en-US" sz="2000" b="1"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smtClean="0"/>
              <a:t>Click to Add Header</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16"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Tree>
    <p:extLst>
      <p:ext uri="{BB962C8B-B14F-4D97-AF65-F5344CB8AC3E}">
        <p14:creationId xmlns:p14="http://schemas.microsoft.com/office/powerpoint/2010/main" val="37362119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1 Content + Image">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5491799" y="866481"/>
            <a:ext cx="6263640" cy="5159664"/>
          </a:xfrm>
          <a:prstGeom prst="rect">
            <a:avLst/>
          </a:prstGeom>
        </p:spPr>
        <p:txBody>
          <a:bodyPr vert="horz" anchor="ctr"/>
          <a:lstStyle>
            <a:lvl1pPr marL="0" indent="0" algn="ctr">
              <a:buNone/>
              <a:defRPr baseline="0"/>
            </a:lvl1pPr>
          </a:lstStyle>
          <a:p>
            <a:r>
              <a:rPr lang="en-US" dirty="0" smtClean="0"/>
              <a:t>Image Placeholder</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9" name="Content Placeholder 3"/>
          <p:cNvSpPr>
            <a:spLocks noGrp="1"/>
          </p:cNvSpPr>
          <p:nvPr>
            <p:ph sz="quarter" idx="14"/>
          </p:nvPr>
        </p:nvSpPr>
        <p:spPr>
          <a:xfrm>
            <a:off x="328613" y="863600"/>
            <a:ext cx="5027791" cy="5162549"/>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Tree>
    <p:extLst>
      <p:ext uri="{BB962C8B-B14F-4D97-AF65-F5344CB8AC3E}">
        <p14:creationId xmlns:p14="http://schemas.microsoft.com/office/powerpoint/2010/main" val="37363175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 1 Content + Image">
    <p:spTree>
      <p:nvGrpSpPr>
        <p:cNvPr id="1" name=""/>
        <p:cNvGrpSpPr/>
        <p:nvPr/>
      </p:nvGrpSpPr>
      <p:grpSpPr>
        <a:xfrm>
          <a:off x="0" y="0"/>
          <a:ext cx="0" cy="0"/>
          <a:chOff x="0" y="0"/>
          <a:chExt cx="0" cy="0"/>
        </a:xfrm>
      </p:grpSpPr>
      <p:sp>
        <p:nvSpPr>
          <p:cNvPr id="14" name="Content Placeholder 3"/>
          <p:cNvSpPr>
            <a:spLocks noGrp="1"/>
          </p:cNvSpPr>
          <p:nvPr>
            <p:ph sz="quarter" idx="17"/>
          </p:nvPr>
        </p:nvSpPr>
        <p:spPr>
          <a:xfrm>
            <a:off x="328613" y="1288444"/>
            <a:ext cx="5027791" cy="4737706"/>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3" name="Picture Placeholder 2"/>
          <p:cNvSpPr>
            <a:spLocks noGrp="1"/>
          </p:cNvSpPr>
          <p:nvPr>
            <p:ph type="pic" sz="quarter" idx="14" hasCustomPrompt="1"/>
          </p:nvPr>
        </p:nvSpPr>
        <p:spPr>
          <a:xfrm>
            <a:off x="5491799" y="1288444"/>
            <a:ext cx="6263640" cy="4737706"/>
          </a:xfrm>
          <a:prstGeom prst="rect">
            <a:avLst/>
          </a:prstGeom>
        </p:spPr>
        <p:txBody>
          <a:bodyPr vert="horz" anchor="ctr"/>
          <a:lstStyle>
            <a:lvl1pPr marL="0" indent="0" algn="ctr">
              <a:buNone/>
              <a:defRPr baseline="0"/>
            </a:lvl1pPr>
          </a:lstStyle>
          <a:p>
            <a:r>
              <a:rPr lang="en-US" dirty="0" smtClean="0"/>
              <a:t>Image Placeholder</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16"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Tree>
    <p:extLst>
      <p:ext uri="{BB962C8B-B14F-4D97-AF65-F5344CB8AC3E}">
        <p14:creationId xmlns:p14="http://schemas.microsoft.com/office/powerpoint/2010/main" val="25025262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7" name="Picture Placeholder 2"/>
          <p:cNvSpPr>
            <a:spLocks noGrp="1"/>
          </p:cNvSpPr>
          <p:nvPr>
            <p:ph type="pic" sz="quarter" idx="13" hasCustomPrompt="1"/>
          </p:nvPr>
        </p:nvSpPr>
        <p:spPr>
          <a:xfrm>
            <a:off x="329184" y="866480"/>
            <a:ext cx="11426255" cy="5159669"/>
          </a:xfrm>
          <a:prstGeom prst="rect">
            <a:avLst/>
          </a:prstGeom>
        </p:spPr>
        <p:txBody>
          <a:bodyPr vert="horz" anchor="ctr"/>
          <a:lstStyle>
            <a:lvl1pPr marL="0" indent="0" algn="ctr">
              <a:buNone/>
              <a:defRPr baseline="0"/>
            </a:lvl1pPr>
          </a:lstStyle>
          <a:p>
            <a:r>
              <a:rPr lang="en-US" dirty="0" smtClean="0"/>
              <a:t>Image Placeholder</a:t>
            </a:r>
            <a:endParaRPr lang="en-US" dirty="0"/>
          </a:p>
        </p:txBody>
      </p:sp>
    </p:spTree>
    <p:extLst>
      <p:ext uri="{BB962C8B-B14F-4D97-AF65-F5344CB8AC3E}">
        <p14:creationId xmlns:p14="http://schemas.microsoft.com/office/powerpoint/2010/main" val="65485381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1 Image">
    <p:spTree>
      <p:nvGrpSpPr>
        <p:cNvPr id="1" name=""/>
        <p:cNvGrpSpPr/>
        <p:nvPr/>
      </p:nvGrpSpPr>
      <p:grpSpPr>
        <a:xfrm>
          <a:off x="0" y="0"/>
          <a:ext cx="0" cy="0"/>
          <a:chOff x="0" y="0"/>
          <a:chExt cx="0" cy="0"/>
        </a:xfrm>
      </p:grpSpPr>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12" name="Picture Placeholder 2"/>
          <p:cNvSpPr>
            <a:spLocks noGrp="1"/>
          </p:cNvSpPr>
          <p:nvPr>
            <p:ph type="pic" sz="quarter" idx="13" hasCustomPrompt="1"/>
          </p:nvPr>
        </p:nvSpPr>
        <p:spPr>
          <a:xfrm>
            <a:off x="337204" y="1267510"/>
            <a:ext cx="11421979" cy="4758640"/>
          </a:xfrm>
          <a:prstGeom prst="rect">
            <a:avLst/>
          </a:prstGeom>
        </p:spPr>
        <p:txBody>
          <a:bodyPr vert="horz" anchor="ctr"/>
          <a:lstStyle>
            <a:lvl1pPr marL="0" indent="0" algn="ctr">
              <a:buNone/>
              <a:defRPr baseline="0"/>
            </a:lvl1pPr>
          </a:lstStyle>
          <a:p>
            <a:r>
              <a:rPr lang="en-US" dirty="0" smtClean="0"/>
              <a:t>Image Placeholder</a:t>
            </a:r>
            <a:endParaRPr lang="en-US" dirty="0"/>
          </a:p>
        </p:txBody>
      </p:sp>
      <p:sp>
        <p:nvSpPr>
          <p:cNvPr id="17"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Tree>
    <p:extLst>
      <p:ext uri="{BB962C8B-B14F-4D97-AF65-F5344CB8AC3E}">
        <p14:creationId xmlns:p14="http://schemas.microsoft.com/office/powerpoint/2010/main" val="35023595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Title for Full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11519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No Title for Full Image (white logo/footer)">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12161838"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userDrawn="1"/>
        </p:nvSpPr>
        <p:spPr>
          <a:xfrm>
            <a:off x="4734497" y="6364585"/>
            <a:ext cx="2642069" cy="369332"/>
          </a:xfrm>
          <a:prstGeom prst="rect">
            <a:avLst/>
          </a:prstGeom>
          <a:noFill/>
        </p:spPr>
        <p:txBody>
          <a:bodyPr wrap="none" rtlCol="0">
            <a:spAutoFit/>
          </a:bodyPr>
          <a:lstStyle/>
          <a:p>
            <a:pPr algn="ctr"/>
            <a:r>
              <a:rPr lang="en-US" sz="900" dirty="0" smtClean="0">
                <a:solidFill>
                  <a:schemeClr val="bg1"/>
                </a:solidFill>
              </a:rPr>
              <a:t>Confidential and Proprietary</a:t>
            </a:r>
          </a:p>
          <a:p>
            <a:pPr algn="ctr"/>
            <a:r>
              <a:rPr lang="en-US" sz="900" dirty="0" smtClean="0">
                <a:solidFill>
                  <a:schemeClr val="bg1"/>
                </a:solidFill>
              </a:rPr>
              <a:t>Copyright © 2015 </a:t>
            </a:r>
            <a:r>
              <a:rPr lang="en-US" sz="900" dirty="0" err="1" smtClean="0">
                <a:solidFill>
                  <a:schemeClr val="bg1"/>
                </a:solidFill>
              </a:rPr>
              <a:t>SimpliVity</a:t>
            </a:r>
            <a:r>
              <a:rPr lang="en-US" sz="900" dirty="0" smtClean="0">
                <a:solidFill>
                  <a:schemeClr val="bg1"/>
                </a:solidFill>
              </a:rPr>
              <a:t>. All rights reserved.</a:t>
            </a:r>
          </a:p>
        </p:txBody>
      </p:sp>
      <p:sp>
        <p:nvSpPr>
          <p:cNvPr id="4"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lumMod val="50000"/>
                  </a:schemeClr>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lumMod val="50000"/>
                </a:schemeClr>
              </a:solidFill>
              <a:effectLst/>
              <a:uLnTx/>
              <a:uFillTx/>
              <a:latin typeface="+mn-lt"/>
              <a:ea typeface="MS PGothic" pitchFamily="34"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2419" y="6163734"/>
            <a:ext cx="1985610" cy="523294"/>
          </a:xfrm>
          <a:prstGeom prst="rect">
            <a:avLst/>
          </a:prstGeom>
        </p:spPr>
      </p:pic>
    </p:spTree>
    <p:extLst>
      <p:ext uri="{BB962C8B-B14F-4D97-AF65-F5344CB8AC3E}">
        <p14:creationId xmlns:p14="http://schemas.microsoft.com/office/powerpoint/2010/main" val="4240426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With Logo">
    <p:bg>
      <p:bgPr>
        <a:solidFill>
          <a:srgbClr val="005796"/>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5" hasCustomPrompt="1"/>
          </p:nvPr>
        </p:nvSpPr>
        <p:spPr>
          <a:xfrm>
            <a:off x="8485229" y="6443705"/>
            <a:ext cx="3399059" cy="345532"/>
          </a:xfrm>
          <a:prstGeom prst="rect">
            <a:avLst/>
          </a:prstGeom>
        </p:spPr>
        <p:txBody>
          <a:bodyPr/>
          <a:lstStyle>
            <a:lvl1pPr marL="0" indent="0" algn="r">
              <a:buNone/>
              <a:defRPr sz="1200" i="0">
                <a:solidFill>
                  <a:srgbClr val="FFFFFF"/>
                </a:solidFill>
              </a:defRPr>
            </a:lvl1pPr>
          </a:lstStyle>
          <a:p>
            <a:pPr lvl="0"/>
            <a:r>
              <a:rPr lang="en-US" dirty="0" smtClean="0"/>
              <a:t>Date</a:t>
            </a:r>
          </a:p>
        </p:txBody>
      </p:sp>
      <p:sp>
        <p:nvSpPr>
          <p:cNvPr id="7" name="TextBox 6"/>
          <p:cNvSpPr txBox="1"/>
          <p:nvPr userDrawn="1"/>
        </p:nvSpPr>
        <p:spPr>
          <a:xfrm>
            <a:off x="4878116" y="6395373"/>
            <a:ext cx="2354831" cy="338554"/>
          </a:xfrm>
          <a:prstGeom prst="rect">
            <a:avLst/>
          </a:prstGeom>
          <a:noFill/>
        </p:spPr>
        <p:txBody>
          <a:bodyPr wrap="none" rtlCol="0">
            <a:spAutoFit/>
          </a:bodyPr>
          <a:lstStyle/>
          <a:p>
            <a:pPr algn="ctr"/>
            <a:r>
              <a:rPr lang="en-US" sz="800" dirty="0" smtClean="0">
                <a:solidFill>
                  <a:schemeClr val="bg1"/>
                </a:solidFill>
              </a:rPr>
              <a:t>Confidential and Proprietary</a:t>
            </a:r>
          </a:p>
          <a:p>
            <a:pPr algn="ctr"/>
            <a:r>
              <a:rPr lang="en-US" sz="800" dirty="0" smtClean="0">
                <a:solidFill>
                  <a:schemeClr val="bg1"/>
                </a:solidFill>
              </a:rPr>
              <a:t>Copyright © 2015 </a:t>
            </a:r>
            <a:r>
              <a:rPr lang="en-US" sz="800" dirty="0" err="1" smtClean="0">
                <a:solidFill>
                  <a:schemeClr val="bg1"/>
                </a:solidFill>
              </a:rPr>
              <a:t>SimpliVity</a:t>
            </a:r>
            <a:r>
              <a:rPr lang="en-US" sz="800" dirty="0" smtClean="0">
                <a:solidFill>
                  <a:schemeClr val="bg1"/>
                </a:solidFill>
              </a:rPr>
              <a:t>. All rights reserved.</a:t>
            </a:r>
          </a:p>
        </p:txBody>
      </p:sp>
      <p:sp>
        <p:nvSpPr>
          <p:cNvPr id="10"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11" name="Title 1"/>
          <p:cNvSpPr>
            <a:spLocks noGrp="1"/>
          </p:cNvSpPr>
          <p:nvPr>
            <p:ph type="ctrTitle" hasCustomPrompt="1"/>
          </p:nvPr>
        </p:nvSpPr>
        <p:spPr>
          <a:xfrm>
            <a:off x="812800" y="3843867"/>
            <a:ext cx="7168356" cy="973666"/>
          </a:xfrm>
          <a:prstGeom prst="rect">
            <a:avLst/>
          </a:prstGeom>
        </p:spPr>
        <p:txBody>
          <a:bodyPr anchor="b"/>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smtClean="0"/>
              <a:t>Click to add title</a:t>
            </a:r>
            <a:endParaRPr lang="en-US" dirty="0"/>
          </a:p>
        </p:txBody>
      </p:sp>
      <p:sp>
        <p:nvSpPr>
          <p:cNvPr id="12" name="Text Placeholder 11"/>
          <p:cNvSpPr>
            <a:spLocks noGrp="1"/>
          </p:cNvSpPr>
          <p:nvPr>
            <p:ph type="body" sz="quarter" idx="13" hasCustomPrompt="1"/>
          </p:nvPr>
        </p:nvSpPr>
        <p:spPr>
          <a:xfrm>
            <a:off x="222716" y="5283200"/>
            <a:ext cx="7758440"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smtClean="0"/>
              <a:t>Click to add subtitle</a:t>
            </a:r>
          </a:p>
        </p:txBody>
      </p:sp>
      <p:sp>
        <p:nvSpPr>
          <p:cNvPr id="13" name="Text Placeholder 11"/>
          <p:cNvSpPr>
            <a:spLocks noGrp="1"/>
          </p:cNvSpPr>
          <p:nvPr>
            <p:ph type="body" sz="quarter" idx="14" hasCustomPrompt="1"/>
          </p:nvPr>
        </p:nvSpPr>
        <p:spPr>
          <a:xfrm>
            <a:off x="222716" y="5748867"/>
            <a:ext cx="7758440"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smtClean="0"/>
              <a:t>Click to add subtitle 2</a:t>
            </a:r>
          </a:p>
        </p:txBody>
      </p:sp>
      <p:pic>
        <p:nvPicPr>
          <p:cNvPr id="14" name="Picture 13" descr="cub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04" y="4217939"/>
            <a:ext cx="623473" cy="60641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9401" y="2238754"/>
            <a:ext cx="3421112" cy="901610"/>
          </a:xfrm>
          <a:prstGeom prst="rect">
            <a:avLst/>
          </a:prstGeom>
        </p:spPr>
      </p:pic>
    </p:spTree>
    <p:extLst>
      <p:ext uri="{BB962C8B-B14F-4D97-AF65-F5344CB8AC3E}">
        <p14:creationId xmlns:p14="http://schemas.microsoft.com/office/powerpoint/2010/main" val="3400144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No Logo">
    <p:bg>
      <p:bgPr>
        <a:solidFill>
          <a:srgbClr val="005796"/>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5" hasCustomPrompt="1"/>
          </p:nvPr>
        </p:nvSpPr>
        <p:spPr>
          <a:xfrm>
            <a:off x="8485229" y="6443705"/>
            <a:ext cx="3399059" cy="345532"/>
          </a:xfrm>
          <a:prstGeom prst="rect">
            <a:avLst/>
          </a:prstGeom>
        </p:spPr>
        <p:txBody>
          <a:bodyPr/>
          <a:lstStyle>
            <a:lvl1pPr marL="0" indent="0" algn="r">
              <a:buNone/>
              <a:defRPr sz="1200" i="0">
                <a:solidFill>
                  <a:srgbClr val="FFFFFF"/>
                </a:solidFill>
              </a:defRPr>
            </a:lvl1pPr>
          </a:lstStyle>
          <a:p>
            <a:pPr lvl="0"/>
            <a:r>
              <a:rPr lang="en-US" dirty="0" smtClean="0"/>
              <a:t>Date</a:t>
            </a:r>
          </a:p>
        </p:txBody>
      </p:sp>
      <p:sp>
        <p:nvSpPr>
          <p:cNvPr id="7" name="TextBox 6"/>
          <p:cNvSpPr txBox="1"/>
          <p:nvPr userDrawn="1"/>
        </p:nvSpPr>
        <p:spPr>
          <a:xfrm>
            <a:off x="4878116" y="6395373"/>
            <a:ext cx="2354831" cy="338554"/>
          </a:xfrm>
          <a:prstGeom prst="rect">
            <a:avLst/>
          </a:prstGeom>
          <a:noFill/>
        </p:spPr>
        <p:txBody>
          <a:bodyPr wrap="none" rtlCol="0">
            <a:spAutoFit/>
          </a:bodyPr>
          <a:lstStyle/>
          <a:p>
            <a:pPr algn="ctr"/>
            <a:r>
              <a:rPr lang="en-US" sz="800" dirty="0" smtClean="0">
                <a:solidFill>
                  <a:schemeClr val="bg1"/>
                </a:solidFill>
              </a:rPr>
              <a:t>Confidential and Proprietary</a:t>
            </a:r>
          </a:p>
          <a:p>
            <a:pPr algn="ctr"/>
            <a:r>
              <a:rPr lang="en-US" sz="800" dirty="0" smtClean="0">
                <a:solidFill>
                  <a:schemeClr val="bg1"/>
                </a:solidFill>
              </a:rPr>
              <a:t>Copyright © 2015 </a:t>
            </a:r>
            <a:r>
              <a:rPr lang="en-US" sz="800" dirty="0" err="1" smtClean="0">
                <a:solidFill>
                  <a:schemeClr val="bg1"/>
                </a:solidFill>
              </a:rPr>
              <a:t>SimpliVity</a:t>
            </a:r>
            <a:r>
              <a:rPr lang="en-US" sz="800" dirty="0" smtClean="0">
                <a:solidFill>
                  <a:schemeClr val="bg1"/>
                </a:solidFill>
              </a:rPr>
              <a:t>. All rights reserved.</a:t>
            </a:r>
          </a:p>
        </p:txBody>
      </p:sp>
      <p:sp>
        <p:nvSpPr>
          <p:cNvPr id="10"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11" name="Title 1"/>
          <p:cNvSpPr>
            <a:spLocks noGrp="1"/>
          </p:cNvSpPr>
          <p:nvPr>
            <p:ph type="ctrTitle" hasCustomPrompt="1"/>
          </p:nvPr>
        </p:nvSpPr>
        <p:spPr>
          <a:xfrm>
            <a:off x="812800" y="3843867"/>
            <a:ext cx="7168356" cy="973666"/>
          </a:xfrm>
          <a:prstGeom prst="rect">
            <a:avLst/>
          </a:prstGeom>
        </p:spPr>
        <p:txBody>
          <a:bodyPr anchor="b"/>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smtClean="0"/>
              <a:t>Click to add title</a:t>
            </a:r>
            <a:endParaRPr lang="en-US" dirty="0"/>
          </a:p>
        </p:txBody>
      </p:sp>
      <p:sp>
        <p:nvSpPr>
          <p:cNvPr id="12" name="Text Placeholder 11"/>
          <p:cNvSpPr>
            <a:spLocks noGrp="1"/>
          </p:cNvSpPr>
          <p:nvPr>
            <p:ph type="body" sz="quarter" idx="13" hasCustomPrompt="1"/>
          </p:nvPr>
        </p:nvSpPr>
        <p:spPr>
          <a:xfrm>
            <a:off x="222716" y="5283200"/>
            <a:ext cx="7758440"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smtClean="0"/>
              <a:t>Click to add subtitle</a:t>
            </a:r>
          </a:p>
        </p:txBody>
      </p:sp>
      <p:sp>
        <p:nvSpPr>
          <p:cNvPr id="13" name="Text Placeholder 11"/>
          <p:cNvSpPr>
            <a:spLocks noGrp="1"/>
          </p:cNvSpPr>
          <p:nvPr>
            <p:ph type="body" sz="quarter" idx="14" hasCustomPrompt="1"/>
          </p:nvPr>
        </p:nvSpPr>
        <p:spPr>
          <a:xfrm>
            <a:off x="222716" y="5748867"/>
            <a:ext cx="7758440"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smtClean="0"/>
              <a:t>Click to add subtitle 2</a:t>
            </a:r>
          </a:p>
        </p:txBody>
      </p:sp>
      <p:pic>
        <p:nvPicPr>
          <p:cNvPr id="14" name="Picture 13" descr="cub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04" y="4217939"/>
            <a:ext cx="623473" cy="606413"/>
          </a:xfrm>
          <a:prstGeom prst="rect">
            <a:avLst/>
          </a:prstGeom>
        </p:spPr>
      </p:pic>
    </p:spTree>
    <p:extLst>
      <p:ext uri="{BB962C8B-B14F-4D97-AF65-F5344CB8AC3E}">
        <p14:creationId xmlns:p14="http://schemas.microsoft.com/office/powerpoint/2010/main" val="2230722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1 Content">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328613" y="859536"/>
            <a:ext cx="11430000" cy="5166614"/>
          </a:xfrm>
          <a:prstGeom prst="rect">
            <a:avLst/>
          </a:prstGeom>
        </p:spPr>
        <p:txBody>
          <a:bodyPr/>
          <a:lstStyle>
            <a:lvl1pPr marL="283464" indent="-283464">
              <a:buFont typeface="+mj-lt"/>
              <a:buAutoNum type="arabicPeriod"/>
              <a:defRPr/>
            </a:lvl1pPr>
            <a:lvl2pPr marL="749808" indent="-283464">
              <a:buFont typeface="+mj-lt"/>
              <a:buAutoNum type="alphaUcPeriod"/>
              <a:defRPr/>
            </a:lvl2pPr>
            <a:lvl3pPr marL="1152144" indent="-228600">
              <a:buFont typeface="+mj-lt"/>
              <a:buAutoNum type="arabicPeriod"/>
              <a:defRPr/>
            </a:lvl3pPr>
            <a:lvl4pPr marL="1536192" indent="-219456">
              <a:buFont typeface="+mj-lt"/>
              <a:buAutoNum type="alphaLcPeriod"/>
              <a:defRPr/>
            </a:lvl4pPr>
            <a:lvl5pPr marL="1938528" indent="-210312">
              <a:buFont typeface="+mj-lt"/>
              <a:buAutoNum type="romanLcPeriod"/>
              <a:defRPr/>
            </a:lvl5pPr>
            <a:lvl6pPr marL="2343150" indent="-254000">
              <a:defRPr sz="1300" baseline="0">
                <a:latin typeface="Arial Narrow" panose="020B0606020202030204" pitchFamily="34" charset="0"/>
              </a:defRPr>
            </a:lvl6pPr>
            <a:lvl7pPr marL="2743200" indent="-241300">
              <a:buFont typeface="+mj-lt"/>
              <a:buAutoNum type="arabicParenR"/>
              <a:defRPr sz="1300" baseline="0">
                <a:latin typeface="Arial Narrow" panose="020B0606020202030204" pitchFamily="34" charset="0"/>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endParaRPr lang="en-US" dirty="0"/>
          </a:p>
        </p:txBody>
      </p:sp>
      <p:sp>
        <p:nvSpPr>
          <p:cNvPr id="2" name="Title 1"/>
          <p:cNvSpPr>
            <a:spLocks noGrp="1"/>
          </p:cNvSpPr>
          <p:nvPr>
            <p:ph type="title"/>
          </p:nvPr>
        </p:nvSpPr>
        <p:spPr>
          <a:xfrm>
            <a:off x="329184" y="182880"/>
            <a:ext cx="11430000" cy="548640"/>
          </a:xfrm>
        </p:spPr>
        <p:txBody>
          <a:bodyPr/>
          <a:lstStyle>
            <a:lvl1pPr marL="0" indent="0" algn="l">
              <a:buFont typeface="Arial" panose="020B0604020202020204" pitchFamily="34" charset="0"/>
              <a:buNone/>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7140265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30" r="130"/>
          <a:stretch/>
        </p:blipFill>
        <p:spPr>
          <a:xfrm>
            <a:off x="0" y="-1"/>
            <a:ext cx="12161838" cy="6858000"/>
          </a:xfrm>
          <a:prstGeom prst="rect">
            <a:avLst/>
          </a:prstGeom>
        </p:spPr>
      </p:pic>
      <p:sp>
        <p:nvSpPr>
          <p:cNvPr id="5" name="Text Placeholder 11"/>
          <p:cNvSpPr>
            <a:spLocks noGrp="1"/>
          </p:cNvSpPr>
          <p:nvPr>
            <p:ph type="body" sz="quarter" idx="15" hasCustomPrompt="1"/>
          </p:nvPr>
        </p:nvSpPr>
        <p:spPr>
          <a:xfrm>
            <a:off x="8485229" y="6443705"/>
            <a:ext cx="3399059" cy="345532"/>
          </a:xfrm>
          <a:prstGeom prst="rect">
            <a:avLst/>
          </a:prstGeom>
        </p:spPr>
        <p:txBody>
          <a:bodyPr/>
          <a:lstStyle>
            <a:lvl1pPr marL="0" indent="0" algn="r">
              <a:buNone/>
              <a:defRPr sz="1200" i="0">
                <a:solidFill>
                  <a:srgbClr val="FFFFFF"/>
                </a:solidFill>
              </a:defRPr>
            </a:lvl1pPr>
          </a:lstStyle>
          <a:p>
            <a:pPr lvl="0"/>
            <a:r>
              <a:rPr lang="en-US" dirty="0" smtClean="0"/>
              <a:t>Date</a:t>
            </a:r>
          </a:p>
        </p:txBody>
      </p:sp>
      <p:sp>
        <p:nvSpPr>
          <p:cNvPr id="7" name="TextBox 6"/>
          <p:cNvSpPr txBox="1"/>
          <p:nvPr userDrawn="1"/>
        </p:nvSpPr>
        <p:spPr>
          <a:xfrm>
            <a:off x="4878116" y="6395373"/>
            <a:ext cx="2354831" cy="338554"/>
          </a:xfrm>
          <a:prstGeom prst="rect">
            <a:avLst/>
          </a:prstGeom>
          <a:noFill/>
        </p:spPr>
        <p:txBody>
          <a:bodyPr wrap="none" rtlCol="0">
            <a:spAutoFit/>
          </a:bodyPr>
          <a:lstStyle/>
          <a:p>
            <a:pPr algn="ctr"/>
            <a:r>
              <a:rPr lang="en-US" sz="800" dirty="0" smtClean="0">
                <a:solidFill>
                  <a:schemeClr val="bg1"/>
                </a:solidFill>
              </a:rPr>
              <a:t>Confidential and Proprietary</a:t>
            </a:r>
          </a:p>
          <a:p>
            <a:pPr algn="ctr"/>
            <a:r>
              <a:rPr lang="en-US" sz="800" dirty="0" smtClean="0">
                <a:solidFill>
                  <a:schemeClr val="bg1"/>
                </a:solidFill>
              </a:rPr>
              <a:t>Copyright © 2015 </a:t>
            </a:r>
            <a:r>
              <a:rPr lang="en-US" sz="800" dirty="0" err="1" smtClean="0">
                <a:solidFill>
                  <a:schemeClr val="bg1"/>
                </a:solidFill>
              </a:rPr>
              <a:t>SimpliVity</a:t>
            </a:r>
            <a:r>
              <a:rPr lang="en-US" sz="800" dirty="0" smtClean="0">
                <a:solidFill>
                  <a:schemeClr val="bg1"/>
                </a:solidFill>
              </a:rPr>
              <a:t>. All rights reserved.</a:t>
            </a:r>
          </a:p>
        </p:txBody>
      </p:sp>
      <p:sp>
        <p:nvSpPr>
          <p:cNvPr id="10"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9" name="Title 1"/>
          <p:cNvSpPr>
            <a:spLocks noGrp="1"/>
          </p:cNvSpPr>
          <p:nvPr>
            <p:ph type="ctrTitle" hasCustomPrompt="1"/>
          </p:nvPr>
        </p:nvSpPr>
        <p:spPr>
          <a:xfrm>
            <a:off x="401354" y="4559856"/>
            <a:ext cx="11359131" cy="604041"/>
          </a:xfrm>
          <a:prstGeom prst="rect">
            <a:avLst/>
          </a:prstGeom>
        </p:spPr>
        <p:txBody>
          <a:bodyPr anchor="b"/>
          <a:lstStyle>
            <a:lvl1pPr algn="ctr">
              <a:defRPr sz="3200" b="0" i="0" baseline="0">
                <a:solidFill>
                  <a:schemeClr val="bg1"/>
                </a:solidFill>
              </a:defRPr>
            </a:lvl1pPr>
          </a:lstStyle>
          <a:p>
            <a:r>
              <a:rPr lang="en-US" dirty="0" smtClean="0"/>
              <a:t>Thank you</a:t>
            </a:r>
            <a:endParaRPr lang="en-US" dirty="0"/>
          </a:p>
        </p:txBody>
      </p:sp>
    </p:spTree>
    <p:extLst>
      <p:ext uri="{BB962C8B-B14F-4D97-AF65-F5344CB8AC3E}">
        <p14:creationId xmlns:p14="http://schemas.microsoft.com/office/powerpoint/2010/main" val="3169325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 DO NOT DELE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58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 Line Title, Subhead and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49113" y="1799675"/>
            <a:ext cx="11436487" cy="4613825"/>
          </a:xfrm>
          <a:prstGeom prst="rect">
            <a:avLst/>
          </a:prstGeom>
        </p:spPr>
        <p:txBody>
          <a:bodyPr lIns="121500" tIns="60749" rIns="121500" bIns="60749"/>
          <a:lstStyle>
            <a:lvl1pPr marL="0" indent="0" algn="l">
              <a:buClrTx/>
              <a:buFont typeface="Wingdings" charset="2"/>
              <a:buNone/>
              <a:defRPr sz="1800" baseline="0">
                <a:solidFill>
                  <a:schemeClr val="tx1"/>
                </a:solidFill>
                <a:latin typeface="Arial"/>
                <a:cs typeface="Arial"/>
              </a:defRPr>
            </a:lvl1pPr>
            <a:lvl2pPr marL="607469" marR="0" indent="0" algn="l" defTabSz="607469" rtl="0" eaLnBrk="1" fontAlgn="auto" latinLnBrk="0" hangingPunct="1">
              <a:lnSpc>
                <a:spcPct val="100000"/>
              </a:lnSpc>
              <a:spcBef>
                <a:spcPct val="20000"/>
              </a:spcBef>
              <a:spcAft>
                <a:spcPts val="0"/>
              </a:spcAft>
              <a:buClrTx/>
              <a:buSzTx/>
              <a:buFont typeface="Arial"/>
              <a:buNone/>
              <a:tabLst/>
              <a:defRPr sz="1900">
                <a:solidFill>
                  <a:schemeClr val="tx1"/>
                </a:solidFill>
              </a:defRPr>
            </a:lvl2pPr>
            <a:lvl3pPr marL="1214938" marR="0" indent="0" algn="l" defTabSz="607469" rtl="0" eaLnBrk="1" fontAlgn="auto" latinLnBrk="0" hangingPunct="1">
              <a:lnSpc>
                <a:spcPct val="100000"/>
              </a:lnSpc>
              <a:spcBef>
                <a:spcPct val="20000"/>
              </a:spcBef>
              <a:spcAft>
                <a:spcPts val="0"/>
              </a:spcAft>
              <a:buClrTx/>
              <a:buSzTx/>
              <a:buFont typeface="Arial"/>
              <a:buNone/>
              <a:tabLst/>
              <a:defRPr sz="1900">
                <a:solidFill>
                  <a:schemeClr val="tx1"/>
                </a:solidFill>
              </a:defRPr>
            </a:lvl3pPr>
            <a:lvl4pPr marL="1822407" marR="0" indent="0" algn="l" defTabSz="607469" rtl="0" eaLnBrk="1" fontAlgn="auto" latinLnBrk="0" hangingPunct="1">
              <a:lnSpc>
                <a:spcPct val="100000"/>
              </a:lnSpc>
              <a:spcBef>
                <a:spcPct val="20000"/>
              </a:spcBef>
              <a:spcAft>
                <a:spcPts val="0"/>
              </a:spcAft>
              <a:buClrTx/>
              <a:buSzTx/>
              <a:buFont typeface="Arial"/>
              <a:buNone/>
              <a:tabLst/>
              <a:defRPr sz="1900">
                <a:solidFill>
                  <a:schemeClr val="tx1"/>
                </a:solidFill>
              </a:defRPr>
            </a:lvl4pPr>
            <a:lvl5pPr marL="2429877" marR="0" indent="0" algn="l" defTabSz="607469" rtl="0" eaLnBrk="1" fontAlgn="auto" latinLnBrk="0" hangingPunct="1">
              <a:lnSpc>
                <a:spcPct val="100000"/>
              </a:lnSpc>
              <a:spcBef>
                <a:spcPct val="20000"/>
              </a:spcBef>
              <a:spcAft>
                <a:spcPts val="0"/>
              </a:spcAft>
              <a:buClrTx/>
              <a:buSzTx/>
              <a:buFont typeface="Arial"/>
              <a:buNone/>
              <a:tabLst/>
              <a:defRPr sz="1900">
                <a:solidFill>
                  <a:schemeClr val="tx1"/>
                </a:solidFill>
              </a:defRPr>
            </a:lvl5pPr>
            <a:lvl6pPr marL="3037346" marR="0" indent="0" algn="l" defTabSz="607469" rtl="0" eaLnBrk="1" fontAlgn="auto" latinLnBrk="0" hangingPunct="1">
              <a:lnSpc>
                <a:spcPct val="100000"/>
              </a:lnSpc>
              <a:spcBef>
                <a:spcPct val="20000"/>
              </a:spcBef>
              <a:spcAft>
                <a:spcPts val="0"/>
              </a:spcAft>
              <a:buClrTx/>
              <a:buSzTx/>
              <a:buFont typeface="Arial"/>
              <a:buNone/>
              <a:tabLst/>
              <a:defRPr sz="1900">
                <a:solidFill>
                  <a:schemeClr val="tx1"/>
                </a:solidFill>
              </a:defRPr>
            </a:lvl6pPr>
            <a:lvl7pPr marL="3644819" indent="0" algn="ctr">
              <a:buNone/>
              <a:defRPr sz="1900">
                <a:solidFill>
                  <a:schemeClr val="tx1"/>
                </a:solidFill>
              </a:defRPr>
            </a:lvl7pPr>
            <a:lvl8pPr marL="4252285" indent="0" algn="ctr">
              <a:buNone/>
              <a:defRPr>
                <a:solidFill>
                  <a:schemeClr val="tx1">
                    <a:tint val="75000"/>
                  </a:schemeClr>
                </a:solidFill>
              </a:defRPr>
            </a:lvl8pPr>
            <a:lvl9pPr marL="4859760" indent="0" algn="ctr">
              <a:buNone/>
              <a:defRPr>
                <a:solidFill>
                  <a:schemeClr val="tx1">
                    <a:tint val="75000"/>
                  </a:schemeClr>
                </a:solidFill>
              </a:defRPr>
            </a:lvl9pPr>
          </a:lstStyle>
          <a:p>
            <a:r>
              <a:rPr lang="en-US" dirty="0" smtClean="0"/>
              <a:t>Text area – Arial 18 </a:t>
            </a:r>
            <a:r>
              <a:rPr lang="en-US" dirty="0" err="1" smtClean="0"/>
              <a:t>pt</a:t>
            </a:r>
            <a:r>
              <a:rPr lang="en-US" dirty="0" smtClean="0"/>
              <a:t> black</a:t>
            </a:r>
          </a:p>
          <a:p>
            <a:pPr marL="3037346" marR="0" lvl="5"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marL="2429877" marR="0" lvl="4"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marL="1822407" marR="0" lvl="3"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marL="1214938" marR="0" lvl="2"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lvl="1"/>
            <a:endParaRPr lang="en-US" dirty="0" smtClean="0"/>
          </a:p>
        </p:txBody>
      </p:sp>
      <p:sp>
        <p:nvSpPr>
          <p:cNvPr id="9" name="Footer Placeholder 4"/>
          <p:cNvSpPr>
            <a:spLocks noGrp="1"/>
          </p:cNvSpPr>
          <p:nvPr>
            <p:ph type="ftr" sz="quarter" idx="3"/>
          </p:nvPr>
        </p:nvSpPr>
        <p:spPr>
          <a:xfrm>
            <a:off x="4155297" y="6529567"/>
            <a:ext cx="3851249" cy="366183"/>
          </a:xfrm>
          <a:prstGeom prst="rect">
            <a:avLst/>
          </a:prstGeom>
        </p:spPr>
        <p:txBody>
          <a:bodyPr/>
          <a:lstStyle>
            <a:lvl1pPr algn="ctr">
              <a:defRPr sz="1200" i="1">
                <a:solidFill>
                  <a:schemeClr val="bg1"/>
                </a:solidFill>
              </a:defRPr>
            </a:lvl1pPr>
          </a:lstStyle>
          <a:p>
            <a:endParaRPr lang="en-US" dirty="0"/>
          </a:p>
        </p:txBody>
      </p:sp>
      <p:sp>
        <p:nvSpPr>
          <p:cNvPr id="10" name="Slide Number Placeholder 5"/>
          <p:cNvSpPr>
            <a:spLocks noGrp="1"/>
          </p:cNvSpPr>
          <p:nvPr>
            <p:ph type="sldNum" sz="quarter" idx="4"/>
          </p:nvPr>
        </p:nvSpPr>
        <p:spPr>
          <a:xfrm>
            <a:off x="222716" y="6529567"/>
            <a:ext cx="2837762" cy="366183"/>
          </a:xfrm>
          <a:prstGeom prst="rect">
            <a:avLst/>
          </a:prstGeom>
        </p:spPr>
        <p:txBody>
          <a:bodyPr/>
          <a:lstStyle>
            <a:lvl1pPr algn="l">
              <a:defRPr sz="1200">
                <a:solidFill>
                  <a:schemeClr val="bg1"/>
                </a:solidFill>
              </a:defRPr>
            </a:lvl1pPr>
          </a:lstStyle>
          <a:p>
            <a:fld id="{C4B3051C-F915-0A48-B98C-C8B9D7A070B9}" type="slidenum">
              <a:rPr lang="en-US" smtClean="0"/>
              <a:pPr/>
              <a:t>‹#›</a:t>
            </a:fld>
            <a:endParaRPr lang="en-US" dirty="0"/>
          </a:p>
        </p:txBody>
      </p:sp>
      <p:sp>
        <p:nvSpPr>
          <p:cNvPr id="12" name="Text Placeholder 5"/>
          <p:cNvSpPr>
            <a:spLocks noGrp="1"/>
          </p:cNvSpPr>
          <p:nvPr>
            <p:ph type="body" sz="quarter" idx="11" hasCustomPrompt="1"/>
          </p:nvPr>
        </p:nvSpPr>
        <p:spPr>
          <a:xfrm>
            <a:off x="325439" y="275254"/>
            <a:ext cx="11409361" cy="1007446"/>
          </a:xfrm>
          <a:prstGeom prst="rect">
            <a:avLst/>
          </a:prstGeom>
        </p:spPr>
        <p:txBody>
          <a:bodyPr vert="horz"/>
          <a:lstStyle>
            <a:lvl1pPr marL="0" indent="0">
              <a:lnSpc>
                <a:spcPct val="80000"/>
              </a:lnSpc>
              <a:buNone/>
              <a:defRPr sz="3400" b="1" baseline="0">
                <a:solidFill>
                  <a:schemeClr val="accent3"/>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Slide Title – 2 line headline </a:t>
            </a:r>
          </a:p>
          <a:p>
            <a:pPr lvl="0"/>
            <a:r>
              <a:rPr lang="en-US" dirty="0" smtClean="0"/>
              <a:t>with subhead</a:t>
            </a:r>
            <a:endParaRPr lang="en-US" dirty="0"/>
          </a:p>
        </p:txBody>
      </p:sp>
      <p:sp>
        <p:nvSpPr>
          <p:cNvPr id="13" name="Text Placeholder 5"/>
          <p:cNvSpPr>
            <a:spLocks noGrp="1"/>
          </p:cNvSpPr>
          <p:nvPr>
            <p:ph type="body" sz="quarter" idx="12" hasCustomPrompt="1"/>
          </p:nvPr>
        </p:nvSpPr>
        <p:spPr>
          <a:xfrm>
            <a:off x="325439" y="1291008"/>
            <a:ext cx="11409361" cy="436506"/>
          </a:xfrm>
          <a:prstGeom prst="rect">
            <a:avLst/>
          </a:prstGeom>
        </p:spPr>
        <p:txBody>
          <a:bodyPr vert="horz"/>
          <a:lstStyle>
            <a:lvl1pPr marL="0" indent="0">
              <a:buNone/>
              <a:defRPr sz="2100" b="1" i="1" baseline="0">
                <a:solidFill>
                  <a:srgbClr val="000000"/>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Subhead – Arial Bold Italic, 21pt</a:t>
            </a:r>
            <a:endParaRPr lang="en-US" dirty="0"/>
          </a:p>
        </p:txBody>
      </p:sp>
    </p:spTree>
    <p:extLst>
      <p:ext uri="{BB962C8B-B14F-4D97-AF65-F5344CB8AC3E}">
        <p14:creationId xmlns:p14="http://schemas.microsoft.com/office/powerpoint/2010/main" val="428487083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222716" y="6529567"/>
            <a:ext cx="2837762" cy="366183"/>
          </a:xfrm>
          <a:prstGeom prst="rect">
            <a:avLst/>
          </a:prstGeom>
        </p:spPr>
        <p:txBody>
          <a:bodyPr/>
          <a:lstStyle>
            <a:lvl1pPr algn="l">
              <a:defRPr sz="1200">
                <a:solidFill>
                  <a:schemeClr val="bg1"/>
                </a:solidFill>
              </a:defRPr>
            </a:lvl1pPr>
          </a:lstStyle>
          <a:p>
            <a:fld id="{C4B3051C-F915-0A48-B98C-C8B9D7A070B9}" type="slidenum">
              <a:rPr lang="en-US" smtClean="0"/>
              <a:pPr/>
              <a:t>‹#›</a:t>
            </a:fld>
            <a:endParaRPr lang="en-US" dirty="0"/>
          </a:p>
        </p:txBody>
      </p:sp>
      <p:sp>
        <p:nvSpPr>
          <p:cNvPr id="11" name="Subtitle 2"/>
          <p:cNvSpPr>
            <a:spLocks noGrp="1"/>
          </p:cNvSpPr>
          <p:nvPr>
            <p:ph type="subTitle" idx="1" hasCustomPrompt="1"/>
          </p:nvPr>
        </p:nvSpPr>
        <p:spPr>
          <a:xfrm>
            <a:off x="336412" y="936075"/>
            <a:ext cx="11436487" cy="5274225"/>
          </a:xfrm>
          <a:prstGeom prst="rect">
            <a:avLst/>
          </a:prstGeom>
        </p:spPr>
        <p:txBody>
          <a:bodyPr lIns="121500" tIns="60749" rIns="121500" bIns="60749"/>
          <a:lstStyle>
            <a:lvl1pPr marL="0" indent="0" algn="l">
              <a:buClrTx/>
              <a:buFont typeface="Wingdings" charset="2"/>
              <a:buNone/>
              <a:defRPr sz="1800" baseline="0">
                <a:solidFill>
                  <a:schemeClr val="tx1"/>
                </a:solidFill>
                <a:latin typeface="Arial"/>
                <a:cs typeface="Arial"/>
              </a:defRPr>
            </a:lvl1pPr>
            <a:lvl2pPr marL="607469"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2pPr>
            <a:lvl3pPr marL="1214938"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3pPr>
            <a:lvl4pPr marL="1822407"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4pPr>
            <a:lvl5pPr marL="2429877"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5pPr>
            <a:lvl6pPr marL="3037346"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6pPr>
            <a:lvl7pPr marL="3644819" indent="0" algn="ctr">
              <a:buNone/>
              <a:defRPr sz="1900">
                <a:solidFill>
                  <a:schemeClr val="tx1"/>
                </a:solidFill>
              </a:defRPr>
            </a:lvl7pPr>
            <a:lvl8pPr marL="4252285" indent="0" algn="ctr">
              <a:buNone/>
              <a:defRPr>
                <a:solidFill>
                  <a:schemeClr val="tx1">
                    <a:tint val="75000"/>
                  </a:schemeClr>
                </a:solidFill>
              </a:defRPr>
            </a:lvl8pPr>
            <a:lvl9pPr marL="4859760" indent="0" algn="ctr">
              <a:buNone/>
              <a:defRPr>
                <a:solidFill>
                  <a:schemeClr val="tx1">
                    <a:tint val="75000"/>
                  </a:schemeClr>
                </a:solidFill>
              </a:defRPr>
            </a:lvl9pPr>
          </a:lstStyle>
          <a:p>
            <a:r>
              <a:rPr lang="en-US" dirty="0" smtClean="0"/>
              <a:t>Text area – Arial 18 </a:t>
            </a:r>
            <a:r>
              <a:rPr lang="en-US" dirty="0" err="1" smtClean="0"/>
              <a:t>pt</a:t>
            </a:r>
            <a:r>
              <a:rPr lang="en-US" dirty="0" smtClean="0"/>
              <a:t> black</a:t>
            </a:r>
          </a:p>
          <a:p>
            <a:pPr marL="3037346" marR="0" lvl="5"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marL="2429877" marR="0" lvl="4"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marL="1822407" marR="0" lvl="3"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marL="1214938" marR="0" lvl="2"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lvl="1"/>
            <a:endParaRPr lang="en-US" dirty="0" smtClean="0"/>
          </a:p>
        </p:txBody>
      </p:sp>
      <p:sp>
        <p:nvSpPr>
          <p:cNvPr id="6" name="Text Placeholder 5"/>
          <p:cNvSpPr>
            <a:spLocks noGrp="1"/>
          </p:cNvSpPr>
          <p:nvPr>
            <p:ph type="body" sz="quarter" idx="11" hasCustomPrompt="1"/>
          </p:nvPr>
        </p:nvSpPr>
        <p:spPr>
          <a:xfrm>
            <a:off x="325440" y="186354"/>
            <a:ext cx="11409360" cy="541148"/>
          </a:xfrm>
          <a:prstGeom prst="rect">
            <a:avLst/>
          </a:prstGeom>
        </p:spPr>
        <p:txBody>
          <a:bodyPr vert="horz"/>
          <a:lstStyle>
            <a:lvl1pPr marL="0" indent="0">
              <a:buNone/>
              <a:defRPr sz="3400" b="1" baseline="0">
                <a:solidFill>
                  <a:schemeClr val="accent3"/>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Slide Title – 1 Column</a:t>
            </a:r>
            <a:endParaRPr lang="en-US" dirty="0"/>
          </a:p>
        </p:txBody>
      </p:sp>
      <p:sp>
        <p:nvSpPr>
          <p:cNvPr id="7" name="TextBox 6"/>
          <p:cNvSpPr txBox="1"/>
          <p:nvPr userDrawn="1"/>
        </p:nvSpPr>
        <p:spPr>
          <a:xfrm>
            <a:off x="4373830" y="6498181"/>
            <a:ext cx="3405390" cy="307777"/>
          </a:xfrm>
          <a:prstGeom prst="rect">
            <a:avLst/>
          </a:prstGeom>
          <a:noFill/>
        </p:spPr>
        <p:txBody>
          <a:bodyPr wrap="square" rtlCol="0">
            <a:spAutoFit/>
          </a:bodyPr>
          <a:lstStyle/>
          <a:p>
            <a:pPr algn="ctr"/>
            <a:r>
              <a:rPr lang="en-US" sz="1400" dirty="0" smtClean="0">
                <a:solidFill>
                  <a:schemeClr val="bg1"/>
                </a:solidFill>
              </a:rPr>
              <a:t>SimpliVity Confidential and Proprietary</a:t>
            </a:r>
            <a:endParaRPr lang="en-US" sz="1400" dirty="0">
              <a:solidFill>
                <a:schemeClr val="bg1"/>
              </a:solidFill>
            </a:endParaRPr>
          </a:p>
        </p:txBody>
      </p:sp>
    </p:spTree>
    <p:extLst>
      <p:ext uri="{BB962C8B-B14F-4D97-AF65-F5344CB8AC3E}">
        <p14:creationId xmlns:p14="http://schemas.microsoft.com/office/powerpoint/2010/main" val="196897369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3770" y="219323"/>
            <a:ext cx="10337562" cy="1468967"/>
          </a:xfrm>
          <a:prstGeom prst="rect">
            <a:avLst/>
          </a:prstGeom>
        </p:spPr>
        <p:txBody>
          <a:bodyPr lIns="121725" tIns="60862" rIns="121725" bIns="60862"/>
          <a:lstStyle>
            <a:lvl1pPr algn="l">
              <a:defRPr sz="3500" b="1">
                <a:solidFill>
                  <a:srgbClr val="2160CD"/>
                </a:solidFill>
                <a:latin typeface="Arial"/>
                <a:cs typeface="Arial"/>
              </a:defRPr>
            </a:lvl1pPr>
          </a:lstStyle>
          <a:p>
            <a:r>
              <a:rPr lang="en-US" dirty="0" smtClean="0"/>
              <a:t>Slide Title</a:t>
            </a:r>
            <a:endParaRPr lang="en-US" dirty="0"/>
          </a:p>
        </p:txBody>
      </p:sp>
      <p:sp>
        <p:nvSpPr>
          <p:cNvPr id="3" name="Subtitle 2"/>
          <p:cNvSpPr>
            <a:spLocks noGrp="1"/>
          </p:cNvSpPr>
          <p:nvPr>
            <p:ph type="subTitle" idx="1" hasCustomPrompt="1"/>
          </p:nvPr>
        </p:nvSpPr>
        <p:spPr>
          <a:xfrm>
            <a:off x="407227" y="909493"/>
            <a:ext cx="11206010" cy="5059507"/>
          </a:xfrm>
          <a:prstGeom prst="rect">
            <a:avLst/>
          </a:prstGeom>
        </p:spPr>
        <p:txBody>
          <a:bodyPr lIns="121725" tIns="60862" rIns="121725" bIns="60862"/>
          <a:lstStyle>
            <a:lvl1pPr marL="0" indent="0" algn="l">
              <a:buNone/>
              <a:defRPr sz="1500">
                <a:solidFill>
                  <a:schemeClr val="tx1"/>
                </a:solidFill>
                <a:latin typeface="Arial"/>
                <a:cs typeface="Aria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dirty="0" smtClean="0"/>
              <a:t>Text area</a:t>
            </a:r>
            <a:endParaRPr lang="en-US" dirty="0"/>
          </a:p>
        </p:txBody>
      </p:sp>
      <p:sp>
        <p:nvSpPr>
          <p:cNvPr id="7" name="TextBox 6"/>
          <p:cNvSpPr txBox="1"/>
          <p:nvPr userDrawn="1"/>
        </p:nvSpPr>
        <p:spPr>
          <a:xfrm>
            <a:off x="280078" y="6516568"/>
            <a:ext cx="368104" cy="261610"/>
          </a:xfrm>
          <a:prstGeom prst="rect">
            <a:avLst/>
          </a:prstGeom>
          <a:noFill/>
        </p:spPr>
        <p:txBody>
          <a:bodyPr wrap="square" rtlCol="0">
            <a:spAutoFit/>
          </a:bodyPr>
          <a:lstStyle/>
          <a:p>
            <a:pPr defTabSz="914400"/>
            <a:fld id="{424E534D-7C62-4FB6-90B2-B7A5CF19C1BF}" type="slidenum">
              <a:rPr lang="en-US" sz="1100" smtClean="0">
                <a:solidFill>
                  <a:prstClr val="white"/>
                </a:solidFill>
              </a:rPr>
              <a:pPr defTabSz="914400"/>
              <a:t>‹#›</a:t>
            </a:fld>
            <a:endParaRPr lang="en-US" sz="1100" dirty="0">
              <a:solidFill>
                <a:prstClr val="white"/>
              </a:solidFill>
            </a:endParaRPr>
          </a:p>
        </p:txBody>
      </p:sp>
    </p:spTree>
    <p:extLst>
      <p:ext uri="{BB962C8B-B14F-4D97-AF65-F5344CB8AC3E}">
        <p14:creationId xmlns:p14="http://schemas.microsoft.com/office/powerpoint/2010/main" val="12539981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with bulletpoint">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4155297" y="6529569"/>
            <a:ext cx="3851249" cy="366183"/>
          </a:xfrm>
          <a:prstGeom prst="rect">
            <a:avLst/>
          </a:prstGeom>
        </p:spPr>
        <p:txBody>
          <a:bodyPr/>
          <a:lstStyle>
            <a:lvl1pPr algn="ctr">
              <a:defRPr sz="1197" i="1">
                <a:solidFill>
                  <a:schemeClr val="bg1"/>
                </a:solidFill>
              </a:defRPr>
            </a:lvl1pPr>
          </a:lstStyle>
          <a:p>
            <a:endParaRPr lang="en-US" dirty="0">
              <a:solidFill>
                <a:prstClr val="white"/>
              </a:solidFill>
            </a:endParaRPr>
          </a:p>
        </p:txBody>
      </p:sp>
      <p:sp>
        <p:nvSpPr>
          <p:cNvPr id="10" name="Slide Number Placeholder 5"/>
          <p:cNvSpPr>
            <a:spLocks noGrp="1"/>
          </p:cNvSpPr>
          <p:nvPr>
            <p:ph type="sldNum" sz="quarter" idx="4"/>
          </p:nvPr>
        </p:nvSpPr>
        <p:spPr>
          <a:xfrm>
            <a:off x="222716" y="6529569"/>
            <a:ext cx="2837762" cy="366183"/>
          </a:xfrm>
          <a:prstGeom prst="rect">
            <a:avLst/>
          </a:prstGeom>
        </p:spPr>
        <p:txBody>
          <a:bodyPr/>
          <a:lstStyle>
            <a:lvl1pPr algn="l">
              <a:defRPr sz="1197">
                <a:solidFill>
                  <a:schemeClr val="bg1"/>
                </a:solidFill>
              </a:defRPr>
            </a:lvl1pPr>
          </a:lstStyle>
          <a:p>
            <a:fld id="{C4B3051C-F915-0A48-B98C-C8B9D7A070B9}" type="slidenum">
              <a:rPr lang="en-US" smtClean="0">
                <a:solidFill>
                  <a:prstClr val="white"/>
                </a:solidFill>
              </a:rPr>
              <a:pPr/>
              <a:t>‹#›</a:t>
            </a:fld>
            <a:endParaRPr lang="en-US" dirty="0">
              <a:solidFill>
                <a:prstClr val="white"/>
              </a:solidFill>
            </a:endParaRPr>
          </a:p>
        </p:txBody>
      </p:sp>
      <p:sp>
        <p:nvSpPr>
          <p:cNvPr id="11" name="Subtitle 2"/>
          <p:cNvSpPr>
            <a:spLocks noGrp="1"/>
          </p:cNvSpPr>
          <p:nvPr>
            <p:ph type="subTitle" idx="1" hasCustomPrompt="1"/>
          </p:nvPr>
        </p:nvSpPr>
        <p:spPr>
          <a:xfrm>
            <a:off x="336413" y="936077"/>
            <a:ext cx="11436487" cy="5274225"/>
          </a:xfrm>
          <a:prstGeom prst="rect">
            <a:avLst/>
          </a:prstGeom>
        </p:spPr>
        <p:txBody>
          <a:bodyPr lIns="121500" tIns="60749" rIns="121500" bIns="60749"/>
          <a:lstStyle>
            <a:lvl1pPr marL="342043" indent="-342043" algn="l">
              <a:buClrTx/>
              <a:buFont typeface="+mj-lt"/>
              <a:buAutoNum type="arabicPeriod"/>
              <a:defRPr sz="1795" baseline="0">
                <a:solidFill>
                  <a:schemeClr val="tx1"/>
                </a:solidFill>
                <a:latin typeface="Arial"/>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sz="1795">
                <a:solidFill>
                  <a:schemeClr val="tx1"/>
                </a:solidFill>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sz="1795">
                <a:solidFill>
                  <a:schemeClr val="tx1"/>
                </a:solidFill>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sz="1795">
                <a:solidFill>
                  <a:schemeClr val="tx1"/>
                </a:solidFill>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sz="1795">
                <a:solidFill>
                  <a:schemeClr val="tx1"/>
                </a:solidFill>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sz="1795">
                <a:solidFill>
                  <a:schemeClr val="tx1"/>
                </a:solidFill>
              </a:defRPr>
            </a:lvl6pPr>
            <a:lvl7pPr marL="3635707" indent="0" algn="ctr">
              <a:buNone/>
              <a:defRPr sz="1895">
                <a:solidFill>
                  <a:schemeClr val="tx1"/>
                </a:solidFill>
              </a:defRPr>
            </a:lvl7pPr>
            <a:lvl8pPr marL="4241654" indent="0" algn="ctr">
              <a:buNone/>
              <a:defRPr>
                <a:solidFill>
                  <a:schemeClr val="tx1">
                    <a:tint val="75000"/>
                  </a:schemeClr>
                </a:solidFill>
              </a:defRPr>
            </a:lvl8pPr>
            <a:lvl9pPr marL="4847611" indent="0" algn="ctr">
              <a:buNone/>
              <a:defRPr>
                <a:solidFill>
                  <a:schemeClr val="tx1">
                    <a:tint val="75000"/>
                  </a:schemeClr>
                </a:solidFill>
              </a:defRPr>
            </a:lvl9pPr>
          </a:lstStyle>
          <a:p>
            <a:r>
              <a:rPr lang="en-US" dirty="0" smtClean="0"/>
              <a:t>Text area – Arial 18 </a:t>
            </a:r>
            <a:r>
              <a:rPr lang="en-US" dirty="0" err="1" smtClean="0"/>
              <a:t>pt</a:t>
            </a:r>
            <a:r>
              <a:rPr lang="en-US" dirty="0" smtClean="0"/>
              <a:t> black</a:t>
            </a:r>
            <a:endParaRPr lang="id-ID" dirty="0" smtClean="0"/>
          </a:p>
          <a:p>
            <a:pPr lvl="1"/>
            <a:r>
              <a:rPr lang="id-ID" dirty="0" smtClean="0"/>
              <a:t>Second level</a:t>
            </a:r>
          </a:p>
          <a:p>
            <a:pPr lvl="2"/>
            <a:r>
              <a:rPr lang="id-ID" dirty="0" smtClean="0"/>
              <a:t>Third level</a:t>
            </a:r>
          </a:p>
          <a:p>
            <a:pPr lvl="3"/>
            <a:r>
              <a:rPr lang="id-ID" dirty="0" smtClean="0"/>
              <a:t>Fourth level</a:t>
            </a:r>
          </a:p>
          <a:p>
            <a:pPr lvl="4"/>
            <a:r>
              <a:rPr lang="id-ID" dirty="0" smtClean="0"/>
              <a:t>Fifth level</a:t>
            </a:r>
            <a:endParaRPr lang="en-US" dirty="0" smtClean="0"/>
          </a:p>
          <a:p>
            <a:pPr marL="3029753" marR="0" lvl="5"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marL="2423802" marR="0" lvl="4"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marL="1817851" marR="0" lvl="3"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marL="1211901" marR="0" lvl="2"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lvl="1"/>
            <a:endParaRPr lang="en-US" dirty="0" smtClean="0"/>
          </a:p>
        </p:txBody>
      </p:sp>
      <p:sp>
        <p:nvSpPr>
          <p:cNvPr id="6" name="Text Placeholder 5"/>
          <p:cNvSpPr>
            <a:spLocks noGrp="1"/>
          </p:cNvSpPr>
          <p:nvPr>
            <p:ph type="body" sz="quarter" idx="11" hasCustomPrompt="1"/>
          </p:nvPr>
        </p:nvSpPr>
        <p:spPr>
          <a:xfrm>
            <a:off x="325440" y="186354"/>
            <a:ext cx="11409360" cy="541148"/>
          </a:xfrm>
          <a:prstGeom prst="rect">
            <a:avLst/>
          </a:prstGeom>
        </p:spPr>
        <p:txBody>
          <a:bodyPr vert="horz"/>
          <a:lstStyle>
            <a:lvl1pPr marL="0" indent="0">
              <a:buNone/>
              <a:defRPr sz="3392" b="1" baseline="0">
                <a:solidFill>
                  <a:schemeClr val="accent3"/>
                </a:solidFill>
              </a:defRPr>
            </a:lvl1pPr>
            <a:lvl2pPr>
              <a:defRPr sz="2394">
                <a:solidFill>
                  <a:srgbClr val="3256A7"/>
                </a:solidFill>
              </a:defRPr>
            </a:lvl2pPr>
            <a:lvl3pPr>
              <a:defRPr sz="2394">
                <a:solidFill>
                  <a:srgbClr val="3256A7"/>
                </a:solidFill>
              </a:defRPr>
            </a:lvl3pPr>
            <a:lvl4pPr>
              <a:defRPr sz="2394">
                <a:solidFill>
                  <a:srgbClr val="3256A7"/>
                </a:solidFill>
              </a:defRPr>
            </a:lvl4pPr>
            <a:lvl5pPr>
              <a:defRPr sz="2394">
                <a:solidFill>
                  <a:srgbClr val="3256A7"/>
                </a:solidFill>
              </a:defRPr>
            </a:lvl5pPr>
          </a:lstStyle>
          <a:p>
            <a:pPr lvl="0"/>
            <a:r>
              <a:rPr lang="en-US" dirty="0" smtClean="0"/>
              <a:t>Slide Title – 1 Column</a:t>
            </a:r>
            <a:endParaRPr lang="en-US" dirty="0"/>
          </a:p>
        </p:txBody>
      </p:sp>
    </p:spTree>
    <p:extLst>
      <p:ext uri="{BB962C8B-B14F-4D97-AF65-F5344CB8AC3E}">
        <p14:creationId xmlns:p14="http://schemas.microsoft.com/office/powerpoint/2010/main" val="12714210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indent="0" algn="l">
              <a:buFont typeface="Arial" panose="020B0604020202020204" pitchFamily="34" charset="0"/>
              <a:buNone/>
              <a:defRPr/>
            </a:lvl1pPr>
          </a:lstStyle>
          <a:p>
            <a:r>
              <a:rPr lang="en-US" smtClean="0"/>
              <a:t>Click to edit Master title style</a:t>
            </a:r>
            <a:endParaRPr lang="en-US"/>
          </a:p>
        </p:txBody>
      </p:sp>
    </p:spTree>
    <p:extLst>
      <p:ext uri="{BB962C8B-B14F-4D97-AF65-F5344CB8AC3E}">
        <p14:creationId xmlns:p14="http://schemas.microsoft.com/office/powerpoint/2010/main" val="12063998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indent="0" algn="l">
              <a:buFont typeface="Arial" panose="020B0604020202020204" pitchFamily="34" charset="0"/>
              <a:buNone/>
              <a:defRPr/>
            </a:lvl1pPr>
          </a:lstStyle>
          <a:p>
            <a:r>
              <a:rPr lang="en-US" smtClean="0"/>
              <a:t>Click to edit Master title style</a:t>
            </a:r>
            <a:endParaRPr lang="en-US"/>
          </a:p>
        </p:txBody>
      </p:sp>
      <p:sp>
        <p:nvSpPr>
          <p:cNvPr id="3"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Tree>
    <p:extLst>
      <p:ext uri="{BB962C8B-B14F-4D97-AF65-F5344CB8AC3E}">
        <p14:creationId xmlns:p14="http://schemas.microsoft.com/office/powerpoint/2010/main" val="32000924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1 Content with Bulletpoints">
    <p:spTree>
      <p:nvGrpSpPr>
        <p:cNvPr id="1" name=""/>
        <p:cNvGrpSpPr/>
        <p:nvPr/>
      </p:nvGrpSpPr>
      <p:grpSpPr>
        <a:xfrm>
          <a:off x="0" y="0"/>
          <a:ext cx="0" cy="0"/>
          <a:chOff x="0" y="0"/>
          <a:chExt cx="0" cy="0"/>
        </a:xfrm>
      </p:grpSpPr>
      <p:sp>
        <p:nvSpPr>
          <p:cNvPr id="2" name="Title 1"/>
          <p:cNvSpPr>
            <a:spLocks noGrp="1"/>
          </p:cNvSpPr>
          <p:nvPr>
            <p:ph type="title"/>
          </p:nvPr>
        </p:nvSpPr>
        <p:spPr>
          <a:xfrm>
            <a:off x="329184" y="182880"/>
            <a:ext cx="11430000" cy="548640"/>
          </a:xfrm>
        </p:spPr>
        <p:txBody>
          <a:bodyPr/>
          <a:lstStyle>
            <a:lvl1pPr marL="0" indent="0" algn="l">
              <a:buFont typeface="Arial" panose="020B0604020202020204" pitchFamily="34" charset="0"/>
              <a:buNone/>
              <a:defRPr/>
            </a:lvl1pPr>
          </a:lstStyle>
          <a:p>
            <a:r>
              <a:rPr lang="en-US" dirty="0" smtClean="0"/>
              <a:t>Click to edit Master title style</a:t>
            </a:r>
            <a:endParaRPr lang="en-US" dirty="0"/>
          </a:p>
        </p:txBody>
      </p:sp>
      <p:sp>
        <p:nvSpPr>
          <p:cNvPr id="9" name="Content Placeholder 3"/>
          <p:cNvSpPr>
            <a:spLocks noGrp="1"/>
          </p:cNvSpPr>
          <p:nvPr>
            <p:ph sz="quarter" idx="14"/>
          </p:nvPr>
        </p:nvSpPr>
        <p:spPr>
          <a:xfrm>
            <a:off x="328613" y="859536"/>
            <a:ext cx="11430000" cy="5166614"/>
          </a:xfrm>
          <a:prstGeom prst="rect">
            <a:avLst/>
          </a:prstGeom>
        </p:spPr>
        <p:txBody>
          <a:bodyPr/>
          <a:lstStyle>
            <a:lvl1pPr marL="285750" indent="-285750">
              <a:buFont typeface="Arial" panose="020B0604020202020204" pitchFamily="34" charset="0"/>
              <a:buChar char="•"/>
              <a:defRPr/>
            </a:lvl1pPr>
            <a:lvl2pPr marL="752094" indent="-285750">
              <a:buFont typeface="Arial" panose="020B0604020202020204" pitchFamily="34" charset="0"/>
              <a:buChar char="•"/>
              <a:defRPr/>
            </a:lvl2pPr>
            <a:lvl3pPr marL="1152144" indent="-228600">
              <a:buFont typeface="Arial" panose="020B0604020202020204" pitchFamily="34" charset="0"/>
              <a:buChar char="•"/>
              <a:defRPr/>
            </a:lvl3pPr>
            <a:lvl4pPr marL="1536192" indent="-219456">
              <a:buFont typeface="Arial" panose="020B0604020202020204" pitchFamily="34" charset="0"/>
              <a:buChar char="•"/>
              <a:defRPr/>
            </a:lvl4pPr>
            <a:lvl5pPr marL="1938528" indent="-210312">
              <a:buFont typeface="Arial" panose="020B0604020202020204" pitchFamily="34" charset="0"/>
              <a:buChar char="•"/>
              <a:defRPr/>
            </a:lvl5pPr>
            <a:lvl6pPr marL="2340864" indent="-256032">
              <a:buFont typeface="Arial" panose="020B0604020202020204" pitchFamily="34" charset="0"/>
              <a:buChar char="•"/>
              <a:defRPr sz="1300">
                <a:latin typeface="Arial Narrow" panose="020B0606020202030204" pitchFamily="34" charset="0"/>
              </a:defRPr>
            </a:lvl6pPr>
            <a:lvl7pPr marL="2743200" indent="-237744">
              <a:defRPr sz="1300">
                <a:latin typeface="Arial Narrow" panose="020B0606020202030204" pitchFamily="34" charset="0"/>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endParaRPr lang="en-US" dirty="0"/>
          </a:p>
        </p:txBody>
      </p:sp>
    </p:spTree>
    <p:extLst>
      <p:ext uri="{BB962C8B-B14F-4D97-AF65-F5344CB8AC3E}">
        <p14:creationId xmlns:p14="http://schemas.microsoft.com/office/powerpoint/2010/main" val="15842407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1 Content">
    <p:spTree>
      <p:nvGrpSpPr>
        <p:cNvPr id="1" name=""/>
        <p:cNvGrpSpPr/>
        <p:nvPr/>
      </p:nvGrpSpPr>
      <p:grpSpPr>
        <a:xfrm>
          <a:off x="0" y="0"/>
          <a:ext cx="0" cy="0"/>
          <a:chOff x="0" y="0"/>
          <a:chExt cx="0" cy="0"/>
        </a:xfrm>
      </p:grpSpPr>
      <p:sp>
        <p:nvSpPr>
          <p:cNvPr id="14" name="Content Placeholder 3"/>
          <p:cNvSpPr>
            <a:spLocks noGrp="1"/>
          </p:cNvSpPr>
          <p:nvPr>
            <p:ph sz="quarter" idx="15"/>
          </p:nvPr>
        </p:nvSpPr>
        <p:spPr>
          <a:xfrm>
            <a:off x="328613" y="1228725"/>
            <a:ext cx="11430000" cy="479742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2"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Tree>
    <p:extLst>
      <p:ext uri="{BB962C8B-B14F-4D97-AF65-F5344CB8AC3E}">
        <p14:creationId xmlns:p14="http://schemas.microsoft.com/office/powerpoint/2010/main" val="2574883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1 Content in two Columns">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328613" y="859536"/>
            <a:ext cx="11430000" cy="516661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9909022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Two Content">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28613" y="859536"/>
            <a:ext cx="5670550" cy="516661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smtClean="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9" name="Content Placeholder 3"/>
          <p:cNvSpPr>
            <a:spLocks noGrp="1"/>
          </p:cNvSpPr>
          <p:nvPr>
            <p:ph sz="quarter" idx="14"/>
          </p:nvPr>
        </p:nvSpPr>
        <p:spPr>
          <a:xfrm>
            <a:off x="6088634" y="859536"/>
            <a:ext cx="5670550" cy="516661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Tree>
    <p:extLst>
      <p:ext uri="{BB962C8B-B14F-4D97-AF65-F5344CB8AC3E}">
        <p14:creationId xmlns:p14="http://schemas.microsoft.com/office/powerpoint/2010/main" val="7275457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 2 Content">
    <p:spTree>
      <p:nvGrpSpPr>
        <p:cNvPr id="1" name=""/>
        <p:cNvGrpSpPr/>
        <p:nvPr/>
      </p:nvGrpSpPr>
      <p:grpSpPr>
        <a:xfrm>
          <a:off x="0" y="0"/>
          <a:ext cx="0" cy="0"/>
          <a:chOff x="0" y="0"/>
          <a:chExt cx="0" cy="0"/>
        </a:xfrm>
      </p:grpSpPr>
      <p:sp>
        <p:nvSpPr>
          <p:cNvPr id="9" name="Content Placeholder 3"/>
          <p:cNvSpPr>
            <a:spLocks noGrp="1"/>
          </p:cNvSpPr>
          <p:nvPr>
            <p:ph sz="quarter" idx="14"/>
          </p:nvPr>
        </p:nvSpPr>
        <p:spPr>
          <a:xfrm>
            <a:off x="328613" y="1229395"/>
            <a:ext cx="5670550" cy="479675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10" name="Content Placeholder 3"/>
          <p:cNvSpPr>
            <a:spLocks noGrp="1"/>
          </p:cNvSpPr>
          <p:nvPr>
            <p:ph sz="quarter" idx="15"/>
          </p:nvPr>
        </p:nvSpPr>
        <p:spPr>
          <a:xfrm>
            <a:off x="6072913" y="1229395"/>
            <a:ext cx="5670550" cy="479675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1"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Tree>
    <p:extLst>
      <p:ext uri="{BB962C8B-B14F-4D97-AF65-F5344CB8AC3E}">
        <p14:creationId xmlns:p14="http://schemas.microsoft.com/office/powerpoint/2010/main" val="6358460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27"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812417" y="6163734"/>
            <a:ext cx="1985614" cy="523294"/>
          </a:xfrm>
          <a:prstGeom prst="rect">
            <a:avLst/>
          </a:prstGeom>
        </p:spPr>
      </p:pic>
      <p:sp>
        <p:nvSpPr>
          <p:cNvPr id="3" name="Rectangle 2"/>
          <p:cNvSpPr/>
          <p:nvPr userDrawn="1"/>
        </p:nvSpPr>
        <p:spPr>
          <a:xfrm>
            <a:off x="0" y="-1"/>
            <a:ext cx="12161838"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userDrawn="1"/>
        </p:nvSpPr>
        <p:spPr>
          <a:xfrm>
            <a:off x="4734497" y="6364585"/>
            <a:ext cx="2642069" cy="369332"/>
          </a:xfrm>
          <a:prstGeom prst="rect">
            <a:avLst/>
          </a:prstGeom>
          <a:noFill/>
        </p:spPr>
        <p:txBody>
          <a:bodyPr wrap="none" rtlCol="0">
            <a:spAutoFit/>
          </a:bodyPr>
          <a:lstStyle/>
          <a:p>
            <a:pPr algn="ctr"/>
            <a:r>
              <a:rPr lang="en-US" sz="900" dirty="0" smtClean="0">
                <a:solidFill>
                  <a:schemeClr val="bg1">
                    <a:lumMod val="50000"/>
                  </a:schemeClr>
                </a:solidFill>
              </a:rPr>
              <a:t>Confidential and Proprietary</a:t>
            </a:r>
          </a:p>
          <a:p>
            <a:pPr algn="ctr"/>
            <a:r>
              <a:rPr lang="en-US" sz="900" dirty="0" smtClean="0">
                <a:solidFill>
                  <a:schemeClr val="bg1">
                    <a:lumMod val="50000"/>
                  </a:schemeClr>
                </a:solidFill>
              </a:rPr>
              <a:t>Copyright © 2015 </a:t>
            </a:r>
            <a:r>
              <a:rPr lang="en-US" sz="900" dirty="0" err="1" smtClean="0">
                <a:solidFill>
                  <a:schemeClr val="bg1">
                    <a:lumMod val="50000"/>
                  </a:schemeClr>
                </a:solidFill>
              </a:rPr>
              <a:t>SimpliVity</a:t>
            </a:r>
            <a:r>
              <a:rPr lang="en-US" sz="900" dirty="0" smtClean="0">
                <a:solidFill>
                  <a:schemeClr val="bg1">
                    <a:lumMod val="50000"/>
                  </a:schemeClr>
                </a:solidFill>
              </a:rPr>
              <a:t>. All rights reserved.</a:t>
            </a:r>
          </a:p>
        </p:txBody>
      </p:sp>
      <p:sp>
        <p:nvSpPr>
          <p:cNvPr id="6"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lumMod val="50000"/>
                  </a:schemeClr>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lumMod val="50000"/>
                </a:schemeClr>
              </a:solidFill>
              <a:effectLst/>
              <a:uLnTx/>
              <a:uFillTx/>
              <a:latin typeface="+mn-lt"/>
              <a:ea typeface="MS PGothic" pitchFamily="34" charset="-128"/>
              <a:cs typeface="+mn-cs"/>
            </a:endParaRPr>
          </a:p>
        </p:txBody>
      </p:sp>
      <p:sp>
        <p:nvSpPr>
          <p:cNvPr id="2" name="Title Placeholder 1"/>
          <p:cNvSpPr>
            <a:spLocks noGrp="1"/>
          </p:cNvSpPr>
          <p:nvPr>
            <p:ph type="title"/>
          </p:nvPr>
        </p:nvSpPr>
        <p:spPr>
          <a:xfrm>
            <a:off x="329184" y="182880"/>
            <a:ext cx="11430000" cy="548640"/>
          </a:xfrm>
          <a:prstGeom prst="rect">
            <a:avLst/>
          </a:prstGeom>
        </p:spPr>
        <p:txBody>
          <a:bodyPr vert="horz" lIns="0" tIns="45720" rIns="0" bIns="45720" rtlCol="0">
            <a:noAutofit/>
          </a:bodyPr>
          <a:lstStyle/>
          <a:p>
            <a:pPr marL="0" lvl="0" indent="0" algn="l">
              <a:spcBef>
                <a:spcPct val="20000"/>
              </a:spcBef>
              <a:buFont typeface="Arial"/>
            </a:pPr>
            <a:r>
              <a:rPr lang="en-US" dirty="0" smtClean="0"/>
              <a:t>Click to edit Master title style</a:t>
            </a:r>
            <a:endParaRPr lang="en-US" dirty="0"/>
          </a:p>
        </p:txBody>
      </p:sp>
      <p:sp>
        <p:nvSpPr>
          <p:cNvPr id="4" name="Text Placeholder 3"/>
          <p:cNvSpPr>
            <a:spLocks noGrp="1"/>
          </p:cNvSpPr>
          <p:nvPr>
            <p:ph type="body" idx="1"/>
          </p:nvPr>
        </p:nvSpPr>
        <p:spPr>
          <a:xfrm>
            <a:off x="329184" y="859536"/>
            <a:ext cx="11430000" cy="516636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endParaRPr lang="en-US" dirty="0"/>
          </a:p>
        </p:txBody>
      </p:sp>
    </p:spTree>
    <p:extLst>
      <p:ext uri="{BB962C8B-B14F-4D97-AF65-F5344CB8AC3E}">
        <p14:creationId xmlns:p14="http://schemas.microsoft.com/office/powerpoint/2010/main" val="2464863312"/>
      </p:ext>
    </p:extLst>
  </p:cSld>
  <p:clrMap bg1="lt1" tx1="dk1" bg2="lt2" tx2="dk2" accent1="accent1" accent2="accent2" accent3="accent3" accent4="accent4" accent5="accent5" accent6="accent6" hlink="hlink" folHlink="folHlink"/>
  <p:sldLayoutIdLst>
    <p:sldLayoutId id="2147483821" r:id="rId1"/>
    <p:sldLayoutId id="2147483827" r:id="rId2"/>
    <p:sldLayoutId id="2147483818" r:id="rId3"/>
    <p:sldLayoutId id="2147483832" r:id="rId4"/>
    <p:sldLayoutId id="2147483817" r:id="rId5"/>
    <p:sldLayoutId id="2147483675" r:id="rId6"/>
    <p:sldLayoutId id="2147483829" r:id="rId7"/>
    <p:sldLayoutId id="2147483773" r:id="rId8"/>
    <p:sldLayoutId id="2147483778" r:id="rId9"/>
    <p:sldLayoutId id="2147483775" r:id="rId10"/>
    <p:sldLayoutId id="2147483815" r:id="rId11"/>
    <p:sldLayoutId id="2147483802" r:id="rId12"/>
    <p:sldLayoutId id="2147483801" r:id="rId13"/>
    <p:sldLayoutId id="2147483776" r:id="rId14"/>
    <p:sldLayoutId id="2147483780" r:id="rId15"/>
    <p:sldLayoutId id="2147483816" r:id="rId16"/>
    <p:sldLayoutId id="2147483828" r:id="rId17"/>
    <p:sldLayoutId id="2147483825" r:id="rId18"/>
    <p:sldLayoutId id="2147483824" r:id="rId19"/>
    <p:sldLayoutId id="2147483823" r:id="rId20"/>
    <p:sldLayoutId id="2147483822" r:id="rId21"/>
    <p:sldLayoutId id="2147483833" r:id="rId22"/>
    <p:sldLayoutId id="2147483834" r:id="rId23"/>
    <p:sldLayoutId id="2147483835" r:id="rId24"/>
    <p:sldLayoutId id="2147483837" r:id="rId25"/>
  </p:sldLayoutIdLst>
  <p:timing>
    <p:tnLst>
      <p:par>
        <p:cTn id="1" dur="indefinite" restart="never" nodeType="tmRoot"/>
      </p:par>
    </p:tnLst>
  </p:timing>
  <p:hf hdr="0"/>
  <p:txStyles>
    <p:titleStyle>
      <a:lvl1pPr algn="ctr" defTabSz="607469" rtl="0" eaLnBrk="1" latinLnBrk="0" hangingPunct="1">
        <a:spcBef>
          <a:spcPct val="0"/>
        </a:spcBef>
        <a:buNone/>
        <a:defRPr lang="en-US" sz="2800" b="0" kern="1200" baseline="0" smtClean="0">
          <a:solidFill>
            <a:schemeClr val="accent1"/>
          </a:solidFill>
          <a:latin typeface="+mn-lt"/>
          <a:ea typeface="+mn-ea"/>
          <a:cs typeface="+mn-cs"/>
        </a:defRPr>
      </a:lvl1pPr>
    </p:titleStyle>
    <p:bodyStyle>
      <a:lvl1pPr marL="283464" indent="-283464" algn="l" defTabSz="607469" rtl="0" eaLnBrk="1" latinLnBrk="0" hangingPunct="1">
        <a:spcBef>
          <a:spcPct val="20000"/>
        </a:spcBef>
        <a:buFont typeface="+mj-lt"/>
        <a:buAutoNum type="arabicPeriod"/>
        <a:defRPr lang="en-US" sz="1800" kern="1200" baseline="0" dirty="0" smtClean="0">
          <a:solidFill>
            <a:schemeClr val="tx1"/>
          </a:solidFill>
          <a:latin typeface="+mj-lt"/>
          <a:ea typeface="+mn-ea"/>
          <a:cs typeface="Arial"/>
        </a:defRPr>
      </a:lvl1pPr>
      <a:lvl2pPr marL="749808" indent="-283464" algn="l" defTabSz="607469" rtl="0" eaLnBrk="1" latinLnBrk="0" hangingPunct="1">
        <a:spcBef>
          <a:spcPct val="20000"/>
        </a:spcBef>
        <a:buFont typeface="+mj-lt"/>
        <a:buAutoNum type="alphaUcPeriod"/>
        <a:defRPr lang="en-US" sz="1600" kern="1200" dirty="0" smtClean="0">
          <a:solidFill>
            <a:schemeClr val="tx1"/>
          </a:solidFill>
          <a:latin typeface="Arial Narrow" panose="020B0606020202030204" pitchFamily="34" charset="0"/>
          <a:ea typeface="+mn-ea"/>
          <a:cs typeface="+mn-cs"/>
        </a:defRPr>
      </a:lvl2pPr>
      <a:lvl3pPr marL="1152144" indent="-228600" algn="l" defTabSz="607469" rtl="0" eaLnBrk="1" latinLnBrk="0" hangingPunct="1">
        <a:spcBef>
          <a:spcPct val="20000"/>
        </a:spcBef>
        <a:buFont typeface="+mj-lt"/>
        <a:buAutoNum type="arabicPeriod"/>
        <a:defRPr lang="en-US" sz="1500" kern="1200" dirty="0" smtClean="0">
          <a:solidFill>
            <a:schemeClr val="tx1"/>
          </a:solidFill>
          <a:latin typeface="Arial Narrow" panose="020B0606020202030204" pitchFamily="34" charset="0"/>
          <a:ea typeface="+mn-ea"/>
          <a:cs typeface="+mn-cs"/>
        </a:defRPr>
      </a:lvl3pPr>
      <a:lvl4pPr marL="1536192" indent="-219456" algn="l" defTabSz="607469" rtl="0" eaLnBrk="1" latinLnBrk="0" hangingPunct="1">
        <a:spcBef>
          <a:spcPct val="20000"/>
        </a:spcBef>
        <a:buFont typeface="+mj-lt"/>
        <a:buAutoNum type="alphaLcPeriod"/>
        <a:defRPr lang="en-US" sz="1400" kern="1200" baseline="0" dirty="0" smtClean="0">
          <a:solidFill>
            <a:schemeClr val="tx1"/>
          </a:solidFill>
          <a:latin typeface="Arial Narrow" panose="020B0606020202030204" pitchFamily="34" charset="0"/>
          <a:ea typeface="+mn-ea"/>
          <a:cs typeface="+mn-cs"/>
        </a:defRPr>
      </a:lvl4pPr>
      <a:lvl5pPr marL="1938528" indent="-210312" algn="l" defTabSz="607469" rtl="0" eaLnBrk="1" latinLnBrk="0" hangingPunct="1">
        <a:spcBef>
          <a:spcPct val="20000"/>
        </a:spcBef>
        <a:buFont typeface="+mj-lt"/>
        <a:buAutoNum type="romanLcPeriod"/>
        <a:defRPr lang="en-US" sz="1300" kern="1200" dirty="0" smtClean="0">
          <a:solidFill>
            <a:schemeClr val="tx1"/>
          </a:solidFill>
          <a:latin typeface="Arial Narrow" panose="020B0606020202030204" pitchFamily="34" charset="0"/>
          <a:ea typeface="+mn-ea"/>
          <a:cs typeface="+mn-cs"/>
        </a:defRPr>
      </a:lvl5pPr>
      <a:lvl6pPr marL="2340864" indent="-256032" algn="l" defTabSz="607469" rtl="0" eaLnBrk="1" latinLnBrk="0" hangingPunct="1">
        <a:spcBef>
          <a:spcPct val="20000"/>
        </a:spcBef>
        <a:buFont typeface="+mj-lt"/>
        <a:buAutoNum type="alphaLcParenR"/>
        <a:defRPr lang="en-US" sz="1300" kern="1200" dirty="0">
          <a:solidFill>
            <a:schemeClr val="tx1"/>
          </a:solidFill>
          <a:latin typeface="Arial Narrow" panose="020B0606020202030204" pitchFamily="34" charset="0"/>
          <a:ea typeface="+mn-ea"/>
          <a:cs typeface="+mn-cs"/>
        </a:defRPr>
      </a:lvl6pPr>
      <a:lvl7pPr marL="2743200" indent="-237744" algn="l" defTabSz="607469" rtl="0" eaLnBrk="1" latinLnBrk="0" hangingPunct="1">
        <a:spcBef>
          <a:spcPct val="20000"/>
        </a:spcBef>
        <a:buFont typeface="+mj-lt"/>
        <a:buAutoNum type="arabicParenR"/>
        <a:defRPr sz="1300" kern="1200" baseline="0">
          <a:solidFill>
            <a:schemeClr val="tx1"/>
          </a:solidFill>
          <a:latin typeface="Arial Narrow" panose="020B0606020202030204" pitchFamily="34" charset="0"/>
          <a:ea typeface="+mn-ea"/>
          <a:cs typeface="+mn-cs"/>
        </a:defRPr>
      </a:lvl7pPr>
      <a:lvl8pPr marL="4556021" indent="-303735" algn="l" defTabSz="607469" rtl="0" eaLnBrk="1" latinLnBrk="0" hangingPunct="1">
        <a:spcBef>
          <a:spcPct val="20000"/>
        </a:spcBef>
        <a:buFont typeface="Arial"/>
        <a:buChar char="•"/>
        <a:defRPr sz="2700" kern="1200">
          <a:solidFill>
            <a:schemeClr val="tx1"/>
          </a:solidFill>
          <a:latin typeface="+mn-lt"/>
          <a:ea typeface="+mn-ea"/>
          <a:cs typeface="+mn-cs"/>
        </a:defRPr>
      </a:lvl8pPr>
      <a:lvl9pPr marL="5163491" indent="-303735" algn="l" defTabSz="607469"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7469" rtl="0" eaLnBrk="1" latinLnBrk="0" hangingPunct="1">
        <a:defRPr sz="2400" kern="1200">
          <a:solidFill>
            <a:schemeClr val="tx1"/>
          </a:solidFill>
          <a:latin typeface="+mn-lt"/>
          <a:ea typeface="+mn-ea"/>
          <a:cs typeface="+mn-cs"/>
        </a:defRPr>
      </a:lvl1pPr>
      <a:lvl2pPr marL="607469" algn="l" defTabSz="607469" rtl="0" eaLnBrk="1" latinLnBrk="0" hangingPunct="1">
        <a:defRPr sz="2400" kern="1200">
          <a:solidFill>
            <a:schemeClr val="tx1"/>
          </a:solidFill>
          <a:latin typeface="+mn-lt"/>
          <a:ea typeface="+mn-ea"/>
          <a:cs typeface="+mn-cs"/>
        </a:defRPr>
      </a:lvl2pPr>
      <a:lvl3pPr marL="1214938" algn="l" defTabSz="607469" rtl="0" eaLnBrk="1" latinLnBrk="0" hangingPunct="1">
        <a:defRPr sz="2400" kern="1200">
          <a:solidFill>
            <a:schemeClr val="tx1"/>
          </a:solidFill>
          <a:latin typeface="+mn-lt"/>
          <a:ea typeface="+mn-ea"/>
          <a:cs typeface="+mn-cs"/>
        </a:defRPr>
      </a:lvl3pPr>
      <a:lvl4pPr marL="1822407" algn="l" defTabSz="607469" rtl="0" eaLnBrk="1" latinLnBrk="0" hangingPunct="1">
        <a:defRPr sz="2400" kern="1200">
          <a:solidFill>
            <a:schemeClr val="tx1"/>
          </a:solidFill>
          <a:latin typeface="+mn-lt"/>
          <a:ea typeface="+mn-ea"/>
          <a:cs typeface="+mn-cs"/>
        </a:defRPr>
      </a:lvl4pPr>
      <a:lvl5pPr marL="2429877" algn="l" defTabSz="607469" rtl="0" eaLnBrk="1" latinLnBrk="0" hangingPunct="1">
        <a:defRPr sz="2400" kern="1200">
          <a:solidFill>
            <a:schemeClr val="tx1"/>
          </a:solidFill>
          <a:latin typeface="+mn-lt"/>
          <a:ea typeface="+mn-ea"/>
          <a:cs typeface="+mn-cs"/>
        </a:defRPr>
      </a:lvl5pPr>
      <a:lvl6pPr marL="3037346" algn="l" defTabSz="607469" rtl="0" eaLnBrk="1" latinLnBrk="0" hangingPunct="1">
        <a:defRPr sz="2400" kern="1200">
          <a:solidFill>
            <a:schemeClr val="tx1"/>
          </a:solidFill>
          <a:latin typeface="+mn-lt"/>
          <a:ea typeface="+mn-ea"/>
          <a:cs typeface="+mn-cs"/>
        </a:defRPr>
      </a:lvl6pPr>
      <a:lvl7pPr marL="3644819" algn="l" defTabSz="607469" rtl="0" eaLnBrk="1" latinLnBrk="0" hangingPunct="1">
        <a:defRPr sz="2400" kern="1200">
          <a:solidFill>
            <a:schemeClr val="tx1"/>
          </a:solidFill>
          <a:latin typeface="+mn-lt"/>
          <a:ea typeface="+mn-ea"/>
          <a:cs typeface="+mn-cs"/>
        </a:defRPr>
      </a:lvl7pPr>
      <a:lvl8pPr marL="4252285" algn="l" defTabSz="607469" rtl="0" eaLnBrk="1" latinLnBrk="0" hangingPunct="1">
        <a:defRPr sz="2400" kern="1200">
          <a:solidFill>
            <a:schemeClr val="tx1"/>
          </a:solidFill>
          <a:latin typeface="+mn-lt"/>
          <a:ea typeface="+mn-ea"/>
          <a:cs typeface="+mn-cs"/>
        </a:defRPr>
      </a:lvl8pPr>
      <a:lvl9pPr marL="4859760" algn="l" defTabSz="60746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gif"/><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 Type="http://schemas.openxmlformats.org/officeDocument/2006/relationships/slideLayout" Target="../slideLayouts/slideLayout23.xml"/><Relationship Id="rId2" Type="http://schemas.openxmlformats.org/officeDocument/2006/relationships/image" Target="../media/image59.png"/><Relationship Id="rId3" Type="http://schemas.microsoft.com/office/2007/relationships/hdphoto" Target="../media/hdphoto1.wdp"/><Relationship Id="rId4" Type="http://schemas.openxmlformats.org/officeDocument/2006/relationships/image" Target="../media/image55.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3.xml"/><Relationship Id="rId2"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9.png"/></Relationships>
</file>

<file path=ppt/slides/_rels/slide16.xml.rels><?xml version="1.0" encoding="UTF-8" standalone="yes"?>
<Relationships xmlns="http://schemas.openxmlformats.org/package/2006/relationships"><Relationship Id="rId11" Type="http://schemas.openxmlformats.org/officeDocument/2006/relationships/image" Target="../media/image89.png"/><Relationship Id="rId12" Type="http://schemas.openxmlformats.org/officeDocument/2006/relationships/image" Target="../media/image90.png"/><Relationship Id="rId13" Type="http://schemas.openxmlformats.org/officeDocument/2006/relationships/image" Target="../media/image91.png"/><Relationship Id="rId14" Type="http://schemas.openxmlformats.org/officeDocument/2006/relationships/image" Target="../media/image92.png"/><Relationship Id="rId15" Type="http://schemas.openxmlformats.org/officeDocument/2006/relationships/image" Target="../media/image93.png"/><Relationship Id="rId16" Type="http://schemas.openxmlformats.org/officeDocument/2006/relationships/image" Target="../media/image94.png"/><Relationship Id="rId17" Type="http://schemas.openxmlformats.org/officeDocument/2006/relationships/image" Target="../media/image95.png"/><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9" Type="http://schemas.openxmlformats.org/officeDocument/2006/relationships/image" Target="../media/image87.png"/><Relationship Id="rId10" Type="http://schemas.openxmlformats.org/officeDocument/2006/relationships/image" Target="../media/image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18.png"/><Relationship Id="rId1" Type="http://schemas.openxmlformats.org/officeDocument/2006/relationships/slideLayout" Target="../slideLayouts/slideLayout22.xml"/><Relationship Id="rId2"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100.jpeg"/><Relationship Id="rId5" Type="http://schemas.openxmlformats.org/officeDocument/2006/relationships/image" Target="../media/image101.JPG"/><Relationship Id="rId1" Type="http://schemas.openxmlformats.org/officeDocument/2006/relationships/slideLayout" Target="../slideLayouts/slideLayout3.xml"/><Relationship Id="rId2" Type="http://schemas.openxmlformats.org/officeDocument/2006/relationships/image" Target="../media/image9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2.xml"/><Relationship Id="rId2" Type="http://schemas.openxmlformats.org/officeDocument/2006/relationships/image" Target="../media/image19.png"/></Relationships>
</file>

<file path=ppt/slides/_rels/slide5.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 Id="rId18" Type="http://schemas.openxmlformats.org/officeDocument/2006/relationships/image" Target="../media/image40.png"/><Relationship Id="rId19"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42.jp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 Type="http://schemas.openxmlformats.org/officeDocument/2006/relationships/slideLayout" Target="../slideLayouts/slideLayout23.xml"/><Relationship Id="rId2"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jpeg"/><Relationship Id="rId10" Type="http://schemas.openxmlformats.org/officeDocument/2006/relationships/image" Target="../media/image43.png"/><Relationship Id="rId11" Type="http://schemas.openxmlformats.org/officeDocument/2006/relationships/image" Target="../media/image18.png"/><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jpeg"/><Relationship Id="rId10" Type="http://schemas.openxmlformats.org/officeDocument/2006/relationships/image" Target="../media/image43.png"/><Relationship Id="rId11" Type="http://schemas.openxmlformats.org/officeDocument/2006/relationships/image" Target="../media/image18.pn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42.jpg"/><Relationship Id="rId14" Type="http://schemas.openxmlformats.org/officeDocument/2006/relationships/image" Target="../media/image43.png"/><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9.png"/><Relationship Id="rId9" Type="http://schemas.openxmlformats.org/officeDocument/2006/relationships/image" Target="../media/image55.png"/><Relationship Id="rId10"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US" dirty="0"/>
              <a:t>Revolutionizing Data Centers with </a:t>
            </a:r>
            <a:r>
              <a:rPr lang="en-US" dirty="0" err="1"/>
              <a:t>SimpliVity</a:t>
            </a:r>
            <a:endParaRPr lang="en-US" dirty="0"/>
          </a:p>
        </p:txBody>
      </p:sp>
      <p:sp>
        <p:nvSpPr>
          <p:cNvPr id="4" name="Content Placeholder 3"/>
          <p:cNvSpPr>
            <a:spLocks noGrp="1"/>
          </p:cNvSpPr>
          <p:nvPr>
            <p:ph type="body" sz="quarter" idx="13"/>
          </p:nvPr>
        </p:nvSpPr>
        <p:spPr/>
        <p:txBody>
          <a:bodyPr/>
          <a:lstStyle/>
          <a:p>
            <a:r>
              <a:rPr lang="en-US" dirty="0"/>
              <a:t>Adam Marcinkowski</a:t>
            </a:r>
          </a:p>
        </p:txBody>
      </p:sp>
      <p:sp>
        <p:nvSpPr>
          <p:cNvPr id="12" name="Text Placeholder 11"/>
          <p:cNvSpPr>
            <a:spLocks noGrp="1"/>
          </p:cNvSpPr>
          <p:nvPr>
            <p:ph type="body" sz="quarter" idx="14"/>
          </p:nvPr>
        </p:nvSpPr>
        <p:spPr/>
        <p:txBody>
          <a:bodyPr/>
          <a:lstStyle/>
          <a:p>
            <a:r>
              <a:rPr lang="en-US" dirty="0" smtClean="0"/>
              <a:t>Solutions Architect Eastern Europe</a:t>
            </a:r>
            <a:endParaRPr lang="en-US" dirty="0"/>
          </a:p>
        </p:txBody>
      </p:sp>
      <p:sp>
        <p:nvSpPr>
          <p:cNvPr id="13" name="Text Placeholder 12"/>
          <p:cNvSpPr>
            <a:spLocks noGrp="1"/>
          </p:cNvSpPr>
          <p:nvPr>
            <p:ph type="body" sz="quarter" idx="15"/>
          </p:nvPr>
        </p:nvSpPr>
        <p:spPr/>
        <p:txBody>
          <a:bodyPr/>
          <a:lstStyle/>
          <a:p>
            <a:r>
              <a:rPr lang="en-US" dirty="0"/>
              <a:t>4</a:t>
            </a:r>
            <a:r>
              <a:rPr lang="en-US" baseline="30000" dirty="0"/>
              <a:t>th</a:t>
            </a:r>
            <a:r>
              <a:rPr lang="en-US" dirty="0"/>
              <a:t> November 2015</a:t>
            </a:r>
          </a:p>
          <a:p>
            <a:endParaRPr lang="en-US" dirty="0"/>
          </a:p>
        </p:txBody>
      </p:sp>
      <p:pic>
        <p:nvPicPr>
          <p:cNvPr id="6" name="Picture 5" descr="CCIERouting_and_Switching_UseLog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28" y="5588000"/>
            <a:ext cx="876300" cy="876300"/>
          </a:xfrm>
          <a:prstGeom prst="rect">
            <a:avLst/>
          </a:prstGeom>
        </p:spPr>
      </p:pic>
      <p:pic>
        <p:nvPicPr>
          <p:cNvPr id="7" name="Picture 6" descr="VCP-DC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228" y="5588000"/>
            <a:ext cx="873271" cy="876300"/>
          </a:xfrm>
          <a:prstGeom prst="rect">
            <a:avLst/>
          </a:prstGeom>
        </p:spPr>
      </p:pic>
    </p:spTree>
    <p:extLst>
      <p:ext uri="{BB962C8B-B14F-4D97-AF65-F5344CB8AC3E}">
        <p14:creationId xmlns:p14="http://schemas.microsoft.com/office/powerpoint/2010/main" val="39210979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 name="Picture 712"/>
          <p:cNvPicPr>
            <a:picLocks noChangeAspect="1" noChangeArrowheads="1"/>
          </p:cNvPicPr>
          <p:nvPr/>
        </p:nvPicPr>
        <p:blipFill rotWithShape="1">
          <a:blip r:embed="rId2">
            <a:alphaModFix amt="80000"/>
            <a:extLst>
              <a:ext uri="{BEBA8EAE-BF5A-486C-A8C5-ECC9F3942E4B}">
                <a14:imgProps xmlns:a14="http://schemas.microsoft.com/office/drawing/2010/main">
                  <a14:imgLayer r:embed="rId3">
                    <a14:imgEffect>
                      <a14:sharpenSoften amount="65000"/>
                    </a14:imgEffect>
                    <a14:imgEffect>
                      <a14:brightnessContrast contrast="35000"/>
                    </a14:imgEffect>
                  </a14:imgLayer>
                </a14:imgProps>
              </a:ext>
              <a:ext uri="{28A0092B-C50C-407E-A947-70E740481C1C}">
                <a14:useLocalDpi xmlns:a14="http://schemas.microsoft.com/office/drawing/2010/main" val="0"/>
              </a:ext>
            </a:extLst>
          </a:blip>
          <a:srcRect l="1257"/>
          <a:stretch/>
        </p:blipFill>
        <p:spPr bwMode="auto">
          <a:xfrm>
            <a:off x="1513483" y="1520897"/>
            <a:ext cx="9393382" cy="4974514"/>
          </a:xfrm>
          <a:prstGeom prst="rect">
            <a:avLst/>
          </a:prstGeom>
          <a:solidFill>
            <a:srgbClr val="000000">
              <a:alpha val="60000"/>
            </a:srgbClr>
          </a:solidFill>
          <a:ln>
            <a:noFill/>
          </a:ln>
          <a:effectLst/>
          <a:scene3d>
            <a:camera prst="perspectiveRelaxedModerately"/>
            <a:lightRig rig="threePt" dir="t"/>
          </a:scene3d>
          <a:extLst/>
        </p:spPr>
      </p:pic>
      <p:sp>
        <p:nvSpPr>
          <p:cNvPr id="2" name="Footer Placeholder 1"/>
          <p:cNvSpPr>
            <a:spLocks noGrp="1"/>
          </p:cNvSpPr>
          <p:nvPr>
            <p:ph type="ftr" sz="quarter" idx="4294967295"/>
          </p:nvPr>
        </p:nvSpPr>
        <p:spPr>
          <a:xfrm>
            <a:off x="4155297" y="6474975"/>
            <a:ext cx="3851249" cy="366183"/>
          </a:xfrm>
          <a:prstGeom prst="rect">
            <a:avLst/>
          </a:prstGeom>
        </p:spPr>
        <p:txBody>
          <a:bodyPr/>
          <a:lstStyle/>
          <a:p>
            <a:endParaRPr lang="en-US" dirty="0"/>
          </a:p>
        </p:txBody>
      </p:sp>
      <p:sp>
        <p:nvSpPr>
          <p:cNvPr id="3" name="Slide Number Placeholder 2"/>
          <p:cNvSpPr>
            <a:spLocks noGrp="1"/>
          </p:cNvSpPr>
          <p:nvPr>
            <p:ph type="sldNum" sz="quarter" idx="4"/>
          </p:nvPr>
        </p:nvSpPr>
        <p:spPr/>
        <p:txBody>
          <a:bodyPr/>
          <a:lstStyle/>
          <a:p>
            <a:fld id="{C4B3051C-F915-0A48-B98C-C8B9D7A070B9}" type="slidenum">
              <a:rPr lang="en-US" smtClean="0"/>
              <a:pPr/>
              <a:t>10</a:t>
            </a:fld>
            <a:endParaRPr lang="en-US" dirty="0"/>
          </a:p>
        </p:txBody>
      </p:sp>
      <p:sp>
        <p:nvSpPr>
          <p:cNvPr id="8" name="Text Placeholder 7"/>
          <p:cNvSpPr>
            <a:spLocks noGrp="1"/>
          </p:cNvSpPr>
          <p:nvPr>
            <p:ph type="body" sz="quarter" idx="11"/>
          </p:nvPr>
        </p:nvSpPr>
        <p:spPr/>
        <p:txBody>
          <a:bodyPr>
            <a:normAutofit fontScale="85000" lnSpcReduction="10000"/>
          </a:bodyPr>
          <a:lstStyle/>
          <a:p>
            <a:r>
              <a:rPr lang="en-US" sz="3200" b="0" dirty="0">
                <a:solidFill>
                  <a:schemeClr val="accent1"/>
                </a:solidFill>
              </a:rPr>
              <a:t>Global Unified Management from Single Pane of Glass: VMware </a:t>
            </a:r>
            <a:r>
              <a:rPr lang="en-US" sz="3200" b="0" dirty="0" err="1">
                <a:solidFill>
                  <a:schemeClr val="accent1"/>
                </a:solidFill>
              </a:rPr>
              <a:t>vCenter</a:t>
            </a:r>
            <a:endParaRPr lang="en-US" sz="3200" b="0" dirty="0">
              <a:solidFill>
                <a:schemeClr val="accent1"/>
              </a:solidFill>
            </a:endParaRPr>
          </a:p>
        </p:txBody>
      </p:sp>
      <p:sp>
        <p:nvSpPr>
          <p:cNvPr id="478" name="TextBox 477"/>
          <p:cNvSpPr txBox="1"/>
          <p:nvPr/>
        </p:nvSpPr>
        <p:spPr>
          <a:xfrm>
            <a:off x="2896543" y="5967816"/>
            <a:ext cx="1267576" cy="280782"/>
          </a:xfrm>
          <a:prstGeom prst="roundRect">
            <a:avLst>
              <a:gd name="adj" fmla="val 19913"/>
            </a:avLst>
          </a:prstGeom>
          <a:gradFill flip="none" rotWithShape="1">
            <a:gsLst>
              <a:gs pos="0">
                <a:srgbClr val="F79646">
                  <a:shade val="30000"/>
                  <a:satMod val="115000"/>
                </a:srgbClr>
              </a:gs>
              <a:gs pos="50000">
                <a:srgbClr val="F79646">
                  <a:shade val="67500"/>
                  <a:satMod val="115000"/>
                </a:srgbClr>
              </a:gs>
              <a:gs pos="100000">
                <a:srgbClr val="F79646">
                  <a:shade val="100000"/>
                  <a:satMod val="115000"/>
                </a:srgb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smtClean="0">
                <a:ln w="1905">
                  <a:noFill/>
                </a:ln>
                <a:solidFill>
                  <a:sysClr val="window" lastClr="FFFFFF"/>
                </a:solidFill>
                <a:effectLst/>
                <a:uLnTx/>
                <a:uFillTx/>
              </a:rPr>
              <a:t>Las Vegas</a:t>
            </a:r>
            <a:endParaRPr kumimoji="0" lang="en-US" sz="1000" b="1" i="0" u="none" strike="noStrike" kern="0" cap="none" spc="0" normalizeH="0" baseline="0" noProof="0" dirty="0">
              <a:ln w="1905">
                <a:noFill/>
              </a:ln>
              <a:solidFill>
                <a:sysClr val="window" lastClr="FFFFFF"/>
              </a:solidFill>
              <a:effectLst/>
              <a:uLnTx/>
              <a:uFillTx/>
            </a:endParaRPr>
          </a:p>
        </p:txBody>
      </p:sp>
      <p:grpSp>
        <p:nvGrpSpPr>
          <p:cNvPr id="479" name="Group 478"/>
          <p:cNvGrpSpPr/>
          <p:nvPr/>
        </p:nvGrpSpPr>
        <p:grpSpPr>
          <a:xfrm>
            <a:off x="4967205" y="2004499"/>
            <a:ext cx="2370630" cy="1646481"/>
            <a:chOff x="3803455" y="2112096"/>
            <a:chExt cx="2370630" cy="1646481"/>
          </a:xfrm>
        </p:grpSpPr>
        <p:sp>
          <p:nvSpPr>
            <p:cNvPr id="480" name="Freeform 479"/>
            <p:cNvSpPr/>
            <p:nvPr/>
          </p:nvSpPr>
          <p:spPr>
            <a:xfrm>
              <a:off x="3803455" y="2112096"/>
              <a:ext cx="311345" cy="1646481"/>
            </a:xfrm>
            <a:custGeom>
              <a:avLst/>
              <a:gdLst>
                <a:gd name="connsiteX0" fmla="*/ 0 w 311345"/>
                <a:gd name="connsiteY0" fmla="*/ 308540 h 1646481"/>
                <a:gd name="connsiteX1" fmla="*/ 0 w 311345"/>
                <a:gd name="connsiteY1" fmla="*/ 1646481 h 1646481"/>
                <a:gd name="connsiteX2" fmla="*/ 311345 w 311345"/>
                <a:gd name="connsiteY2" fmla="*/ 1332331 h 1646481"/>
                <a:gd name="connsiteX3" fmla="*/ 311345 w 311345"/>
                <a:gd name="connsiteY3" fmla="*/ 0 h 1646481"/>
                <a:gd name="connsiteX4" fmla="*/ 0 w 311345"/>
                <a:gd name="connsiteY4" fmla="*/ 308540 h 16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345" h="1646481">
                  <a:moveTo>
                    <a:pt x="0" y="308540"/>
                  </a:moveTo>
                  <a:lnTo>
                    <a:pt x="0" y="1646481"/>
                  </a:lnTo>
                  <a:lnTo>
                    <a:pt x="311345" y="1332331"/>
                  </a:lnTo>
                  <a:lnTo>
                    <a:pt x="311345" y="0"/>
                  </a:lnTo>
                  <a:lnTo>
                    <a:pt x="0" y="308540"/>
                  </a:lnTo>
                  <a:close/>
                </a:path>
              </a:pathLst>
            </a:cu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1" name="DV CONTAINER"/>
            <p:cNvSpPr/>
            <p:nvPr/>
          </p:nvSpPr>
          <p:spPr>
            <a:xfrm>
              <a:off x="3820797" y="2129993"/>
              <a:ext cx="2353288" cy="1616762"/>
            </a:xfrm>
            <a:prstGeom prst="cube">
              <a:avLst>
                <a:gd name="adj" fmla="val 17432"/>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innerShdw blurRad="1143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82" name="TextBox 481"/>
          <p:cNvSpPr txBox="1"/>
          <p:nvPr/>
        </p:nvSpPr>
        <p:spPr>
          <a:xfrm>
            <a:off x="7617226" y="5710981"/>
            <a:ext cx="1267576" cy="280782"/>
          </a:xfrm>
          <a:prstGeom prst="roundRect">
            <a:avLst>
              <a:gd name="adj" fmla="val 19913"/>
            </a:avLst>
          </a:prstGeom>
          <a:gradFill flip="none" rotWithShape="1">
            <a:gsLst>
              <a:gs pos="0">
                <a:srgbClr val="F79646">
                  <a:shade val="30000"/>
                  <a:satMod val="115000"/>
                </a:srgbClr>
              </a:gs>
              <a:gs pos="50000">
                <a:srgbClr val="F79646">
                  <a:shade val="67500"/>
                  <a:satMod val="115000"/>
                </a:srgbClr>
              </a:gs>
              <a:gs pos="100000">
                <a:srgbClr val="F79646">
                  <a:shade val="100000"/>
                  <a:satMod val="115000"/>
                </a:srgb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smtClean="0">
                <a:ln w="1905">
                  <a:noFill/>
                </a:ln>
                <a:solidFill>
                  <a:sysClr val="window" lastClr="FFFFFF"/>
                </a:solidFill>
                <a:effectLst/>
                <a:uLnTx/>
                <a:uFillTx/>
              </a:rPr>
              <a:t>New York</a:t>
            </a:r>
            <a:endParaRPr kumimoji="0" lang="en-US" sz="1000" b="1" i="0" u="none" strike="noStrike" kern="0" cap="none" spc="0" normalizeH="0" baseline="0" noProof="0" dirty="0">
              <a:ln w="1905">
                <a:noFill/>
              </a:ln>
              <a:solidFill>
                <a:sysClr val="window" lastClr="FFFFFF"/>
              </a:solidFill>
              <a:effectLst/>
              <a:uLnTx/>
              <a:uFillTx/>
            </a:endParaRPr>
          </a:p>
        </p:txBody>
      </p:sp>
      <p:pic>
        <p:nvPicPr>
          <p:cNvPr id="483" name="Picture 482"/>
          <p:cNvPicPr>
            <a:picLocks noChangeAspect="1"/>
          </p:cNvPicPr>
          <p:nvPr/>
        </p:nvPicPr>
        <p:blipFill>
          <a:blip r:embed="rId4"/>
          <a:stretch>
            <a:fillRect/>
          </a:stretch>
        </p:blipFill>
        <p:spPr>
          <a:xfrm>
            <a:off x="5102767" y="2683937"/>
            <a:ext cx="1904404" cy="562374"/>
          </a:xfrm>
          <a:prstGeom prst="rect">
            <a:avLst/>
          </a:prstGeom>
        </p:spPr>
      </p:pic>
      <p:grpSp>
        <p:nvGrpSpPr>
          <p:cNvPr id="484" name="Group 483"/>
          <p:cNvGrpSpPr/>
          <p:nvPr/>
        </p:nvGrpSpPr>
        <p:grpSpPr>
          <a:xfrm>
            <a:off x="2267342" y="1445389"/>
            <a:ext cx="3059530" cy="4513190"/>
            <a:chOff x="1103592" y="1338514"/>
            <a:chExt cx="3059530" cy="4513190"/>
          </a:xfrm>
        </p:grpSpPr>
        <p:pic>
          <p:nvPicPr>
            <p:cNvPr id="490" name="Picture 4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3623" y="4968784"/>
              <a:ext cx="1392523" cy="882920"/>
            </a:xfrm>
            <a:prstGeom prst="rect">
              <a:avLst/>
            </a:prstGeom>
            <a:ln>
              <a:noFill/>
            </a:ln>
          </p:spPr>
        </p:pic>
        <p:sp>
          <p:nvSpPr>
            <p:cNvPr id="491" name="Trapezoid 490"/>
            <p:cNvSpPr/>
            <p:nvPr/>
          </p:nvSpPr>
          <p:spPr>
            <a:xfrm rot="10800000">
              <a:off x="1257733" y="4779778"/>
              <a:ext cx="2365432" cy="307687"/>
            </a:xfrm>
            <a:prstGeom prst="trapezoid">
              <a:avLst>
                <a:gd name="adj" fmla="val 251684"/>
              </a:avLst>
            </a:prstGeom>
            <a:gradFill flip="none" rotWithShape="1">
              <a:gsLst>
                <a:gs pos="0">
                  <a:sysClr val="window" lastClr="FFFFFF">
                    <a:lumMod val="75000"/>
                    <a:alpha val="85000"/>
                  </a:sysClr>
                </a:gs>
                <a:gs pos="100000">
                  <a:sysClr val="window" lastClr="FFFFFF">
                    <a:lumMod val="95000"/>
                    <a:alpha val="15000"/>
                  </a:sysClr>
                </a:gs>
              </a:gsLst>
              <a:lin ang="54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2" name="HDD"/>
            <p:cNvSpPr/>
            <p:nvPr/>
          </p:nvSpPr>
          <p:spPr>
            <a:xfrm>
              <a:off x="1118544" y="4127426"/>
              <a:ext cx="3044578" cy="727201"/>
            </a:xfrm>
            <a:prstGeom prst="cube">
              <a:avLst>
                <a:gd name="adj" fmla="val 56193"/>
              </a:avLst>
            </a:prstGeom>
            <a:solidFill>
              <a:srgbClr val="4F81BD">
                <a:alpha val="37000"/>
              </a:srgbClr>
            </a:solidFill>
            <a:ln w="2857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3" name="Cube 492"/>
            <p:cNvSpPr/>
            <p:nvPr/>
          </p:nvSpPr>
          <p:spPr>
            <a:xfrm>
              <a:off x="1118544" y="3900847"/>
              <a:ext cx="3044578" cy="585216"/>
            </a:xfrm>
            <a:prstGeom prst="cube">
              <a:avLst>
                <a:gd name="adj" fmla="val 69621"/>
              </a:avLst>
            </a:prstGeom>
            <a:solidFill>
              <a:srgbClr val="9BBB59">
                <a:alpha val="90000"/>
              </a:srgbClr>
            </a:solidFill>
            <a:ln w="28575"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4" name="Cube 493"/>
            <p:cNvSpPr/>
            <p:nvPr/>
          </p:nvSpPr>
          <p:spPr>
            <a:xfrm>
              <a:off x="1118544" y="3714094"/>
              <a:ext cx="3044578" cy="529869"/>
            </a:xfrm>
            <a:prstGeom prst="cube">
              <a:avLst>
                <a:gd name="adj" fmla="val 77200"/>
              </a:avLst>
            </a:prstGeom>
            <a:solidFill>
              <a:srgbClr val="677D9D">
                <a:alpha val="90000"/>
              </a:srgbClr>
            </a:solidFill>
            <a:ln w="28575" cap="flat" cmpd="sng" algn="ctr">
              <a:solidFill>
                <a:srgbClr val="677D9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5" name="DATA MGMT LAYER BOX"/>
            <p:cNvSpPr/>
            <p:nvPr/>
          </p:nvSpPr>
          <p:spPr>
            <a:xfrm>
              <a:off x="1160350" y="2872663"/>
              <a:ext cx="2708705" cy="761306"/>
            </a:xfrm>
            <a:prstGeom prst="cube">
              <a:avLst>
                <a:gd name="adj" fmla="val 18032"/>
              </a:avLst>
            </a:prstGeom>
            <a:solidFill>
              <a:srgbClr val="4BACC6">
                <a:alpha val="19000"/>
              </a:srgb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6" name="PRES LAYER BOX"/>
            <p:cNvSpPr/>
            <p:nvPr/>
          </p:nvSpPr>
          <p:spPr>
            <a:xfrm>
              <a:off x="1160350" y="2115377"/>
              <a:ext cx="2708705" cy="738993"/>
            </a:xfrm>
            <a:prstGeom prst="cube">
              <a:avLst>
                <a:gd name="adj" fmla="val 18032"/>
              </a:avLst>
            </a:prstGeom>
            <a:solidFill>
              <a:sysClr val="windowText" lastClr="000000">
                <a:lumMod val="50000"/>
                <a:lumOff val="50000"/>
                <a:alpha val="8000"/>
              </a:sys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7" name="TextBox 496"/>
            <p:cNvSpPr txBox="1"/>
            <p:nvPr/>
          </p:nvSpPr>
          <p:spPr>
            <a:xfrm>
              <a:off x="1439969" y="2843279"/>
              <a:ext cx="1841456" cy="215444"/>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w="1905">
                    <a:noFill/>
                  </a:ln>
                  <a:solidFill>
                    <a:srgbClr val="1F497D">
                      <a:lumMod val="60000"/>
                      <a:lumOff val="40000"/>
                    </a:srgbClr>
                  </a:solidFill>
                  <a:effectLst>
                    <a:outerShdw blurRad="101600" sx="101000" sy="101000" algn="ctr" rotWithShape="0">
                      <a:prstClr val="white">
                        <a:alpha val="40000"/>
                      </a:prstClr>
                    </a:outerShdw>
                  </a:effectLst>
                  <a:uLnTx/>
                  <a:uFillTx/>
                </a:rPr>
                <a:t>DATA MANAGEMENT LAYER</a:t>
              </a:r>
              <a:endParaRPr kumimoji="0" lang="en-US" sz="800" b="1" i="0" u="none" strike="noStrike" kern="0" cap="none" spc="0" normalizeH="0" baseline="0" noProof="0" dirty="0">
                <a:ln w="1905">
                  <a:noFill/>
                </a:ln>
                <a:solidFill>
                  <a:srgbClr val="1F497D">
                    <a:lumMod val="60000"/>
                    <a:lumOff val="40000"/>
                  </a:srgbClr>
                </a:solidFill>
                <a:effectLst>
                  <a:outerShdw blurRad="101600" sx="101000" sy="101000" algn="ctr" rotWithShape="0">
                    <a:prstClr val="white">
                      <a:alpha val="40000"/>
                    </a:prstClr>
                  </a:outerShdw>
                </a:effectLst>
                <a:uLnTx/>
                <a:uFillTx/>
              </a:endParaRPr>
            </a:p>
          </p:txBody>
        </p:sp>
        <p:sp>
          <p:nvSpPr>
            <p:cNvPr id="498" name="TextBox 497"/>
            <p:cNvSpPr txBox="1"/>
            <p:nvPr/>
          </p:nvSpPr>
          <p:spPr>
            <a:xfrm>
              <a:off x="1246560" y="2213687"/>
              <a:ext cx="2228274" cy="215444"/>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w="1905">
                    <a:noFill/>
                  </a:ln>
                  <a:solidFill>
                    <a:srgbClr val="1F497D">
                      <a:lumMod val="60000"/>
                      <a:lumOff val="40000"/>
                    </a:srgbClr>
                  </a:solidFill>
                  <a:effectLst>
                    <a:outerShdw blurRad="101600" sx="101000" sy="101000" algn="ctr" rotWithShape="0">
                      <a:prstClr val="white">
                        <a:alpha val="40000"/>
                      </a:prstClr>
                    </a:outerShdw>
                  </a:effectLst>
                  <a:uLnTx/>
                  <a:uFillTx/>
                </a:rPr>
                <a:t>PRESENTATION LAYER</a:t>
              </a:r>
              <a:endParaRPr kumimoji="0" lang="en-US" sz="800" b="1" i="0" u="none" strike="noStrike" kern="0" cap="none" spc="0" normalizeH="0" baseline="0" noProof="0" dirty="0">
                <a:ln w="1905">
                  <a:noFill/>
                </a:ln>
                <a:solidFill>
                  <a:srgbClr val="1F497D">
                    <a:lumMod val="60000"/>
                    <a:lumOff val="40000"/>
                  </a:srgbClr>
                </a:solidFill>
                <a:effectLst>
                  <a:outerShdw blurRad="101600" sx="101000" sy="101000" algn="ctr" rotWithShape="0">
                    <a:prstClr val="white">
                      <a:alpha val="40000"/>
                    </a:prstClr>
                  </a:outerShdw>
                </a:effectLst>
                <a:uLnTx/>
                <a:uFillTx/>
              </a:endParaRPr>
            </a:p>
          </p:txBody>
        </p:sp>
        <p:sp>
          <p:nvSpPr>
            <p:cNvPr id="499" name="DV CONTAINER"/>
            <p:cNvSpPr/>
            <p:nvPr/>
          </p:nvSpPr>
          <p:spPr>
            <a:xfrm>
              <a:off x="1103592" y="1767193"/>
              <a:ext cx="3059529" cy="1918175"/>
            </a:xfrm>
            <a:prstGeom prst="cube">
              <a:avLst>
                <a:gd name="adj" fmla="val 21841"/>
              </a:avLst>
            </a:prstGeom>
            <a:solidFill>
              <a:srgbClr val="4BACC6">
                <a:alpha val="5000"/>
              </a:srgbClr>
            </a:solidFill>
            <a:ln w="28575"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0" name="Cube 499"/>
            <p:cNvSpPr/>
            <p:nvPr/>
          </p:nvSpPr>
          <p:spPr>
            <a:xfrm>
              <a:off x="1118544" y="1497705"/>
              <a:ext cx="3044578" cy="588289"/>
            </a:xfrm>
            <a:prstGeom prst="cube">
              <a:avLst>
                <a:gd name="adj" fmla="val 67780"/>
              </a:avLst>
            </a:prstGeom>
            <a:solidFill>
              <a:srgbClr val="F79646">
                <a:lumMod val="75000"/>
                <a:alpha val="77000"/>
              </a:srgbClr>
            </a:solidFill>
            <a:ln w="2857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1" name="Oval 500"/>
            <p:cNvSpPr/>
            <p:nvPr/>
          </p:nvSpPr>
          <p:spPr bwMode="auto">
            <a:xfrm>
              <a:off x="3163317"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502" name="Oval 501"/>
            <p:cNvSpPr/>
            <p:nvPr/>
          </p:nvSpPr>
          <p:spPr bwMode="auto">
            <a:xfrm>
              <a:off x="3163317" y="2723528"/>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503" name="Can 502"/>
            <p:cNvSpPr/>
            <p:nvPr/>
          </p:nvSpPr>
          <p:spPr>
            <a:xfrm>
              <a:off x="3204153" y="3038584"/>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4" name="Can 503"/>
            <p:cNvSpPr/>
            <p:nvPr/>
          </p:nvSpPr>
          <p:spPr>
            <a:xfrm>
              <a:off x="3204153" y="2500828"/>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05" name="Picture 5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2232" y="1338514"/>
              <a:ext cx="341866" cy="262482"/>
            </a:xfrm>
            <a:prstGeom prst="rect">
              <a:avLst/>
            </a:prstGeom>
            <a:effectLst/>
          </p:spPr>
        </p:pic>
        <p:sp>
          <p:nvSpPr>
            <p:cNvPr id="506" name="Cube 505"/>
            <p:cNvSpPr>
              <a:spLocks noChangeAspect="1"/>
            </p:cNvSpPr>
            <p:nvPr/>
          </p:nvSpPr>
          <p:spPr>
            <a:xfrm>
              <a:off x="3509913" y="3093576"/>
              <a:ext cx="91721" cy="91721"/>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7" name="Cube 506"/>
            <p:cNvSpPr>
              <a:spLocks noChangeAspect="1"/>
            </p:cNvSpPr>
            <p:nvPr/>
          </p:nvSpPr>
          <p:spPr>
            <a:xfrm>
              <a:off x="3473893" y="3124150"/>
              <a:ext cx="91721" cy="91721"/>
            </a:xfrm>
            <a:prstGeom prst="cube">
              <a:avLst/>
            </a:prstGeom>
            <a:pattFill prst="horzBrick">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8" name="Cube 507"/>
            <p:cNvSpPr>
              <a:spLocks noChangeAspect="1"/>
            </p:cNvSpPr>
            <p:nvPr/>
          </p:nvSpPr>
          <p:spPr>
            <a:xfrm>
              <a:off x="3437874"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9" name="Cube 508"/>
            <p:cNvSpPr>
              <a:spLocks noChangeAspect="1"/>
            </p:cNvSpPr>
            <p:nvPr/>
          </p:nvSpPr>
          <p:spPr>
            <a:xfrm>
              <a:off x="3294195" y="3125642"/>
              <a:ext cx="91721" cy="91721"/>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0" name="Cube 509"/>
            <p:cNvSpPr>
              <a:spLocks noChangeAspect="1"/>
            </p:cNvSpPr>
            <p:nvPr/>
          </p:nvSpPr>
          <p:spPr>
            <a:xfrm>
              <a:off x="3262876" y="3154723"/>
              <a:ext cx="91721" cy="91721"/>
            </a:xfrm>
            <a:prstGeom prst="cube">
              <a:avLst/>
            </a:prstGeom>
            <a:pattFill prst="wdUpDiag">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1" name="Cube 510"/>
            <p:cNvSpPr>
              <a:spLocks noChangeAspect="1"/>
            </p:cNvSpPr>
            <p:nvPr/>
          </p:nvSpPr>
          <p:spPr>
            <a:xfrm>
              <a:off x="3509913" y="25582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2" name="Cube 511"/>
            <p:cNvSpPr>
              <a:spLocks noChangeAspect="1"/>
            </p:cNvSpPr>
            <p:nvPr/>
          </p:nvSpPr>
          <p:spPr>
            <a:xfrm>
              <a:off x="3473893" y="2588815"/>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3" name="Cube 512"/>
            <p:cNvSpPr>
              <a:spLocks noChangeAspect="1"/>
            </p:cNvSpPr>
            <p:nvPr/>
          </p:nvSpPr>
          <p:spPr>
            <a:xfrm>
              <a:off x="3437874" y="2619389"/>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4" name="Cube 513"/>
            <p:cNvSpPr>
              <a:spLocks noChangeAspect="1"/>
            </p:cNvSpPr>
            <p:nvPr/>
          </p:nvSpPr>
          <p:spPr>
            <a:xfrm>
              <a:off x="3294195" y="2590307"/>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5" name="Cube 514"/>
            <p:cNvSpPr>
              <a:spLocks noChangeAspect="1"/>
            </p:cNvSpPr>
            <p:nvPr/>
          </p:nvSpPr>
          <p:spPr>
            <a:xfrm>
              <a:off x="3262876" y="2619389"/>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6" name="Oval 515"/>
            <p:cNvSpPr/>
            <p:nvPr/>
          </p:nvSpPr>
          <p:spPr bwMode="auto">
            <a:xfrm>
              <a:off x="1294903" y="2723528"/>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517" name="Can 516"/>
            <p:cNvSpPr/>
            <p:nvPr/>
          </p:nvSpPr>
          <p:spPr>
            <a:xfrm>
              <a:off x="1335740" y="2500828"/>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18" name="Picture 5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6071" y="1338514"/>
              <a:ext cx="341866" cy="262482"/>
            </a:xfrm>
            <a:prstGeom prst="rect">
              <a:avLst/>
            </a:prstGeom>
            <a:effectLst/>
          </p:spPr>
        </p:pic>
        <p:sp>
          <p:nvSpPr>
            <p:cNvPr id="519" name="Cube 518"/>
            <p:cNvSpPr>
              <a:spLocks noChangeAspect="1"/>
            </p:cNvSpPr>
            <p:nvPr/>
          </p:nvSpPr>
          <p:spPr>
            <a:xfrm>
              <a:off x="1510520" y="25582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0" name="Cube 519"/>
            <p:cNvSpPr>
              <a:spLocks noChangeAspect="1"/>
            </p:cNvSpPr>
            <p:nvPr/>
          </p:nvSpPr>
          <p:spPr>
            <a:xfrm>
              <a:off x="1474500" y="2588815"/>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1" name="Cube 520"/>
            <p:cNvSpPr>
              <a:spLocks noChangeAspect="1"/>
            </p:cNvSpPr>
            <p:nvPr/>
          </p:nvSpPr>
          <p:spPr>
            <a:xfrm>
              <a:off x="1438481" y="2619389"/>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2" name="Cube 521"/>
            <p:cNvSpPr>
              <a:spLocks noChangeAspect="1"/>
            </p:cNvSpPr>
            <p:nvPr/>
          </p:nvSpPr>
          <p:spPr>
            <a:xfrm>
              <a:off x="1611566" y="2558242"/>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3" name="Cube 522"/>
            <p:cNvSpPr>
              <a:spLocks noChangeAspect="1"/>
            </p:cNvSpPr>
            <p:nvPr/>
          </p:nvSpPr>
          <p:spPr>
            <a:xfrm>
              <a:off x="1580993" y="2588815"/>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4" name="Cube 523"/>
            <p:cNvSpPr>
              <a:spLocks noChangeAspect="1"/>
            </p:cNvSpPr>
            <p:nvPr/>
          </p:nvSpPr>
          <p:spPr>
            <a:xfrm>
              <a:off x="1550419" y="2619389"/>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5" name="Cube 524"/>
            <p:cNvSpPr>
              <a:spLocks noChangeAspect="1"/>
            </p:cNvSpPr>
            <p:nvPr/>
          </p:nvSpPr>
          <p:spPr>
            <a:xfrm>
              <a:off x="1684856" y="2590307"/>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6" name="Cube 525"/>
            <p:cNvSpPr>
              <a:spLocks noChangeAspect="1"/>
            </p:cNvSpPr>
            <p:nvPr/>
          </p:nvSpPr>
          <p:spPr>
            <a:xfrm>
              <a:off x="1653538" y="2619389"/>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7" name="Cube 526"/>
            <p:cNvSpPr>
              <a:spLocks noChangeAspect="1"/>
            </p:cNvSpPr>
            <p:nvPr/>
          </p:nvSpPr>
          <p:spPr>
            <a:xfrm>
              <a:off x="1672714" y="2619389"/>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8" name="Oval 527"/>
            <p:cNvSpPr/>
            <p:nvPr/>
          </p:nvSpPr>
          <p:spPr bwMode="auto">
            <a:xfrm>
              <a:off x="1294903" y="3545196"/>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529" name="Can 528"/>
            <p:cNvSpPr/>
            <p:nvPr/>
          </p:nvSpPr>
          <p:spPr>
            <a:xfrm>
              <a:off x="1335740" y="3322496"/>
              <a:ext cx="480444" cy="239682"/>
            </a:xfrm>
            <a:prstGeom prst="can">
              <a:avLst>
                <a:gd name="adj" fmla="val 9754"/>
              </a:avLst>
            </a:prstGeom>
            <a:gradFill>
              <a:gsLst>
                <a:gs pos="0">
                  <a:srgbClr val="F79646">
                    <a:lumMod val="50000"/>
                    <a:alpha val="50000"/>
                  </a:srgbClr>
                </a:gs>
                <a:gs pos="32000">
                  <a:srgbClr val="F79646">
                    <a:lumMod val="60000"/>
                    <a:lumOff val="40000"/>
                    <a:alpha val="60000"/>
                  </a:srgbClr>
                </a:gs>
                <a:gs pos="87000">
                  <a:srgbClr val="F79646">
                    <a:lumMod val="50000"/>
                    <a:alpha val="5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0" name="Cube 529"/>
            <p:cNvSpPr>
              <a:spLocks noChangeAspect="1"/>
            </p:cNvSpPr>
            <p:nvPr/>
          </p:nvSpPr>
          <p:spPr>
            <a:xfrm>
              <a:off x="1510520" y="3377488"/>
              <a:ext cx="91721" cy="91721"/>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1" name="Cube 530"/>
            <p:cNvSpPr>
              <a:spLocks noChangeAspect="1"/>
            </p:cNvSpPr>
            <p:nvPr/>
          </p:nvSpPr>
          <p:spPr>
            <a:xfrm>
              <a:off x="1474500" y="3408062"/>
              <a:ext cx="91721" cy="91721"/>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2" name="Cube 531"/>
            <p:cNvSpPr>
              <a:spLocks noChangeAspect="1"/>
            </p:cNvSpPr>
            <p:nvPr/>
          </p:nvSpPr>
          <p:spPr>
            <a:xfrm>
              <a:off x="1438481" y="3438635"/>
              <a:ext cx="91721" cy="91721"/>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3" name="Cube 532"/>
            <p:cNvSpPr>
              <a:spLocks noChangeAspect="1"/>
            </p:cNvSpPr>
            <p:nvPr/>
          </p:nvSpPr>
          <p:spPr>
            <a:xfrm>
              <a:off x="1611566" y="3377488"/>
              <a:ext cx="91721" cy="91721"/>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4" name="Cube 533"/>
            <p:cNvSpPr>
              <a:spLocks noChangeAspect="1"/>
            </p:cNvSpPr>
            <p:nvPr/>
          </p:nvSpPr>
          <p:spPr>
            <a:xfrm>
              <a:off x="1580993" y="3408062"/>
              <a:ext cx="91721" cy="91721"/>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5" name="Cube 534"/>
            <p:cNvSpPr>
              <a:spLocks noChangeAspect="1"/>
            </p:cNvSpPr>
            <p:nvPr/>
          </p:nvSpPr>
          <p:spPr>
            <a:xfrm>
              <a:off x="1550419" y="3438635"/>
              <a:ext cx="91721" cy="91721"/>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6" name="Cube 535"/>
            <p:cNvSpPr>
              <a:spLocks noChangeAspect="1"/>
            </p:cNvSpPr>
            <p:nvPr/>
          </p:nvSpPr>
          <p:spPr>
            <a:xfrm>
              <a:off x="1684856" y="3409554"/>
              <a:ext cx="91721" cy="91721"/>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7" name="Cube 536"/>
            <p:cNvSpPr>
              <a:spLocks noChangeAspect="1"/>
            </p:cNvSpPr>
            <p:nvPr/>
          </p:nvSpPr>
          <p:spPr>
            <a:xfrm>
              <a:off x="1653538" y="3438635"/>
              <a:ext cx="91721" cy="91721"/>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8" name="Cube 537"/>
            <p:cNvSpPr>
              <a:spLocks noChangeAspect="1"/>
            </p:cNvSpPr>
            <p:nvPr/>
          </p:nvSpPr>
          <p:spPr>
            <a:xfrm>
              <a:off x="1672714" y="3438635"/>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9" name="Oval 538"/>
            <p:cNvSpPr/>
            <p:nvPr/>
          </p:nvSpPr>
          <p:spPr bwMode="auto">
            <a:xfrm>
              <a:off x="1294903"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540" name="Can 539"/>
            <p:cNvSpPr/>
            <p:nvPr/>
          </p:nvSpPr>
          <p:spPr>
            <a:xfrm>
              <a:off x="1335740" y="3038584"/>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41" name="Cube 540"/>
            <p:cNvSpPr>
              <a:spLocks noChangeAspect="1"/>
            </p:cNvSpPr>
            <p:nvPr/>
          </p:nvSpPr>
          <p:spPr>
            <a:xfrm>
              <a:off x="1510520" y="3093576"/>
              <a:ext cx="91721" cy="91721"/>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2" name="Cube 541"/>
            <p:cNvSpPr>
              <a:spLocks noChangeAspect="1"/>
            </p:cNvSpPr>
            <p:nvPr/>
          </p:nvSpPr>
          <p:spPr>
            <a:xfrm>
              <a:off x="1474500" y="3124150"/>
              <a:ext cx="91721" cy="91721"/>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3" name="Cube 542"/>
            <p:cNvSpPr>
              <a:spLocks noChangeAspect="1"/>
            </p:cNvSpPr>
            <p:nvPr/>
          </p:nvSpPr>
          <p:spPr>
            <a:xfrm>
              <a:off x="1438481" y="3154723"/>
              <a:ext cx="91721" cy="91721"/>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4" name="Cube 543"/>
            <p:cNvSpPr>
              <a:spLocks noChangeAspect="1"/>
            </p:cNvSpPr>
            <p:nvPr/>
          </p:nvSpPr>
          <p:spPr>
            <a:xfrm>
              <a:off x="1611566" y="3093576"/>
              <a:ext cx="91721" cy="91721"/>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5" name="Cube 544"/>
            <p:cNvSpPr>
              <a:spLocks noChangeAspect="1"/>
            </p:cNvSpPr>
            <p:nvPr/>
          </p:nvSpPr>
          <p:spPr>
            <a:xfrm>
              <a:off x="1580993" y="3124150"/>
              <a:ext cx="91721" cy="91721"/>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6" name="Cube 545"/>
            <p:cNvSpPr>
              <a:spLocks noChangeAspect="1"/>
            </p:cNvSpPr>
            <p:nvPr/>
          </p:nvSpPr>
          <p:spPr>
            <a:xfrm>
              <a:off x="1550419" y="3154723"/>
              <a:ext cx="91721" cy="91721"/>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47" name="Cube 546"/>
            <p:cNvSpPr>
              <a:spLocks noChangeAspect="1"/>
            </p:cNvSpPr>
            <p:nvPr/>
          </p:nvSpPr>
          <p:spPr>
            <a:xfrm>
              <a:off x="1684856" y="3125642"/>
              <a:ext cx="91721" cy="91721"/>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8" name="Cube 547"/>
            <p:cNvSpPr>
              <a:spLocks noChangeAspect="1"/>
            </p:cNvSpPr>
            <p:nvPr/>
          </p:nvSpPr>
          <p:spPr>
            <a:xfrm>
              <a:off x="1653538" y="3154723"/>
              <a:ext cx="91721" cy="91721"/>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9" name="Cube 548"/>
            <p:cNvSpPr>
              <a:spLocks noChangeAspect="1"/>
            </p:cNvSpPr>
            <p:nvPr/>
          </p:nvSpPr>
          <p:spPr>
            <a:xfrm>
              <a:off x="1672714"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0" name="Oval 549"/>
            <p:cNvSpPr/>
            <p:nvPr/>
          </p:nvSpPr>
          <p:spPr bwMode="auto">
            <a:xfrm>
              <a:off x="1917708"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551" name="Oval 550"/>
            <p:cNvSpPr/>
            <p:nvPr/>
          </p:nvSpPr>
          <p:spPr bwMode="auto">
            <a:xfrm>
              <a:off x="1917708" y="2723528"/>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552" name="Can 551"/>
            <p:cNvSpPr/>
            <p:nvPr/>
          </p:nvSpPr>
          <p:spPr>
            <a:xfrm>
              <a:off x="1958544" y="3038584"/>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53" name="Can 552"/>
            <p:cNvSpPr/>
            <p:nvPr/>
          </p:nvSpPr>
          <p:spPr>
            <a:xfrm>
              <a:off x="1958544" y="2500828"/>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54" name="Picture 5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6622" y="1338514"/>
              <a:ext cx="341866" cy="262482"/>
            </a:xfrm>
            <a:prstGeom prst="rect">
              <a:avLst/>
            </a:prstGeom>
            <a:effectLst/>
          </p:spPr>
        </p:pic>
        <p:sp>
          <p:nvSpPr>
            <p:cNvPr id="555" name="Cube 554"/>
            <p:cNvSpPr>
              <a:spLocks noChangeAspect="1"/>
            </p:cNvSpPr>
            <p:nvPr/>
          </p:nvSpPr>
          <p:spPr>
            <a:xfrm>
              <a:off x="2073960" y="3093576"/>
              <a:ext cx="91721" cy="91721"/>
            </a:xfrm>
            <a:prstGeom prst="cube">
              <a:avLst/>
            </a:prstGeom>
            <a:pattFill prst="wdUpDiag">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6" name="Cube 555"/>
            <p:cNvSpPr>
              <a:spLocks noChangeAspect="1"/>
            </p:cNvSpPr>
            <p:nvPr/>
          </p:nvSpPr>
          <p:spPr>
            <a:xfrm>
              <a:off x="2037941" y="3124150"/>
              <a:ext cx="91721" cy="91721"/>
            </a:xfrm>
            <a:prstGeom prst="cube">
              <a:avLst/>
            </a:prstGeom>
            <a:pattFill prst="horzBrick">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7" name="Cube 556"/>
            <p:cNvSpPr>
              <a:spLocks noChangeAspect="1"/>
            </p:cNvSpPr>
            <p:nvPr/>
          </p:nvSpPr>
          <p:spPr>
            <a:xfrm>
              <a:off x="2001921" y="3154723"/>
              <a:ext cx="91721" cy="91721"/>
            </a:xfrm>
            <a:prstGeom prst="cube">
              <a:avLst/>
            </a:prstGeom>
            <a:pattFill prst="solidDmnd">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8" name="Cube 557"/>
            <p:cNvSpPr>
              <a:spLocks noChangeAspect="1"/>
            </p:cNvSpPr>
            <p:nvPr/>
          </p:nvSpPr>
          <p:spPr>
            <a:xfrm>
              <a:off x="2141297" y="3125642"/>
              <a:ext cx="91721" cy="91721"/>
            </a:xfrm>
            <a:prstGeom prst="cube">
              <a:avLst/>
            </a:prstGeom>
            <a:pattFill prst="horzBrick">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9" name="Cube 558"/>
            <p:cNvSpPr>
              <a:spLocks noChangeAspect="1"/>
            </p:cNvSpPr>
            <p:nvPr/>
          </p:nvSpPr>
          <p:spPr>
            <a:xfrm>
              <a:off x="2109979" y="3154723"/>
              <a:ext cx="91721" cy="91721"/>
            </a:xfrm>
            <a:prstGeom prst="cube">
              <a:avLst/>
            </a:prstGeom>
            <a:pattFill prst="solidDmnd">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0" name="Cube 559"/>
            <p:cNvSpPr>
              <a:spLocks noChangeAspect="1"/>
            </p:cNvSpPr>
            <p:nvPr/>
          </p:nvSpPr>
          <p:spPr>
            <a:xfrm>
              <a:off x="2276344" y="3093576"/>
              <a:ext cx="91721" cy="91721"/>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1" name="Cube 560"/>
            <p:cNvSpPr>
              <a:spLocks noChangeAspect="1"/>
            </p:cNvSpPr>
            <p:nvPr/>
          </p:nvSpPr>
          <p:spPr>
            <a:xfrm>
              <a:off x="2245770" y="3124150"/>
              <a:ext cx="91721" cy="91721"/>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2" name="Cube 561"/>
            <p:cNvSpPr>
              <a:spLocks noChangeAspect="1"/>
            </p:cNvSpPr>
            <p:nvPr/>
          </p:nvSpPr>
          <p:spPr>
            <a:xfrm>
              <a:off x="2215197" y="3154723"/>
              <a:ext cx="91721" cy="91721"/>
            </a:xfrm>
            <a:prstGeom prst="cube">
              <a:avLst/>
            </a:prstGeom>
            <a:solidFill>
              <a:srgbClr val="ED7D3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3" name="Cube 562"/>
            <p:cNvSpPr>
              <a:spLocks noChangeAspect="1"/>
            </p:cNvSpPr>
            <p:nvPr/>
          </p:nvSpPr>
          <p:spPr>
            <a:xfrm>
              <a:off x="2073960" y="25582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4" name="Cube 563"/>
            <p:cNvSpPr>
              <a:spLocks noChangeAspect="1"/>
            </p:cNvSpPr>
            <p:nvPr/>
          </p:nvSpPr>
          <p:spPr>
            <a:xfrm>
              <a:off x="2037941" y="2588815"/>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5" name="Cube 564"/>
            <p:cNvSpPr>
              <a:spLocks noChangeAspect="1"/>
            </p:cNvSpPr>
            <p:nvPr/>
          </p:nvSpPr>
          <p:spPr>
            <a:xfrm>
              <a:off x="2001921" y="2619389"/>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6" name="Cube 565"/>
            <p:cNvSpPr>
              <a:spLocks noChangeAspect="1"/>
            </p:cNvSpPr>
            <p:nvPr/>
          </p:nvSpPr>
          <p:spPr>
            <a:xfrm>
              <a:off x="2141297" y="2590307"/>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7" name="Cube 566"/>
            <p:cNvSpPr>
              <a:spLocks noChangeAspect="1"/>
            </p:cNvSpPr>
            <p:nvPr/>
          </p:nvSpPr>
          <p:spPr>
            <a:xfrm>
              <a:off x="2109979" y="2619389"/>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8" name="Cube 567"/>
            <p:cNvSpPr>
              <a:spLocks noChangeAspect="1"/>
            </p:cNvSpPr>
            <p:nvPr/>
          </p:nvSpPr>
          <p:spPr>
            <a:xfrm>
              <a:off x="2276344" y="2558242"/>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9" name="Cube 568"/>
            <p:cNvSpPr>
              <a:spLocks noChangeAspect="1"/>
            </p:cNvSpPr>
            <p:nvPr/>
          </p:nvSpPr>
          <p:spPr>
            <a:xfrm>
              <a:off x="2245770" y="2588815"/>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0" name="Cube 569"/>
            <p:cNvSpPr>
              <a:spLocks noChangeAspect="1"/>
            </p:cNvSpPr>
            <p:nvPr/>
          </p:nvSpPr>
          <p:spPr>
            <a:xfrm>
              <a:off x="2215197" y="2619389"/>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1" name="Cube 570"/>
            <p:cNvSpPr>
              <a:spLocks noChangeAspect="1"/>
            </p:cNvSpPr>
            <p:nvPr/>
          </p:nvSpPr>
          <p:spPr>
            <a:xfrm>
              <a:off x="2345374" y="3093576"/>
              <a:ext cx="64204" cy="64204"/>
            </a:xfrm>
            <a:prstGeom prst="cube">
              <a:avLst/>
            </a:prstGeom>
            <a:pattFill prst="horzBrick">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72" name="Cube 571"/>
            <p:cNvSpPr>
              <a:spLocks noChangeAspect="1"/>
            </p:cNvSpPr>
            <p:nvPr/>
          </p:nvSpPr>
          <p:spPr>
            <a:xfrm>
              <a:off x="2322284" y="3137555"/>
              <a:ext cx="64204" cy="64204"/>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73" name="Oval 572"/>
            <p:cNvSpPr/>
            <p:nvPr/>
          </p:nvSpPr>
          <p:spPr bwMode="auto">
            <a:xfrm>
              <a:off x="2540513"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574" name="Oval 573"/>
            <p:cNvSpPr/>
            <p:nvPr/>
          </p:nvSpPr>
          <p:spPr bwMode="auto">
            <a:xfrm>
              <a:off x="2540513" y="2723528"/>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575" name="Can 574"/>
            <p:cNvSpPr/>
            <p:nvPr/>
          </p:nvSpPr>
          <p:spPr>
            <a:xfrm>
              <a:off x="2581350" y="3038584"/>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76" name="Can 575"/>
            <p:cNvSpPr/>
            <p:nvPr/>
          </p:nvSpPr>
          <p:spPr>
            <a:xfrm>
              <a:off x="2581350" y="2500828"/>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77" name="Picture 5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9428" y="1338514"/>
              <a:ext cx="341866" cy="262482"/>
            </a:xfrm>
            <a:prstGeom prst="rect">
              <a:avLst/>
            </a:prstGeom>
            <a:effectLst/>
          </p:spPr>
        </p:pic>
        <p:sp>
          <p:nvSpPr>
            <p:cNvPr id="578" name="Cube 577"/>
            <p:cNvSpPr>
              <a:spLocks noChangeAspect="1"/>
            </p:cNvSpPr>
            <p:nvPr/>
          </p:nvSpPr>
          <p:spPr>
            <a:xfrm>
              <a:off x="2734579" y="3093576"/>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9" name="Cube 578"/>
            <p:cNvSpPr>
              <a:spLocks noChangeAspect="1"/>
            </p:cNvSpPr>
            <p:nvPr/>
          </p:nvSpPr>
          <p:spPr>
            <a:xfrm>
              <a:off x="2698560" y="3124150"/>
              <a:ext cx="91721" cy="91721"/>
            </a:xfrm>
            <a:prstGeom prst="cube">
              <a:avLst/>
            </a:prstGeom>
            <a:solidFill>
              <a:srgbClr val="996633"/>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0" name="Cube 579"/>
            <p:cNvSpPr>
              <a:spLocks noChangeAspect="1"/>
            </p:cNvSpPr>
            <p:nvPr/>
          </p:nvSpPr>
          <p:spPr>
            <a:xfrm>
              <a:off x="2662541" y="3154723"/>
              <a:ext cx="91721" cy="91721"/>
            </a:xfrm>
            <a:prstGeom prst="cube">
              <a:avLst/>
            </a:prstGeom>
            <a:pattFill prst="solidDmnd">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1" name="Cube 580"/>
            <p:cNvSpPr>
              <a:spLocks noChangeAspect="1"/>
            </p:cNvSpPr>
            <p:nvPr/>
          </p:nvSpPr>
          <p:spPr>
            <a:xfrm>
              <a:off x="2734579" y="25582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2" name="Cube 581"/>
            <p:cNvSpPr>
              <a:spLocks noChangeAspect="1"/>
            </p:cNvSpPr>
            <p:nvPr/>
          </p:nvSpPr>
          <p:spPr>
            <a:xfrm>
              <a:off x="2698560" y="2588815"/>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3" name="Cube 582"/>
            <p:cNvSpPr>
              <a:spLocks noChangeAspect="1"/>
            </p:cNvSpPr>
            <p:nvPr/>
          </p:nvSpPr>
          <p:spPr>
            <a:xfrm>
              <a:off x="2662541" y="2619389"/>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4" name="Cube 583"/>
            <p:cNvSpPr>
              <a:spLocks noChangeAspect="1"/>
            </p:cNvSpPr>
            <p:nvPr/>
          </p:nvSpPr>
          <p:spPr>
            <a:xfrm>
              <a:off x="2882138" y="2588815"/>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5" name="Cube 584"/>
            <p:cNvSpPr>
              <a:spLocks noChangeAspect="1"/>
            </p:cNvSpPr>
            <p:nvPr/>
          </p:nvSpPr>
          <p:spPr>
            <a:xfrm>
              <a:off x="2847987" y="2619389"/>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6" name="Cube 585"/>
            <p:cNvSpPr>
              <a:spLocks noChangeAspect="1"/>
            </p:cNvSpPr>
            <p:nvPr/>
          </p:nvSpPr>
          <p:spPr>
            <a:xfrm>
              <a:off x="2882138" y="3124150"/>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7" name="Cube 586"/>
            <p:cNvSpPr>
              <a:spLocks noChangeAspect="1"/>
            </p:cNvSpPr>
            <p:nvPr/>
          </p:nvSpPr>
          <p:spPr>
            <a:xfrm>
              <a:off x="2847987"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588" name="Mag scan"/>
            <p:cNvPicPr>
              <a:picLocks noChangeAspect="1" noChangeArrowheads="1"/>
            </p:cNvPicPr>
            <p:nvPr/>
          </p:nvPicPr>
          <p:blipFill>
            <a:blip r:embed="rId10" cstate="screen">
              <a:duotone>
                <a:srgbClr val="C0504D">
                  <a:shade val="45000"/>
                  <a:satMod val="135000"/>
                </a:srgbClr>
                <a:prstClr val="white"/>
              </a:duotone>
            </a:blip>
            <a:srcRect/>
            <a:stretch>
              <a:fillRect/>
            </a:stretch>
          </p:blipFill>
          <p:spPr bwMode="auto">
            <a:xfrm rot="10800000" flipH="1" flipV="1">
              <a:off x="1230533" y="4516414"/>
              <a:ext cx="781097" cy="114518"/>
            </a:xfrm>
            <a:prstGeom prst="rect">
              <a:avLst/>
            </a:prstGeom>
            <a:noFill/>
            <a:ln w="9525" algn="ctr">
              <a:noFill/>
              <a:miter lim="800000"/>
              <a:headEnd/>
              <a:tailEnd/>
            </a:ln>
          </p:spPr>
        </p:pic>
        <p:sp>
          <p:nvSpPr>
            <p:cNvPr id="589" name="Cube 588"/>
            <p:cNvSpPr>
              <a:spLocks noChangeAspect="1"/>
            </p:cNvSpPr>
            <p:nvPr/>
          </p:nvSpPr>
          <p:spPr>
            <a:xfrm>
              <a:off x="1587786" y="4569257"/>
              <a:ext cx="75822" cy="75822"/>
            </a:xfrm>
            <a:prstGeom prst="cube">
              <a:avLst/>
            </a:prstGeom>
            <a:solidFill>
              <a:srgbClr val="FF010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90" name="Cube 589"/>
            <p:cNvSpPr>
              <a:spLocks noChangeAspect="1"/>
            </p:cNvSpPr>
            <p:nvPr/>
          </p:nvSpPr>
          <p:spPr>
            <a:xfrm>
              <a:off x="1803239" y="4574142"/>
              <a:ext cx="75822" cy="75822"/>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91" name="Cube 590"/>
            <p:cNvSpPr>
              <a:spLocks noChangeAspect="1"/>
            </p:cNvSpPr>
            <p:nvPr/>
          </p:nvSpPr>
          <p:spPr>
            <a:xfrm>
              <a:off x="1389301" y="4725839"/>
              <a:ext cx="75822" cy="75822"/>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92" name="Cube 591"/>
            <p:cNvSpPr>
              <a:spLocks noChangeAspect="1"/>
            </p:cNvSpPr>
            <p:nvPr/>
          </p:nvSpPr>
          <p:spPr>
            <a:xfrm>
              <a:off x="1521625" y="4621451"/>
              <a:ext cx="75822" cy="75822"/>
            </a:xfrm>
            <a:prstGeom prst="cube">
              <a:avLst/>
            </a:prstGeom>
            <a:solidFill>
              <a:sysClr val="windowText" lastClr="00000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93" name="Cube 592"/>
            <p:cNvSpPr>
              <a:spLocks noChangeAspect="1"/>
            </p:cNvSpPr>
            <p:nvPr/>
          </p:nvSpPr>
          <p:spPr>
            <a:xfrm>
              <a:off x="1455463" y="4673645"/>
              <a:ext cx="75822" cy="75822"/>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94" name="Cube 593"/>
            <p:cNvSpPr>
              <a:spLocks noChangeAspect="1"/>
            </p:cNvSpPr>
            <p:nvPr/>
          </p:nvSpPr>
          <p:spPr>
            <a:xfrm>
              <a:off x="1715802" y="4638150"/>
              <a:ext cx="75822" cy="75822"/>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pic>
          <p:nvPicPr>
            <p:cNvPr id="595" name="Picture 5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1848" y="1505363"/>
              <a:ext cx="341866" cy="262482"/>
            </a:xfrm>
            <a:prstGeom prst="rect">
              <a:avLst/>
            </a:prstGeom>
            <a:effectLst/>
          </p:spPr>
        </p:pic>
        <p:pic>
          <p:nvPicPr>
            <p:cNvPr id="596" name="Picture 5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9769" y="1505363"/>
              <a:ext cx="341866" cy="262482"/>
            </a:xfrm>
            <a:prstGeom prst="rect">
              <a:avLst/>
            </a:prstGeom>
            <a:effectLst/>
          </p:spPr>
        </p:pic>
        <p:pic>
          <p:nvPicPr>
            <p:cNvPr id="597" name="Picture 5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2544" y="1505363"/>
              <a:ext cx="341866" cy="262482"/>
            </a:xfrm>
            <a:prstGeom prst="rect">
              <a:avLst/>
            </a:prstGeom>
            <a:effectLst/>
          </p:spPr>
        </p:pic>
        <p:pic>
          <p:nvPicPr>
            <p:cNvPr id="598" name="Picture 5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7193" y="1505363"/>
              <a:ext cx="341866" cy="262482"/>
            </a:xfrm>
            <a:prstGeom prst="rect">
              <a:avLst/>
            </a:prstGeom>
            <a:effectLst/>
          </p:spPr>
        </p:pic>
        <p:pic>
          <p:nvPicPr>
            <p:cNvPr id="599" name="Picture 5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1867" y="1635142"/>
              <a:ext cx="341866" cy="262482"/>
            </a:xfrm>
            <a:prstGeom prst="rect">
              <a:avLst/>
            </a:prstGeom>
            <a:effectLst/>
          </p:spPr>
        </p:pic>
        <p:pic>
          <p:nvPicPr>
            <p:cNvPr id="600" name="Picture 5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9788" y="1635142"/>
              <a:ext cx="341866" cy="262482"/>
            </a:xfrm>
            <a:prstGeom prst="rect">
              <a:avLst/>
            </a:prstGeom>
            <a:effectLst/>
          </p:spPr>
        </p:pic>
        <p:pic>
          <p:nvPicPr>
            <p:cNvPr id="601" name="Picture 6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2563" y="1635142"/>
              <a:ext cx="341866" cy="262482"/>
            </a:xfrm>
            <a:prstGeom prst="rect">
              <a:avLst/>
            </a:prstGeom>
            <a:effectLst/>
          </p:spPr>
        </p:pic>
        <p:pic>
          <p:nvPicPr>
            <p:cNvPr id="602" name="Picture 6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7212" y="1635142"/>
              <a:ext cx="341866" cy="262482"/>
            </a:xfrm>
            <a:prstGeom prst="rect">
              <a:avLst/>
            </a:prstGeom>
            <a:effectLst/>
          </p:spPr>
        </p:pic>
      </p:grpSp>
      <p:grpSp>
        <p:nvGrpSpPr>
          <p:cNvPr id="603" name="Group 602"/>
          <p:cNvGrpSpPr/>
          <p:nvPr/>
        </p:nvGrpSpPr>
        <p:grpSpPr>
          <a:xfrm>
            <a:off x="6988025" y="1463103"/>
            <a:ext cx="3059530" cy="4228475"/>
            <a:chOff x="5824275" y="1356228"/>
            <a:chExt cx="3059530" cy="4228475"/>
          </a:xfrm>
        </p:grpSpPr>
        <p:sp>
          <p:nvSpPr>
            <p:cNvPr id="604" name="Freeform 603"/>
            <p:cNvSpPr/>
            <p:nvPr/>
          </p:nvSpPr>
          <p:spPr>
            <a:xfrm>
              <a:off x="5891236" y="1897624"/>
              <a:ext cx="311345" cy="1646481"/>
            </a:xfrm>
            <a:custGeom>
              <a:avLst/>
              <a:gdLst>
                <a:gd name="connsiteX0" fmla="*/ 0 w 311345"/>
                <a:gd name="connsiteY0" fmla="*/ 308540 h 1646481"/>
                <a:gd name="connsiteX1" fmla="*/ 0 w 311345"/>
                <a:gd name="connsiteY1" fmla="*/ 1646481 h 1646481"/>
                <a:gd name="connsiteX2" fmla="*/ 311345 w 311345"/>
                <a:gd name="connsiteY2" fmla="*/ 1332331 h 1646481"/>
                <a:gd name="connsiteX3" fmla="*/ 311345 w 311345"/>
                <a:gd name="connsiteY3" fmla="*/ 0 h 1646481"/>
                <a:gd name="connsiteX4" fmla="*/ 0 w 311345"/>
                <a:gd name="connsiteY4" fmla="*/ 308540 h 16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345" h="1646481">
                  <a:moveTo>
                    <a:pt x="0" y="308540"/>
                  </a:moveTo>
                  <a:lnTo>
                    <a:pt x="0" y="1646481"/>
                  </a:lnTo>
                  <a:lnTo>
                    <a:pt x="311345" y="1332331"/>
                  </a:lnTo>
                  <a:lnTo>
                    <a:pt x="311345" y="0"/>
                  </a:lnTo>
                  <a:lnTo>
                    <a:pt x="0" y="308540"/>
                  </a:lnTo>
                  <a:close/>
                </a:path>
              </a:pathLst>
            </a:cu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699" name="Picture 69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26318" y="5053935"/>
              <a:ext cx="1340885" cy="530768"/>
            </a:xfrm>
            <a:prstGeom prst="rect">
              <a:avLst/>
            </a:prstGeom>
            <a:ln>
              <a:noFill/>
            </a:ln>
          </p:spPr>
        </p:pic>
        <p:sp>
          <p:nvSpPr>
            <p:cNvPr id="607" name="Trapezoid 606"/>
            <p:cNvSpPr/>
            <p:nvPr/>
          </p:nvSpPr>
          <p:spPr>
            <a:xfrm rot="10800000">
              <a:off x="5978416" y="4779778"/>
              <a:ext cx="2365432" cy="307687"/>
            </a:xfrm>
            <a:prstGeom prst="trapezoid">
              <a:avLst>
                <a:gd name="adj" fmla="val 251684"/>
              </a:avLst>
            </a:prstGeom>
            <a:gradFill flip="none" rotWithShape="1">
              <a:gsLst>
                <a:gs pos="0">
                  <a:sysClr val="window" lastClr="FFFFFF">
                    <a:lumMod val="75000"/>
                    <a:alpha val="85000"/>
                  </a:sysClr>
                </a:gs>
                <a:gs pos="100000">
                  <a:sysClr val="window" lastClr="FFFFFF">
                    <a:lumMod val="95000"/>
                    <a:alpha val="15000"/>
                  </a:sysClr>
                </a:gs>
              </a:gsLst>
              <a:lin ang="54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8" name="HDD"/>
            <p:cNvSpPr/>
            <p:nvPr/>
          </p:nvSpPr>
          <p:spPr>
            <a:xfrm>
              <a:off x="5839227" y="4127426"/>
              <a:ext cx="3044578" cy="727201"/>
            </a:xfrm>
            <a:prstGeom prst="cube">
              <a:avLst>
                <a:gd name="adj" fmla="val 56193"/>
              </a:avLst>
            </a:prstGeom>
            <a:solidFill>
              <a:srgbClr val="4F81BD">
                <a:alpha val="37000"/>
              </a:srgbClr>
            </a:solidFill>
            <a:ln w="2857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9" name="Cube 608"/>
            <p:cNvSpPr/>
            <p:nvPr/>
          </p:nvSpPr>
          <p:spPr>
            <a:xfrm>
              <a:off x="5839227" y="3900847"/>
              <a:ext cx="3044578" cy="585216"/>
            </a:xfrm>
            <a:prstGeom prst="cube">
              <a:avLst>
                <a:gd name="adj" fmla="val 69621"/>
              </a:avLst>
            </a:prstGeom>
            <a:solidFill>
              <a:srgbClr val="9BBB59">
                <a:alpha val="90000"/>
              </a:srgbClr>
            </a:solidFill>
            <a:ln w="28575"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0" name="Cube 609"/>
            <p:cNvSpPr/>
            <p:nvPr/>
          </p:nvSpPr>
          <p:spPr>
            <a:xfrm>
              <a:off x="5839227" y="3714094"/>
              <a:ext cx="3044578" cy="529869"/>
            </a:xfrm>
            <a:prstGeom prst="cube">
              <a:avLst>
                <a:gd name="adj" fmla="val 77200"/>
              </a:avLst>
            </a:prstGeom>
            <a:solidFill>
              <a:srgbClr val="677D9D">
                <a:alpha val="90000"/>
              </a:srgbClr>
            </a:solidFill>
            <a:ln w="28575" cap="flat" cmpd="sng" algn="ctr">
              <a:solidFill>
                <a:srgbClr val="677D9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1" name="DATA MGMT LAYER BOX"/>
            <p:cNvSpPr/>
            <p:nvPr/>
          </p:nvSpPr>
          <p:spPr>
            <a:xfrm>
              <a:off x="5881033" y="2872663"/>
              <a:ext cx="2708705" cy="761306"/>
            </a:xfrm>
            <a:prstGeom prst="cube">
              <a:avLst>
                <a:gd name="adj" fmla="val 18032"/>
              </a:avLst>
            </a:prstGeom>
            <a:solidFill>
              <a:srgbClr val="4BACC6">
                <a:alpha val="19000"/>
              </a:srgb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2" name="PRES LAYER BOX"/>
            <p:cNvSpPr/>
            <p:nvPr/>
          </p:nvSpPr>
          <p:spPr>
            <a:xfrm>
              <a:off x="5881033" y="2115377"/>
              <a:ext cx="2708705" cy="738993"/>
            </a:xfrm>
            <a:prstGeom prst="cube">
              <a:avLst>
                <a:gd name="adj" fmla="val 18032"/>
              </a:avLst>
            </a:prstGeom>
            <a:solidFill>
              <a:sysClr val="windowText" lastClr="000000">
                <a:lumMod val="50000"/>
                <a:lumOff val="50000"/>
                <a:alpha val="8000"/>
              </a:sys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3" name="TextBox 612"/>
            <p:cNvSpPr txBox="1"/>
            <p:nvPr/>
          </p:nvSpPr>
          <p:spPr>
            <a:xfrm>
              <a:off x="6160652" y="2843279"/>
              <a:ext cx="1841456" cy="215444"/>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w="1905">
                    <a:noFill/>
                  </a:ln>
                  <a:solidFill>
                    <a:srgbClr val="1F497D">
                      <a:lumMod val="60000"/>
                      <a:lumOff val="40000"/>
                    </a:srgbClr>
                  </a:solidFill>
                  <a:effectLst>
                    <a:outerShdw blurRad="101600" sx="101000" sy="101000" algn="ctr" rotWithShape="0">
                      <a:prstClr val="white">
                        <a:alpha val="40000"/>
                      </a:prstClr>
                    </a:outerShdw>
                  </a:effectLst>
                  <a:uLnTx/>
                  <a:uFillTx/>
                </a:rPr>
                <a:t>DATA MANAGEMENT LAYER</a:t>
              </a:r>
              <a:endParaRPr kumimoji="0" lang="en-US" sz="800" b="1" i="0" u="none" strike="noStrike" kern="0" cap="none" spc="0" normalizeH="0" baseline="0" noProof="0" dirty="0">
                <a:ln w="1905">
                  <a:noFill/>
                </a:ln>
                <a:solidFill>
                  <a:srgbClr val="1F497D">
                    <a:lumMod val="60000"/>
                    <a:lumOff val="40000"/>
                  </a:srgbClr>
                </a:solidFill>
                <a:effectLst>
                  <a:outerShdw blurRad="101600" sx="101000" sy="101000" algn="ctr" rotWithShape="0">
                    <a:prstClr val="white">
                      <a:alpha val="40000"/>
                    </a:prstClr>
                  </a:outerShdw>
                </a:effectLst>
                <a:uLnTx/>
                <a:uFillTx/>
              </a:endParaRPr>
            </a:p>
          </p:txBody>
        </p:sp>
        <p:sp>
          <p:nvSpPr>
            <p:cNvPr id="614" name="TextBox 613"/>
            <p:cNvSpPr txBox="1"/>
            <p:nvPr/>
          </p:nvSpPr>
          <p:spPr>
            <a:xfrm>
              <a:off x="5967243" y="2213687"/>
              <a:ext cx="2228274" cy="215444"/>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w="1905">
                    <a:noFill/>
                  </a:ln>
                  <a:solidFill>
                    <a:srgbClr val="1F497D">
                      <a:lumMod val="60000"/>
                      <a:lumOff val="40000"/>
                    </a:srgbClr>
                  </a:solidFill>
                  <a:effectLst>
                    <a:outerShdw blurRad="101600" sx="101000" sy="101000" algn="ctr" rotWithShape="0">
                      <a:prstClr val="white">
                        <a:alpha val="40000"/>
                      </a:prstClr>
                    </a:outerShdw>
                  </a:effectLst>
                  <a:uLnTx/>
                  <a:uFillTx/>
                </a:rPr>
                <a:t>PRESENTATION LAYER</a:t>
              </a:r>
              <a:endParaRPr kumimoji="0" lang="en-US" sz="800" b="1" i="0" u="none" strike="noStrike" kern="0" cap="none" spc="0" normalizeH="0" baseline="0" noProof="0" dirty="0">
                <a:ln w="1905">
                  <a:noFill/>
                </a:ln>
                <a:solidFill>
                  <a:srgbClr val="1F497D">
                    <a:lumMod val="60000"/>
                    <a:lumOff val="40000"/>
                  </a:srgbClr>
                </a:solidFill>
                <a:effectLst>
                  <a:outerShdw blurRad="101600" sx="101000" sy="101000" algn="ctr" rotWithShape="0">
                    <a:prstClr val="white">
                      <a:alpha val="40000"/>
                    </a:prstClr>
                  </a:outerShdw>
                </a:effectLst>
                <a:uLnTx/>
                <a:uFillTx/>
              </a:endParaRPr>
            </a:p>
          </p:txBody>
        </p:sp>
        <p:sp>
          <p:nvSpPr>
            <p:cNvPr id="615" name="DV CONTAINER"/>
            <p:cNvSpPr/>
            <p:nvPr/>
          </p:nvSpPr>
          <p:spPr>
            <a:xfrm>
              <a:off x="5824275" y="1767193"/>
              <a:ext cx="3059529" cy="1918175"/>
            </a:xfrm>
            <a:prstGeom prst="cube">
              <a:avLst>
                <a:gd name="adj" fmla="val 21841"/>
              </a:avLst>
            </a:prstGeom>
            <a:solidFill>
              <a:srgbClr val="4BACC6">
                <a:alpha val="5000"/>
              </a:srgbClr>
            </a:solidFill>
            <a:ln w="28575"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6" name="Cube 615"/>
            <p:cNvSpPr/>
            <p:nvPr/>
          </p:nvSpPr>
          <p:spPr>
            <a:xfrm>
              <a:off x="5839227" y="1497705"/>
              <a:ext cx="3044578" cy="588289"/>
            </a:xfrm>
            <a:prstGeom prst="cube">
              <a:avLst>
                <a:gd name="adj" fmla="val 67780"/>
              </a:avLst>
            </a:prstGeom>
            <a:solidFill>
              <a:srgbClr val="F79646">
                <a:lumMod val="75000"/>
                <a:alpha val="77000"/>
              </a:srgbClr>
            </a:solidFill>
            <a:ln w="2857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7" name="Oval 616"/>
            <p:cNvSpPr/>
            <p:nvPr/>
          </p:nvSpPr>
          <p:spPr bwMode="auto">
            <a:xfrm>
              <a:off x="7432008"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618" name="Oval 617"/>
            <p:cNvSpPr/>
            <p:nvPr/>
          </p:nvSpPr>
          <p:spPr bwMode="auto">
            <a:xfrm>
              <a:off x="7432008" y="2723528"/>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619" name="Can 618"/>
            <p:cNvSpPr/>
            <p:nvPr/>
          </p:nvSpPr>
          <p:spPr>
            <a:xfrm>
              <a:off x="7472844" y="3038584"/>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20" name="Can 619"/>
            <p:cNvSpPr/>
            <p:nvPr/>
          </p:nvSpPr>
          <p:spPr>
            <a:xfrm>
              <a:off x="7472844" y="2500828"/>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21" name="Cube 620"/>
            <p:cNvSpPr>
              <a:spLocks noChangeAspect="1"/>
            </p:cNvSpPr>
            <p:nvPr/>
          </p:nvSpPr>
          <p:spPr>
            <a:xfrm>
              <a:off x="7778604" y="3093576"/>
              <a:ext cx="91721" cy="91721"/>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22" name="Cube 621"/>
            <p:cNvSpPr>
              <a:spLocks noChangeAspect="1"/>
            </p:cNvSpPr>
            <p:nvPr/>
          </p:nvSpPr>
          <p:spPr>
            <a:xfrm>
              <a:off x="7742584" y="3124150"/>
              <a:ext cx="91721" cy="91721"/>
            </a:xfrm>
            <a:prstGeom prst="cube">
              <a:avLst/>
            </a:prstGeom>
            <a:pattFill prst="horzBrick">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23" name="Cube 622"/>
            <p:cNvSpPr>
              <a:spLocks noChangeAspect="1"/>
            </p:cNvSpPr>
            <p:nvPr/>
          </p:nvSpPr>
          <p:spPr>
            <a:xfrm>
              <a:off x="7706565"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24" name="Cube 623"/>
            <p:cNvSpPr>
              <a:spLocks noChangeAspect="1"/>
            </p:cNvSpPr>
            <p:nvPr/>
          </p:nvSpPr>
          <p:spPr>
            <a:xfrm>
              <a:off x="7562886" y="3125642"/>
              <a:ext cx="91721" cy="91721"/>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25" name="Cube 624"/>
            <p:cNvSpPr>
              <a:spLocks noChangeAspect="1"/>
            </p:cNvSpPr>
            <p:nvPr/>
          </p:nvSpPr>
          <p:spPr>
            <a:xfrm>
              <a:off x="7531567" y="3154723"/>
              <a:ext cx="91721" cy="91721"/>
            </a:xfrm>
            <a:prstGeom prst="cube">
              <a:avLst/>
            </a:prstGeom>
            <a:pattFill prst="wdUpDiag">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26" name="Cube 625"/>
            <p:cNvSpPr>
              <a:spLocks noChangeAspect="1"/>
            </p:cNvSpPr>
            <p:nvPr/>
          </p:nvSpPr>
          <p:spPr>
            <a:xfrm>
              <a:off x="7778604" y="25582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27" name="Cube 626"/>
            <p:cNvSpPr>
              <a:spLocks noChangeAspect="1"/>
            </p:cNvSpPr>
            <p:nvPr/>
          </p:nvSpPr>
          <p:spPr>
            <a:xfrm>
              <a:off x="7742584" y="2588815"/>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28" name="Cube 627"/>
            <p:cNvSpPr>
              <a:spLocks noChangeAspect="1"/>
            </p:cNvSpPr>
            <p:nvPr/>
          </p:nvSpPr>
          <p:spPr>
            <a:xfrm>
              <a:off x="7706565" y="2619389"/>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29" name="Cube 628"/>
            <p:cNvSpPr>
              <a:spLocks noChangeAspect="1"/>
            </p:cNvSpPr>
            <p:nvPr/>
          </p:nvSpPr>
          <p:spPr>
            <a:xfrm>
              <a:off x="7562886" y="2590307"/>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30" name="Cube 629"/>
            <p:cNvSpPr>
              <a:spLocks noChangeAspect="1"/>
            </p:cNvSpPr>
            <p:nvPr/>
          </p:nvSpPr>
          <p:spPr>
            <a:xfrm>
              <a:off x="7531567" y="2619389"/>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631" name="Group 630"/>
            <p:cNvGrpSpPr/>
            <p:nvPr/>
          </p:nvGrpSpPr>
          <p:grpSpPr>
            <a:xfrm>
              <a:off x="6614708" y="2500828"/>
              <a:ext cx="562118" cy="268419"/>
              <a:chOff x="6614708" y="2500828"/>
              <a:chExt cx="562118" cy="268419"/>
            </a:xfrm>
          </p:grpSpPr>
          <p:sp>
            <p:nvSpPr>
              <p:cNvPr id="687" name="Oval 686"/>
              <p:cNvSpPr/>
              <p:nvPr/>
            </p:nvSpPr>
            <p:spPr bwMode="auto">
              <a:xfrm>
                <a:off x="6614708" y="2723528"/>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688" name="Can 687"/>
              <p:cNvSpPr/>
              <p:nvPr/>
            </p:nvSpPr>
            <p:spPr>
              <a:xfrm>
                <a:off x="6655545" y="2500828"/>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89" name="Cube 688"/>
              <p:cNvSpPr>
                <a:spLocks noChangeAspect="1"/>
              </p:cNvSpPr>
              <p:nvPr/>
            </p:nvSpPr>
            <p:spPr>
              <a:xfrm>
                <a:off x="6830325" y="25582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90" name="Cube 689"/>
              <p:cNvSpPr>
                <a:spLocks noChangeAspect="1"/>
              </p:cNvSpPr>
              <p:nvPr/>
            </p:nvSpPr>
            <p:spPr>
              <a:xfrm>
                <a:off x="6794305" y="2588815"/>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91" name="Cube 690"/>
              <p:cNvSpPr>
                <a:spLocks noChangeAspect="1"/>
              </p:cNvSpPr>
              <p:nvPr/>
            </p:nvSpPr>
            <p:spPr>
              <a:xfrm>
                <a:off x="6758286" y="2619389"/>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92" name="Cube 691"/>
              <p:cNvSpPr>
                <a:spLocks noChangeAspect="1"/>
              </p:cNvSpPr>
              <p:nvPr/>
            </p:nvSpPr>
            <p:spPr>
              <a:xfrm>
                <a:off x="6931371" y="2558242"/>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93" name="Cube 692"/>
              <p:cNvSpPr>
                <a:spLocks noChangeAspect="1"/>
              </p:cNvSpPr>
              <p:nvPr/>
            </p:nvSpPr>
            <p:spPr>
              <a:xfrm>
                <a:off x="6900798" y="2588815"/>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94" name="Cube 693"/>
              <p:cNvSpPr>
                <a:spLocks noChangeAspect="1"/>
              </p:cNvSpPr>
              <p:nvPr/>
            </p:nvSpPr>
            <p:spPr>
              <a:xfrm>
                <a:off x="6870224" y="2619389"/>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95" name="Cube 694"/>
              <p:cNvSpPr>
                <a:spLocks noChangeAspect="1"/>
              </p:cNvSpPr>
              <p:nvPr/>
            </p:nvSpPr>
            <p:spPr>
              <a:xfrm>
                <a:off x="7004661" y="2590307"/>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96" name="Cube 695"/>
              <p:cNvSpPr>
                <a:spLocks noChangeAspect="1"/>
              </p:cNvSpPr>
              <p:nvPr/>
            </p:nvSpPr>
            <p:spPr>
              <a:xfrm>
                <a:off x="6973343" y="2619389"/>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97" name="Cube 696"/>
              <p:cNvSpPr>
                <a:spLocks noChangeAspect="1"/>
              </p:cNvSpPr>
              <p:nvPr/>
            </p:nvSpPr>
            <p:spPr>
              <a:xfrm>
                <a:off x="6992519" y="2619389"/>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632" name="Group 631"/>
            <p:cNvGrpSpPr/>
            <p:nvPr/>
          </p:nvGrpSpPr>
          <p:grpSpPr>
            <a:xfrm>
              <a:off x="6614708" y="3038584"/>
              <a:ext cx="562118" cy="268419"/>
              <a:chOff x="6614708" y="3038584"/>
              <a:chExt cx="562118" cy="268419"/>
            </a:xfrm>
          </p:grpSpPr>
          <p:sp>
            <p:nvSpPr>
              <p:cNvPr id="676" name="Oval 675"/>
              <p:cNvSpPr/>
              <p:nvPr/>
            </p:nvSpPr>
            <p:spPr bwMode="auto">
              <a:xfrm>
                <a:off x="6614708"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677" name="Can 676"/>
              <p:cNvSpPr/>
              <p:nvPr/>
            </p:nvSpPr>
            <p:spPr>
              <a:xfrm>
                <a:off x="6655545" y="3038584"/>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78" name="Cube 677"/>
              <p:cNvSpPr>
                <a:spLocks noChangeAspect="1"/>
              </p:cNvSpPr>
              <p:nvPr/>
            </p:nvSpPr>
            <p:spPr>
              <a:xfrm>
                <a:off x="6830325" y="3093576"/>
                <a:ext cx="91721" cy="91721"/>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79" name="Cube 678"/>
              <p:cNvSpPr>
                <a:spLocks noChangeAspect="1"/>
              </p:cNvSpPr>
              <p:nvPr/>
            </p:nvSpPr>
            <p:spPr>
              <a:xfrm>
                <a:off x="6794305" y="3124150"/>
                <a:ext cx="91721" cy="91721"/>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80" name="Cube 679"/>
              <p:cNvSpPr>
                <a:spLocks noChangeAspect="1"/>
              </p:cNvSpPr>
              <p:nvPr/>
            </p:nvSpPr>
            <p:spPr>
              <a:xfrm>
                <a:off x="6758286" y="3154723"/>
                <a:ext cx="91721" cy="91721"/>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81" name="Cube 680"/>
              <p:cNvSpPr>
                <a:spLocks noChangeAspect="1"/>
              </p:cNvSpPr>
              <p:nvPr/>
            </p:nvSpPr>
            <p:spPr>
              <a:xfrm>
                <a:off x="6931371" y="3093576"/>
                <a:ext cx="91721" cy="91721"/>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82" name="Cube 681"/>
              <p:cNvSpPr>
                <a:spLocks noChangeAspect="1"/>
              </p:cNvSpPr>
              <p:nvPr/>
            </p:nvSpPr>
            <p:spPr>
              <a:xfrm>
                <a:off x="6900798" y="3124150"/>
                <a:ext cx="91721" cy="91721"/>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83" name="Cube 682"/>
              <p:cNvSpPr>
                <a:spLocks noChangeAspect="1"/>
              </p:cNvSpPr>
              <p:nvPr/>
            </p:nvSpPr>
            <p:spPr>
              <a:xfrm>
                <a:off x="6870224" y="3154723"/>
                <a:ext cx="91721" cy="91721"/>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84" name="Cube 683"/>
              <p:cNvSpPr>
                <a:spLocks noChangeAspect="1"/>
              </p:cNvSpPr>
              <p:nvPr/>
            </p:nvSpPr>
            <p:spPr>
              <a:xfrm>
                <a:off x="7004661" y="3125642"/>
                <a:ext cx="91721" cy="91721"/>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85" name="Cube 684"/>
              <p:cNvSpPr>
                <a:spLocks noChangeAspect="1"/>
              </p:cNvSpPr>
              <p:nvPr/>
            </p:nvSpPr>
            <p:spPr>
              <a:xfrm>
                <a:off x="6973343" y="3154723"/>
                <a:ext cx="91721" cy="91721"/>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86" name="Cube 685"/>
              <p:cNvSpPr>
                <a:spLocks noChangeAspect="1"/>
              </p:cNvSpPr>
              <p:nvPr/>
            </p:nvSpPr>
            <p:spPr>
              <a:xfrm>
                <a:off x="6992519"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633" name="Group 632"/>
            <p:cNvGrpSpPr/>
            <p:nvPr/>
          </p:nvGrpSpPr>
          <p:grpSpPr>
            <a:xfrm>
              <a:off x="6614708" y="3322496"/>
              <a:ext cx="562118" cy="268419"/>
              <a:chOff x="1294903" y="3038584"/>
              <a:chExt cx="562118" cy="268419"/>
            </a:xfrm>
          </p:grpSpPr>
          <p:sp>
            <p:nvSpPr>
              <p:cNvPr id="665" name="Oval 664"/>
              <p:cNvSpPr/>
              <p:nvPr/>
            </p:nvSpPr>
            <p:spPr bwMode="auto">
              <a:xfrm>
                <a:off x="1294903"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666" name="Can 665"/>
              <p:cNvSpPr/>
              <p:nvPr/>
            </p:nvSpPr>
            <p:spPr>
              <a:xfrm>
                <a:off x="1335740" y="3038584"/>
                <a:ext cx="480444" cy="239682"/>
              </a:xfrm>
              <a:prstGeom prst="can">
                <a:avLst>
                  <a:gd name="adj" fmla="val 9754"/>
                </a:avLst>
              </a:prstGeom>
              <a:gradFill>
                <a:gsLst>
                  <a:gs pos="0">
                    <a:srgbClr val="F79646">
                      <a:lumMod val="50000"/>
                      <a:alpha val="50000"/>
                    </a:srgbClr>
                  </a:gs>
                  <a:gs pos="32000">
                    <a:srgbClr val="F79646">
                      <a:lumMod val="60000"/>
                      <a:lumOff val="40000"/>
                      <a:alpha val="60000"/>
                    </a:srgbClr>
                  </a:gs>
                  <a:gs pos="87000">
                    <a:srgbClr val="F79646">
                      <a:lumMod val="50000"/>
                      <a:alpha val="5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67" name="Cube 666"/>
              <p:cNvSpPr>
                <a:spLocks noChangeAspect="1"/>
              </p:cNvSpPr>
              <p:nvPr/>
            </p:nvSpPr>
            <p:spPr>
              <a:xfrm>
                <a:off x="1510520" y="3093576"/>
                <a:ext cx="91721" cy="91721"/>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68" name="Cube 667"/>
              <p:cNvSpPr>
                <a:spLocks noChangeAspect="1"/>
              </p:cNvSpPr>
              <p:nvPr/>
            </p:nvSpPr>
            <p:spPr>
              <a:xfrm>
                <a:off x="1474500" y="3124150"/>
                <a:ext cx="91721" cy="91721"/>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69" name="Cube 668"/>
              <p:cNvSpPr>
                <a:spLocks noChangeAspect="1"/>
              </p:cNvSpPr>
              <p:nvPr/>
            </p:nvSpPr>
            <p:spPr>
              <a:xfrm>
                <a:off x="1438481" y="3154723"/>
                <a:ext cx="91721" cy="91721"/>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70" name="Cube 669"/>
              <p:cNvSpPr>
                <a:spLocks noChangeAspect="1"/>
              </p:cNvSpPr>
              <p:nvPr/>
            </p:nvSpPr>
            <p:spPr>
              <a:xfrm>
                <a:off x="1611566" y="3093576"/>
                <a:ext cx="91721" cy="91721"/>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71" name="Cube 670"/>
              <p:cNvSpPr>
                <a:spLocks noChangeAspect="1"/>
              </p:cNvSpPr>
              <p:nvPr/>
            </p:nvSpPr>
            <p:spPr>
              <a:xfrm>
                <a:off x="1580993" y="3124150"/>
                <a:ext cx="91721" cy="91721"/>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72" name="Cube 671"/>
              <p:cNvSpPr>
                <a:spLocks noChangeAspect="1"/>
              </p:cNvSpPr>
              <p:nvPr/>
            </p:nvSpPr>
            <p:spPr>
              <a:xfrm>
                <a:off x="1550419" y="3154723"/>
                <a:ext cx="91721" cy="91721"/>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73" name="Cube 672"/>
              <p:cNvSpPr>
                <a:spLocks noChangeAspect="1"/>
              </p:cNvSpPr>
              <p:nvPr/>
            </p:nvSpPr>
            <p:spPr>
              <a:xfrm>
                <a:off x="1684856" y="3125642"/>
                <a:ext cx="91721" cy="91721"/>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74" name="Cube 673"/>
              <p:cNvSpPr>
                <a:spLocks noChangeAspect="1"/>
              </p:cNvSpPr>
              <p:nvPr/>
            </p:nvSpPr>
            <p:spPr>
              <a:xfrm>
                <a:off x="1653538" y="3154723"/>
                <a:ext cx="91721" cy="91721"/>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75" name="Cube 674"/>
              <p:cNvSpPr>
                <a:spLocks noChangeAspect="1"/>
              </p:cNvSpPr>
              <p:nvPr/>
            </p:nvSpPr>
            <p:spPr>
              <a:xfrm>
                <a:off x="1672714"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pic>
          <p:nvPicPr>
            <p:cNvPr id="634" name="Mag scan"/>
            <p:cNvPicPr>
              <a:picLocks noChangeAspect="1" noChangeArrowheads="1"/>
            </p:cNvPicPr>
            <p:nvPr/>
          </p:nvPicPr>
          <p:blipFill>
            <a:blip r:embed="rId10" cstate="screen">
              <a:duotone>
                <a:srgbClr val="C0504D">
                  <a:shade val="45000"/>
                  <a:satMod val="135000"/>
                </a:srgbClr>
                <a:prstClr val="white"/>
              </a:duotone>
            </a:blip>
            <a:srcRect/>
            <a:stretch>
              <a:fillRect/>
            </a:stretch>
          </p:blipFill>
          <p:spPr bwMode="auto">
            <a:xfrm rot="10800000" flipV="1">
              <a:off x="7319775" y="4516414"/>
              <a:ext cx="781097" cy="114518"/>
            </a:xfrm>
            <a:prstGeom prst="rect">
              <a:avLst/>
            </a:prstGeom>
            <a:noFill/>
            <a:ln w="9525" algn="ctr">
              <a:noFill/>
              <a:miter lim="800000"/>
              <a:headEnd/>
              <a:tailEnd/>
            </a:ln>
          </p:spPr>
        </p:pic>
        <p:grpSp>
          <p:nvGrpSpPr>
            <p:cNvPr id="635" name="Group 634"/>
            <p:cNvGrpSpPr/>
            <p:nvPr/>
          </p:nvGrpSpPr>
          <p:grpSpPr>
            <a:xfrm>
              <a:off x="7553459" y="4581071"/>
              <a:ext cx="399654" cy="224849"/>
              <a:chOff x="7553459" y="4581071"/>
              <a:chExt cx="399654" cy="224849"/>
            </a:xfrm>
          </p:grpSpPr>
          <p:sp>
            <p:nvSpPr>
              <p:cNvPr id="661" name="Cube 660"/>
              <p:cNvSpPr>
                <a:spLocks noChangeAspect="1"/>
              </p:cNvSpPr>
              <p:nvPr/>
            </p:nvSpPr>
            <p:spPr>
              <a:xfrm>
                <a:off x="7609644" y="4645079"/>
                <a:ext cx="73152" cy="73152"/>
              </a:xfrm>
              <a:prstGeom prst="cube">
                <a:avLst/>
              </a:prstGeom>
              <a:solidFill>
                <a:srgbClr val="996633"/>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62" name="Cube 661"/>
              <p:cNvSpPr>
                <a:spLocks noChangeAspect="1"/>
              </p:cNvSpPr>
              <p:nvPr/>
            </p:nvSpPr>
            <p:spPr>
              <a:xfrm>
                <a:off x="7553459" y="4732768"/>
                <a:ext cx="73152" cy="73152"/>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63" name="Cube 662"/>
              <p:cNvSpPr>
                <a:spLocks noChangeAspect="1"/>
              </p:cNvSpPr>
              <p:nvPr/>
            </p:nvSpPr>
            <p:spPr>
              <a:xfrm>
                <a:off x="7879961" y="4581071"/>
                <a:ext cx="73152" cy="73152"/>
              </a:xfrm>
              <a:prstGeom prst="cube">
                <a:avLst/>
              </a:prstGeom>
              <a:pattFill prst="wdUpDiag">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64" name="Cube 663"/>
              <p:cNvSpPr>
                <a:spLocks noChangeAspect="1"/>
              </p:cNvSpPr>
              <p:nvPr/>
            </p:nvSpPr>
            <p:spPr>
              <a:xfrm>
                <a:off x="7792524" y="4645079"/>
                <a:ext cx="73152" cy="73152"/>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grpSp>
        <p:grpSp>
          <p:nvGrpSpPr>
            <p:cNvPr id="636" name="Group 635"/>
            <p:cNvGrpSpPr/>
            <p:nvPr/>
          </p:nvGrpSpPr>
          <p:grpSpPr>
            <a:xfrm>
              <a:off x="6568280" y="4621451"/>
              <a:ext cx="336161" cy="128016"/>
              <a:chOff x="1455463" y="4621451"/>
              <a:chExt cx="336161" cy="128016"/>
            </a:xfrm>
          </p:grpSpPr>
          <p:sp>
            <p:nvSpPr>
              <p:cNvPr id="658" name="Cube 657"/>
              <p:cNvSpPr>
                <a:spLocks noChangeAspect="1"/>
              </p:cNvSpPr>
              <p:nvPr/>
            </p:nvSpPr>
            <p:spPr>
              <a:xfrm>
                <a:off x="1521625" y="4621451"/>
                <a:ext cx="75822" cy="75822"/>
              </a:xfrm>
              <a:prstGeom prst="cube">
                <a:avLst/>
              </a:prstGeom>
              <a:solidFill>
                <a:sysClr val="windowText" lastClr="00000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9" name="Cube 658"/>
              <p:cNvSpPr>
                <a:spLocks noChangeAspect="1"/>
              </p:cNvSpPr>
              <p:nvPr/>
            </p:nvSpPr>
            <p:spPr>
              <a:xfrm>
                <a:off x="1455463" y="4673645"/>
                <a:ext cx="75822" cy="75822"/>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60" name="Cube 659"/>
              <p:cNvSpPr>
                <a:spLocks noChangeAspect="1"/>
              </p:cNvSpPr>
              <p:nvPr/>
            </p:nvSpPr>
            <p:spPr>
              <a:xfrm>
                <a:off x="1715802" y="4638150"/>
                <a:ext cx="75822" cy="75822"/>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grpSp>
        <p:grpSp>
          <p:nvGrpSpPr>
            <p:cNvPr id="637" name="Group 636"/>
            <p:cNvGrpSpPr/>
            <p:nvPr/>
          </p:nvGrpSpPr>
          <p:grpSpPr>
            <a:xfrm>
              <a:off x="7553459" y="4581071"/>
              <a:ext cx="399654" cy="224849"/>
              <a:chOff x="7553459" y="4581071"/>
              <a:chExt cx="399654" cy="224849"/>
            </a:xfrm>
          </p:grpSpPr>
          <p:sp>
            <p:nvSpPr>
              <p:cNvPr id="654" name="Cube 653"/>
              <p:cNvSpPr>
                <a:spLocks noChangeAspect="1"/>
              </p:cNvSpPr>
              <p:nvPr/>
            </p:nvSpPr>
            <p:spPr>
              <a:xfrm>
                <a:off x="7609644" y="4645079"/>
                <a:ext cx="73152" cy="73152"/>
              </a:xfrm>
              <a:prstGeom prst="cube">
                <a:avLst/>
              </a:prstGeom>
              <a:solidFill>
                <a:srgbClr val="996633"/>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5" name="Cube 654"/>
              <p:cNvSpPr>
                <a:spLocks noChangeAspect="1"/>
              </p:cNvSpPr>
              <p:nvPr/>
            </p:nvSpPr>
            <p:spPr>
              <a:xfrm>
                <a:off x="7553459" y="4732768"/>
                <a:ext cx="73152" cy="73152"/>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6" name="Cube 655"/>
              <p:cNvSpPr>
                <a:spLocks noChangeAspect="1"/>
              </p:cNvSpPr>
              <p:nvPr/>
            </p:nvSpPr>
            <p:spPr>
              <a:xfrm>
                <a:off x="7879961" y="4581071"/>
                <a:ext cx="73152" cy="73152"/>
              </a:xfrm>
              <a:prstGeom prst="cube">
                <a:avLst/>
              </a:prstGeom>
              <a:pattFill prst="wdUpDiag">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7" name="Cube 656"/>
              <p:cNvSpPr>
                <a:spLocks noChangeAspect="1"/>
              </p:cNvSpPr>
              <p:nvPr/>
            </p:nvSpPr>
            <p:spPr>
              <a:xfrm>
                <a:off x="7792524" y="4645079"/>
                <a:ext cx="73152" cy="73152"/>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grpSp>
        <p:grpSp>
          <p:nvGrpSpPr>
            <p:cNvPr id="638" name="Group 637"/>
            <p:cNvGrpSpPr/>
            <p:nvPr/>
          </p:nvGrpSpPr>
          <p:grpSpPr>
            <a:xfrm>
              <a:off x="6568280" y="4621451"/>
              <a:ext cx="336161" cy="128016"/>
              <a:chOff x="1455463" y="4621451"/>
              <a:chExt cx="336161" cy="128016"/>
            </a:xfrm>
          </p:grpSpPr>
          <p:sp>
            <p:nvSpPr>
              <p:cNvPr id="651" name="Cube 650"/>
              <p:cNvSpPr>
                <a:spLocks noChangeAspect="1"/>
              </p:cNvSpPr>
              <p:nvPr/>
            </p:nvSpPr>
            <p:spPr>
              <a:xfrm>
                <a:off x="1521625" y="4621451"/>
                <a:ext cx="75822" cy="75822"/>
              </a:xfrm>
              <a:prstGeom prst="cube">
                <a:avLst/>
              </a:prstGeom>
              <a:solidFill>
                <a:sysClr val="windowText" lastClr="00000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2" name="Cube 651"/>
              <p:cNvSpPr>
                <a:spLocks noChangeAspect="1"/>
              </p:cNvSpPr>
              <p:nvPr/>
            </p:nvSpPr>
            <p:spPr>
              <a:xfrm>
                <a:off x="1455463" y="4673645"/>
                <a:ext cx="75822" cy="75822"/>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3" name="Cube 652"/>
              <p:cNvSpPr>
                <a:spLocks noChangeAspect="1"/>
              </p:cNvSpPr>
              <p:nvPr/>
            </p:nvSpPr>
            <p:spPr>
              <a:xfrm>
                <a:off x="1715802" y="4638150"/>
                <a:ext cx="75822" cy="75822"/>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grpSp>
        <p:pic>
          <p:nvPicPr>
            <p:cNvPr id="639" name="Picture 6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751" y="1356228"/>
              <a:ext cx="341866" cy="262482"/>
            </a:xfrm>
            <a:prstGeom prst="rect">
              <a:avLst/>
            </a:prstGeom>
            <a:effectLst/>
          </p:spPr>
        </p:pic>
        <p:pic>
          <p:nvPicPr>
            <p:cNvPr id="640" name="Picture 6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3590" y="1356228"/>
              <a:ext cx="341866" cy="262482"/>
            </a:xfrm>
            <a:prstGeom prst="rect">
              <a:avLst/>
            </a:prstGeom>
            <a:effectLst/>
          </p:spPr>
        </p:pic>
        <p:pic>
          <p:nvPicPr>
            <p:cNvPr id="641" name="Picture 6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4141" y="1356228"/>
              <a:ext cx="341866" cy="262482"/>
            </a:xfrm>
            <a:prstGeom prst="rect">
              <a:avLst/>
            </a:prstGeom>
            <a:effectLst/>
          </p:spPr>
        </p:pic>
        <p:pic>
          <p:nvPicPr>
            <p:cNvPr id="642" name="Picture 6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6947" y="1356228"/>
              <a:ext cx="341866" cy="262482"/>
            </a:xfrm>
            <a:prstGeom prst="rect">
              <a:avLst/>
            </a:prstGeom>
            <a:effectLst/>
          </p:spPr>
        </p:pic>
        <p:pic>
          <p:nvPicPr>
            <p:cNvPr id="643" name="Picture 6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9367" y="1523077"/>
              <a:ext cx="341866" cy="262482"/>
            </a:xfrm>
            <a:prstGeom prst="rect">
              <a:avLst/>
            </a:prstGeom>
            <a:effectLst/>
          </p:spPr>
        </p:pic>
        <p:pic>
          <p:nvPicPr>
            <p:cNvPr id="644" name="Picture 6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7288" y="1523077"/>
              <a:ext cx="341866" cy="262482"/>
            </a:xfrm>
            <a:prstGeom prst="rect">
              <a:avLst/>
            </a:prstGeom>
            <a:effectLst/>
          </p:spPr>
        </p:pic>
        <p:pic>
          <p:nvPicPr>
            <p:cNvPr id="645" name="Picture 6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0063" y="1523077"/>
              <a:ext cx="341866" cy="262482"/>
            </a:xfrm>
            <a:prstGeom prst="rect">
              <a:avLst/>
            </a:prstGeom>
            <a:effectLst/>
          </p:spPr>
        </p:pic>
        <p:pic>
          <p:nvPicPr>
            <p:cNvPr id="646" name="Picture 6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4712" y="1523077"/>
              <a:ext cx="341866" cy="262482"/>
            </a:xfrm>
            <a:prstGeom prst="rect">
              <a:avLst/>
            </a:prstGeom>
            <a:effectLst/>
          </p:spPr>
        </p:pic>
        <p:pic>
          <p:nvPicPr>
            <p:cNvPr id="647" name="Picture 6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9386" y="1652856"/>
              <a:ext cx="341866" cy="262482"/>
            </a:xfrm>
            <a:prstGeom prst="rect">
              <a:avLst/>
            </a:prstGeom>
            <a:effectLst/>
          </p:spPr>
        </p:pic>
        <p:pic>
          <p:nvPicPr>
            <p:cNvPr id="648" name="Picture 6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7307" y="1652856"/>
              <a:ext cx="341866" cy="262482"/>
            </a:xfrm>
            <a:prstGeom prst="rect">
              <a:avLst/>
            </a:prstGeom>
            <a:effectLst/>
          </p:spPr>
        </p:pic>
        <p:pic>
          <p:nvPicPr>
            <p:cNvPr id="649" name="Picture 6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0082" y="1652856"/>
              <a:ext cx="341866" cy="262482"/>
            </a:xfrm>
            <a:prstGeom prst="rect">
              <a:avLst/>
            </a:prstGeom>
            <a:effectLst/>
          </p:spPr>
        </p:pic>
        <p:pic>
          <p:nvPicPr>
            <p:cNvPr id="650" name="Picture 6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4731" y="1652856"/>
              <a:ext cx="341866" cy="262482"/>
            </a:xfrm>
            <a:prstGeom prst="rect">
              <a:avLst/>
            </a:prstGeom>
            <a:effectLst/>
          </p:spPr>
        </p:pic>
      </p:grpSp>
      <p:pic>
        <p:nvPicPr>
          <p:cNvPr id="70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25419" y="4481028"/>
            <a:ext cx="309094" cy="454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03"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47607" y="3148673"/>
            <a:ext cx="309094" cy="454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04"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81530" y="3365364"/>
            <a:ext cx="309094" cy="454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05" name="Oval 704"/>
          <p:cNvSpPr/>
          <p:nvPr/>
        </p:nvSpPr>
        <p:spPr>
          <a:xfrm>
            <a:off x="2755904" y="3375768"/>
            <a:ext cx="7023764" cy="1332355"/>
          </a:xfrm>
          <a:prstGeom prst="ellipse">
            <a:avLst/>
          </a:prstGeom>
          <a:noFill/>
          <a:ln w="28575" cap="flat" cmpd="sng" algn="ctr">
            <a:solidFill>
              <a:srgbClr val="4F81BD">
                <a:shade val="95000"/>
                <a:satMod val="105000"/>
              </a:srgbClr>
            </a:solidFill>
            <a:prstDash val="solid"/>
          </a:ln>
          <a:effectLst>
            <a:glow rad="101600">
              <a:srgbClr val="4BACC6">
                <a:satMod val="175000"/>
                <a:alpha val="40000"/>
              </a:srgbClr>
            </a:glow>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706" name="Group 705"/>
          <p:cNvGrpSpPr/>
          <p:nvPr/>
        </p:nvGrpSpPr>
        <p:grpSpPr>
          <a:xfrm>
            <a:off x="6477412" y="3997946"/>
            <a:ext cx="2015919" cy="1392256"/>
            <a:chOff x="3551238" y="4749467"/>
            <a:chExt cx="2015919" cy="1392256"/>
          </a:xfrm>
        </p:grpSpPr>
        <p:grpSp>
          <p:nvGrpSpPr>
            <p:cNvPr id="707" name="Group 706"/>
            <p:cNvGrpSpPr/>
            <p:nvPr/>
          </p:nvGrpSpPr>
          <p:grpSpPr>
            <a:xfrm>
              <a:off x="3551238" y="4749467"/>
              <a:ext cx="2015919" cy="1392256"/>
              <a:chOff x="-1347421" y="2173452"/>
              <a:chExt cx="2179320" cy="1516380"/>
            </a:xfrm>
          </p:grpSpPr>
          <p:pic>
            <p:nvPicPr>
              <p:cNvPr id="709" name="Picture 70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7421" y="2173452"/>
                <a:ext cx="2179320" cy="1516380"/>
              </a:xfrm>
              <a:prstGeom prst="rect">
                <a:avLst/>
              </a:prstGeom>
            </p:spPr>
          </p:pic>
          <p:sp>
            <p:nvSpPr>
              <p:cNvPr id="710" name="Rectangle 709"/>
              <p:cNvSpPr/>
              <p:nvPr/>
            </p:nvSpPr>
            <p:spPr>
              <a:xfrm>
                <a:off x="-904934" y="2565090"/>
                <a:ext cx="1336440" cy="30169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1F497D">
                        <a:lumMod val="60000"/>
                        <a:lumOff val="40000"/>
                      </a:srgbClr>
                    </a:solidFill>
                    <a:effectLst/>
                    <a:uLnTx/>
                    <a:uFillTx/>
                    <a:latin typeface="Arial Black" pitchFamily="34" charset="0"/>
                    <a:ea typeface="ＭＳ Ｐゴシック" charset="0"/>
                    <a:cs typeface="ＭＳ Ｐゴシック" charset="0"/>
                  </a:rPr>
                  <a:t>Public Cloud</a:t>
                </a:r>
                <a:endParaRPr kumimoji="0" lang="en-US" sz="1200" b="0" i="0" u="none" strike="noStrike" kern="0" cap="none" spc="0" normalizeH="0" baseline="0" noProof="0" dirty="0">
                  <a:ln>
                    <a:noFill/>
                  </a:ln>
                  <a:solidFill>
                    <a:sysClr val="windowText" lastClr="000000"/>
                  </a:solidFill>
                  <a:effectLst/>
                  <a:uLnTx/>
                  <a:uFillTx/>
                </a:endParaRPr>
              </a:p>
            </p:txBody>
          </p:sp>
        </p:grpSp>
        <p:sp>
          <p:nvSpPr>
            <p:cNvPr id="708" name="Cube 707"/>
            <p:cNvSpPr>
              <a:spLocks/>
            </p:cNvSpPr>
            <p:nvPr/>
          </p:nvSpPr>
          <p:spPr>
            <a:xfrm>
              <a:off x="4378716" y="5438562"/>
              <a:ext cx="306535" cy="310992"/>
            </a:xfrm>
            <a:prstGeom prst="cube">
              <a:avLst>
                <a:gd name="adj" fmla="val 27244"/>
              </a:avLst>
            </a:prstGeom>
            <a:solidFill>
              <a:srgbClr val="00005E"/>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a:ea typeface="+mn-ea"/>
                  <a:cs typeface="+mn-cs"/>
                </a:rPr>
                <a:t>SVT</a:t>
              </a:r>
              <a:endParaRPr kumimoji="0" lang="en-US" sz="10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11" name="Picture 710"/>
          <p:cNvPicPr>
            <a:picLocks noChangeAspect="1"/>
          </p:cNvPicPr>
          <p:nvPr/>
        </p:nvPicPr>
        <p:blipFill rotWithShape="1">
          <a:blip r:embed="rId14">
            <a:extLst>
              <a:ext uri="{28A0092B-C50C-407E-A947-70E740481C1C}">
                <a14:useLocalDpi xmlns:a14="http://schemas.microsoft.com/office/drawing/2010/main" val="0"/>
              </a:ext>
            </a:extLst>
          </a:blip>
          <a:srcRect b="14049"/>
          <a:stretch/>
        </p:blipFill>
        <p:spPr>
          <a:xfrm>
            <a:off x="1289605" y="1332447"/>
            <a:ext cx="9669332" cy="5044260"/>
          </a:xfrm>
          <a:prstGeom prst="rect">
            <a:avLst/>
          </a:prstGeom>
        </p:spPr>
      </p:pic>
      <p:sp>
        <p:nvSpPr>
          <p:cNvPr id="712" name="Oval 711"/>
          <p:cNvSpPr/>
          <p:nvPr/>
        </p:nvSpPr>
        <p:spPr>
          <a:xfrm>
            <a:off x="6412930" y="2075356"/>
            <a:ext cx="631853" cy="490412"/>
          </a:xfrm>
          <a:prstGeom prst="ellipse">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43459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79"/>
                                        </p:tgtEl>
                                      </p:cBhvr>
                                    </p:animEffect>
                                    <p:set>
                                      <p:cBhvr>
                                        <p:cTn id="7" dur="1" fill="hold">
                                          <p:stCondLst>
                                            <p:cond delay="499"/>
                                          </p:stCondLst>
                                        </p:cTn>
                                        <p:tgtEl>
                                          <p:spTgt spid="47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78"/>
                                        </p:tgtEl>
                                      </p:cBhvr>
                                    </p:animEffect>
                                    <p:set>
                                      <p:cBhvr>
                                        <p:cTn id="10" dur="1" fill="hold">
                                          <p:stCondLst>
                                            <p:cond delay="499"/>
                                          </p:stCondLst>
                                        </p:cTn>
                                        <p:tgtEl>
                                          <p:spTgt spid="47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82"/>
                                        </p:tgtEl>
                                      </p:cBhvr>
                                    </p:animEffect>
                                    <p:set>
                                      <p:cBhvr>
                                        <p:cTn id="13" dur="1" fill="hold">
                                          <p:stCondLst>
                                            <p:cond delay="499"/>
                                          </p:stCondLst>
                                        </p:cTn>
                                        <p:tgtEl>
                                          <p:spTgt spid="48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83"/>
                                        </p:tgtEl>
                                      </p:cBhvr>
                                    </p:animEffect>
                                    <p:set>
                                      <p:cBhvr>
                                        <p:cTn id="16" dur="1" fill="hold">
                                          <p:stCondLst>
                                            <p:cond delay="499"/>
                                          </p:stCondLst>
                                        </p:cTn>
                                        <p:tgtEl>
                                          <p:spTgt spid="483"/>
                                        </p:tgtEl>
                                        <p:attrNameLst>
                                          <p:attrName>style.visibility</p:attrName>
                                        </p:attrNameLst>
                                      </p:cBhvr>
                                      <p:to>
                                        <p:strVal val="hidden"/>
                                      </p:to>
                                    </p:set>
                                  </p:childTnLst>
                                </p:cTn>
                              </p:par>
                              <p:par>
                                <p:cTn id="17" presetID="6" presetClass="emph" presetSubtype="0" fill="hold" nodeType="withEffect">
                                  <p:stCondLst>
                                    <p:cond delay="0"/>
                                  </p:stCondLst>
                                  <p:childTnLst>
                                    <p:animScale>
                                      <p:cBhvr>
                                        <p:cTn id="18" dur="1000" fill="hold"/>
                                        <p:tgtEl>
                                          <p:spTgt spid="484"/>
                                        </p:tgtEl>
                                      </p:cBhvr>
                                      <p:by x="10000" y="10000"/>
                                    </p:animScale>
                                  </p:childTnLst>
                                </p:cTn>
                              </p:par>
                              <p:par>
                                <p:cTn id="19" presetID="42" presetClass="path" presetSubtype="0" accel="50000" decel="50000" fill="hold" nodeType="withEffect">
                                  <p:stCondLst>
                                    <p:cond delay="0"/>
                                  </p:stCondLst>
                                  <p:childTnLst>
                                    <p:animMotion origin="layout" path="M -1.23779E-6 -3.20999E-6 L -0.07088 0.034 " pathEditMode="relative" rAng="0" ptsTypes="AA">
                                      <p:cBhvr>
                                        <p:cTn id="20" dur="1000" fill="hold"/>
                                        <p:tgtEl>
                                          <p:spTgt spid="484"/>
                                        </p:tgtEl>
                                        <p:attrNameLst>
                                          <p:attrName>ppt_x</p:attrName>
                                          <p:attrName>ppt_y</p:attrName>
                                        </p:attrNameLst>
                                      </p:cBhvr>
                                      <p:rCtr x="-3544" y="1688"/>
                                    </p:animMotion>
                                  </p:childTnLst>
                                </p:cTn>
                              </p:par>
                              <p:par>
                                <p:cTn id="21" presetID="6" presetClass="emph" presetSubtype="0" fill="hold" nodeType="withEffect">
                                  <p:stCondLst>
                                    <p:cond delay="0"/>
                                  </p:stCondLst>
                                  <p:childTnLst>
                                    <p:animScale>
                                      <p:cBhvr>
                                        <p:cTn id="22" dur="1000" fill="hold"/>
                                        <p:tgtEl>
                                          <p:spTgt spid="603"/>
                                        </p:tgtEl>
                                      </p:cBhvr>
                                      <p:by x="10000" y="10000"/>
                                    </p:animScale>
                                  </p:childTnLst>
                                </p:cTn>
                              </p:par>
                              <p:par>
                                <p:cTn id="23" presetID="42" presetClass="path" presetSubtype="0" accel="50000" decel="50000" fill="hold" nodeType="withEffect">
                                  <p:stCondLst>
                                    <p:cond delay="500"/>
                                  </p:stCondLst>
                                  <p:childTnLst>
                                    <p:animMotion origin="layout" path="M -2.8013E-6 4.37558E-6 L -0.32964 -0.02591 " pathEditMode="relative" rAng="0" ptsTypes="AA">
                                      <p:cBhvr>
                                        <p:cTn id="24" dur="500" fill="hold"/>
                                        <p:tgtEl>
                                          <p:spTgt spid="603"/>
                                        </p:tgtEl>
                                        <p:attrNameLst>
                                          <p:attrName>ppt_x</p:attrName>
                                          <p:attrName>ppt_y</p:attrName>
                                        </p:attrNameLst>
                                      </p:cBhvr>
                                      <p:rCtr x="-16482" y="-1295"/>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02"/>
                                        </p:tgtEl>
                                        <p:attrNameLst>
                                          <p:attrName>style.visibility</p:attrName>
                                        </p:attrNameLst>
                                      </p:cBhvr>
                                      <p:to>
                                        <p:strVal val="visible"/>
                                      </p:to>
                                    </p:set>
                                    <p:animEffect transition="in" filter="fade">
                                      <p:cBhvr>
                                        <p:cTn id="29" dur="500"/>
                                        <p:tgtEl>
                                          <p:spTgt spid="702"/>
                                        </p:tgtEl>
                                      </p:cBhvr>
                                    </p:animEffect>
                                  </p:childTnLst>
                                </p:cTn>
                              </p:par>
                              <p:par>
                                <p:cTn id="30" presetID="10" presetClass="entr" presetSubtype="0" fill="hold" nodeType="withEffect">
                                  <p:stCondLst>
                                    <p:cond delay="0"/>
                                  </p:stCondLst>
                                  <p:childTnLst>
                                    <p:set>
                                      <p:cBhvr>
                                        <p:cTn id="31" dur="1" fill="hold">
                                          <p:stCondLst>
                                            <p:cond delay="0"/>
                                          </p:stCondLst>
                                        </p:cTn>
                                        <p:tgtEl>
                                          <p:spTgt spid="703"/>
                                        </p:tgtEl>
                                        <p:attrNameLst>
                                          <p:attrName>style.visibility</p:attrName>
                                        </p:attrNameLst>
                                      </p:cBhvr>
                                      <p:to>
                                        <p:strVal val="visible"/>
                                      </p:to>
                                    </p:set>
                                    <p:animEffect transition="in" filter="fade">
                                      <p:cBhvr>
                                        <p:cTn id="32" dur="500"/>
                                        <p:tgtEl>
                                          <p:spTgt spid="703"/>
                                        </p:tgtEl>
                                      </p:cBhvr>
                                    </p:animEffect>
                                  </p:childTnLst>
                                </p:cTn>
                              </p:par>
                              <p:par>
                                <p:cTn id="33" presetID="10" presetClass="entr" presetSubtype="0" fill="hold" nodeType="withEffect">
                                  <p:stCondLst>
                                    <p:cond delay="0"/>
                                  </p:stCondLst>
                                  <p:childTnLst>
                                    <p:set>
                                      <p:cBhvr>
                                        <p:cTn id="34" dur="1" fill="hold">
                                          <p:stCondLst>
                                            <p:cond delay="0"/>
                                          </p:stCondLst>
                                        </p:cTn>
                                        <p:tgtEl>
                                          <p:spTgt spid="704"/>
                                        </p:tgtEl>
                                        <p:attrNameLst>
                                          <p:attrName>style.visibility</p:attrName>
                                        </p:attrNameLst>
                                      </p:cBhvr>
                                      <p:to>
                                        <p:strVal val="visible"/>
                                      </p:to>
                                    </p:set>
                                    <p:animEffect transition="in" filter="fade">
                                      <p:cBhvr>
                                        <p:cTn id="35" dur="500"/>
                                        <p:tgtEl>
                                          <p:spTgt spid="704"/>
                                        </p:tgtEl>
                                      </p:cBhvr>
                                    </p:animEffect>
                                  </p:childTnLst>
                                </p:cTn>
                              </p:par>
                              <p:par>
                                <p:cTn id="36" presetID="10" presetClass="entr" presetSubtype="0" fill="hold" nodeType="withEffect">
                                  <p:stCondLst>
                                    <p:cond delay="0"/>
                                  </p:stCondLst>
                                  <p:childTnLst>
                                    <p:set>
                                      <p:cBhvr>
                                        <p:cTn id="37" dur="1" fill="hold">
                                          <p:stCondLst>
                                            <p:cond delay="0"/>
                                          </p:stCondLst>
                                        </p:cTn>
                                        <p:tgtEl>
                                          <p:spTgt spid="706"/>
                                        </p:tgtEl>
                                        <p:attrNameLst>
                                          <p:attrName>style.visibility</p:attrName>
                                        </p:attrNameLst>
                                      </p:cBhvr>
                                      <p:to>
                                        <p:strVal val="visible"/>
                                      </p:to>
                                    </p:set>
                                    <p:animEffect transition="in" filter="fade">
                                      <p:cBhvr>
                                        <p:cTn id="38" dur="500"/>
                                        <p:tgtEl>
                                          <p:spTgt spid="706"/>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705"/>
                                        </p:tgtEl>
                                        <p:attrNameLst>
                                          <p:attrName>style.visibility</p:attrName>
                                        </p:attrNameLst>
                                      </p:cBhvr>
                                      <p:to>
                                        <p:strVal val="visible"/>
                                      </p:to>
                                    </p:set>
                                    <p:animEffect transition="in" filter="wipe(down)">
                                      <p:cBhvr>
                                        <p:cTn id="42" dur="500"/>
                                        <p:tgtEl>
                                          <p:spTgt spid="70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1"/>
                                        </p:tgtEl>
                                        <p:attrNameLst>
                                          <p:attrName>style.visibility</p:attrName>
                                        </p:attrNameLst>
                                      </p:cBhvr>
                                      <p:to>
                                        <p:strVal val="visible"/>
                                      </p:to>
                                    </p:set>
                                    <p:animEffect transition="in" filter="fade">
                                      <p:cBhvr>
                                        <p:cTn id="47" dur="500"/>
                                        <p:tgtEl>
                                          <p:spTgt spid="7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12"/>
                                        </p:tgtEl>
                                        <p:attrNameLst>
                                          <p:attrName>style.visibility</p:attrName>
                                        </p:attrNameLst>
                                      </p:cBhvr>
                                      <p:to>
                                        <p:strVal val="visible"/>
                                      </p:to>
                                    </p:set>
                                    <p:animEffect transition="in" filter="fade">
                                      <p:cBhvr>
                                        <p:cTn id="50" dur="500"/>
                                        <p:tgtEl>
                                          <p:spTgt spid="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0" animBg="1"/>
      <p:bldP spid="482" grpId="0" animBg="1"/>
      <p:bldP spid="705" grpId="0" animBg="1"/>
      <p:bldP spid="7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VM-Centricity Of All Operations for IT</a:t>
            </a:r>
            <a:endParaRPr lang="en-US" dirty="0"/>
          </a:p>
        </p:txBody>
      </p:sp>
      <p:sp>
        <p:nvSpPr>
          <p:cNvPr id="323" name="Text Placeholder 4"/>
          <p:cNvSpPr>
            <a:spLocks noGrp="1"/>
          </p:cNvSpPr>
          <p:nvPr>
            <p:ph type="body" sz="quarter" idx="12"/>
          </p:nvPr>
        </p:nvSpPr>
        <p:spPr/>
        <p:txBody>
          <a:bodyPr/>
          <a:lstStyle/>
          <a:p>
            <a:r>
              <a:rPr lang="en-US" dirty="0" smtClean="0"/>
              <a:t>Alignment of Data to VM’s – Single Pane of Glass</a:t>
            </a:r>
          </a:p>
          <a:p>
            <a:endParaRPr lang="en-US" dirty="0"/>
          </a:p>
        </p:txBody>
      </p:sp>
      <p:sp>
        <p:nvSpPr>
          <p:cNvPr id="320" name="TextBox 319"/>
          <p:cNvSpPr txBox="1"/>
          <p:nvPr/>
        </p:nvSpPr>
        <p:spPr>
          <a:xfrm>
            <a:off x="7534497" y="1274902"/>
            <a:ext cx="4514732" cy="2462213"/>
          </a:xfrm>
          <a:prstGeom prst="rect">
            <a:avLst/>
          </a:prstGeom>
          <a:noFill/>
          <a:ln>
            <a:noFill/>
          </a:ln>
        </p:spPr>
        <p:txBody>
          <a:bodyPr wrap="square">
            <a:spAutoFit/>
          </a:bodyPr>
          <a:lstStyle/>
          <a:p>
            <a:pPr marL="571500" lvl="1" indent="-457200" defTabSz="914400" fontAlgn="base">
              <a:spcBef>
                <a:spcPct val="0"/>
              </a:spcBef>
              <a:spcAft>
                <a:spcPct val="0"/>
              </a:spcAft>
              <a:buFont typeface="Arial"/>
              <a:buChar char="•"/>
              <a:defRPr/>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Solve </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the IO and Data Mobility  by only transferring unique data globally at  At VM-level </a:t>
            </a: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granularity</a:t>
            </a:r>
            <a:endPar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571500" lvl="1" indent="-457200" defTabSz="914400" fontAlgn="base">
              <a:spcBef>
                <a:spcPct val="0"/>
              </a:spcBef>
              <a:spcAft>
                <a:spcPct val="0"/>
              </a:spcAft>
              <a:buFont typeface="Arial"/>
              <a:buChar char="•"/>
              <a:defRPr/>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VM </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centricity of all </a:t>
            </a: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operations</a:t>
            </a:r>
          </a:p>
          <a:p>
            <a:pPr marL="1178969" lvl="2" indent="-457200" defTabSz="914400" fontAlgn="base">
              <a:spcBef>
                <a:spcPct val="0"/>
              </a:spcBef>
              <a:spcAft>
                <a:spcPct val="0"/>
              </a:spcAft>
              <a:buFont typeface="Arial"/>
              <a:buChar char="•"/>
              <a:defRPr/>
            </a:pPr>
            <a:r>
              <a:rPr 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Backup</a:t>
            </a:r>
          </a:p>
          <a:p>
            <a:pPr marL="1178969" lvl="2" indent="-457200" defTabSz="914400" fontAlgn="base">
              <a:spcBef>
                <a:spcPct val="0"/>
              </a:spcBef>
              <a:spcAft>
                <a:spcPct val="0"/>
              </a:spcAft>
              <a:buFont typeface="Arial"/>
              <a:buChar char="•"/>
              <a:defRPr/>
            </a:pPr>
            <a:r>
              <a:rPr 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Clone</a:t>
            </a:r>
            <a:endPar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178969" lvl="2" indent="-457200" defTabSz="914400" fontAlgn="base">
              <a:spcBef>
                <a:spcPct val="0"/>
              </a:spcBef>
              <a:spcAft>
                <a:spcPct val="0"/>
              </a:spcAft>
              <a:buFont typeface="Arial"/>
              <a:buChar char="•"/>
              <a:defRPr/>
            </a:pPr>
            <a:r>
              <a:rPr 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Move</a:t>
            </a:r>
            <a:endPar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178969" lvl="2" indent="-457200" defTabSz="914400" fontAlgn="base">
              <a:spcBef>
                <a:spcPct val="0"/>
              </a:spcBef>
              <a:spcAft>
                <a:spcPct val="0"/>
              </a:spcAft>
              <a:buFont typeface="Arial"/>
              <a:buChar char="•"/>
              <a:defRPr/>
            </a:pPr>
            <a:r>
              <a:rPr 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Restore</a:t>
            </a:r>
            <a:endPar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321" name="TextBox 320"/>
          <p:cNvSpPr txBox="1"/>
          <p:nvPr/>
        </p:nvSpPr>
        <p:spPr>
          <a:xfrm>
            <a:off x="172349" y="5542884"/>
            <a:ext cx="11876880" cy="707886"/>
          </a:xfrm>
          <a:prstGeom prst="rect">
            <a:avLst/>
          </a:prstGeom>
          <a:noFill/>
        </p:spPr>
        <p:txBody>
          <a:bodyPr wrap="square" rtlCol="0">
            <a:spAutoFit/>
          </a:bodyPr>
          <a:lstStyle/>
          <a:p>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Easy to create workflows for protecting, restoring, creating multiple production </a:t>
            </a:r>
            <a:r>
              <a:rPr lang="en-US" sz="20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Dev</a:t>
            </a:r>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/test copies, recovering to DR. </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98" y="1379544"/>
            <a:ext cx="6958803" cy="3990363"/>
          </a:xfrm>
          <a:prstGeom prst="rect">
            <a:avLst/>
          </a:prstGeom>
        </p:spPr>
      </p:pic>
      <p:sp>
        <p:nvSpPr>
          <p:cNvPr id="3" name="Oval 2"/>
          <p:cNvSpPr/>
          <p:nvPr/>
        </p:nvSpPr>
        <p:spPr>
          <a:xfrm>
            <a:off x="4685005" y="1961641"/>
            <a:ext cx="486459" cy="486459"/>
          </a:xfrm>
          <a:prstGeom prst="ellipse">
            <a:avLst/>
          </a:prstGeom>
          <a:noFill/>
          <a:ln w="508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250" y="2134619"/>
            <a:ext cx="255970" cy="32936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1874" y="3910092"/>
            <a:ext cx="2609966" cy="14025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09197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14:presetBounceEnd="100000">
                                      <p:stCondLst>
                                        <p:cond delay="0"/>
                                      </p:stCondLst>
                                      <p:childTnLst>
                                        <p:animScale p14:bounceEnd="100000">
                                          <p:cBhvr>
                                            <p:cTn id="6" dur="1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Scale-Out and Open Architecture</a:t>
            </a:r>
          </a:p>
        </p:txBody>
      </p:sp>
      <p:sp>
        <p:nvSpPr>
          <p:cNvPr id="271" name="Rectangle 270"/>
          <p:cNvSpPr/>
          <p:nvPr/>
        </p:nvSpPr>
        <p:spPr>
          <a:xfrm>
            <a:off x="1092536" y="2466586"/>
            <a:ext cx="1898370" cy="3854391"/>
          </a:xfrm>
          <a:prstGeom prst="rect">
            <a:avLst/>
          </a:prstGeom>
          <a:noFill/>
          <a:ln w="9525" cap="flat" cmpd="sng" algn="ctr">
            <a:solidFill>
              <a:srgbClr val="000000"/>
            </a:solidFill>
            <a:prstDash val="solid"/>
          </a:ln>
          <a:effectLst>
            <a:outerShdw blurRad="40000" dist="23000" dir="5400000" rotWithShape="0">
              <a:srgbClr val="000000">
                <a:alpha val="35000"/>
              </a:srgbClr>
            </a:outerShdw>
          </a:effectLst>
        </p:spPr>
        <p:txBody>
          <a:bodyPr anchor="b"/>
          <a:lstStyle/>
          <a:p>
            <a:pPr algn="ctr" defTabSz="914400">
              <a:defRPr/>
            </a:pPr>
            <a:endParaRPr lang="en-US" sz="1400" kern="0" dirty="0">
              <a:solidFill>
                <a:srgbClr val="000000"/>
              </a:solidFill>
            </a:endParaRPr>
          </a:p>
        </p:txBody>
      </p:sp>
      <p:cxnSp>
        <p:nvCxnSpPr>
          <p:cNvPr id="272" name="Straight Connector 271"/>
          <p:cNvCxnSpPr/>
          <p:nvPr/>
        </p:nvCxnSpPr>
        <p:spPr>
          <a:xfrm>
            <a:off x="6456920" y="5145096"/>
            <a:ext cx="1785707" cy="337751"/>
          </a:xfrm>
          <a:prstGeom prst="line">
            <a:avLst/>
          </a:prstGeom>
          <a:noFill/>
          <a:ln w="25400" cap="flat" cmpd="sng" algn="ctr">
            <a:solidFill>
              <a:srgbClr val="1F497D">
                <a:lumMod val="75000"/>
              </a:srgbClr>
            </a:solidFill>
            <a:prstDash val="solid"/>
          </a:ln>
          <a:effectLst/>
        </p:spPr>
      </p:cxnSp>
      <p:sp>
        <p:nvSpPr>
          <p:cNvPr id="273" name="Rectangle 272"/>
          <p:cNvSpPr/>
          <p:nvPr/>
        </p:nvSpPr>
        <p:spPr>
          <a:xfrm>
            <a:off x="1090438" y="863870"/>
            <a:ext cx="1898370" cy="3854391"/>
          </a:xfrm>
          <a:prstGeom prst="rect">
            <a:avLst/>
          </a:prstGeom>
          <a:solidFill>
            <a:srgbClr val="FFFFFF">
              <a:lumMod val="6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anchor="b"/>
          <a:lstStyle/>
          <a:p>
            <a:pPr algn="ctr" defTabSz="914400">
              <a:defRPr/>
            </a:pPr>
            <a:r>
              <a:rPr lang="en-US" sz="1400" kern="0" dirty="0" smtClean="0">
                <a:solidFill>
                  <a:srgbClr val="000000"/>
                </a:solidFill>
              </a:rPr>
              <a:t>Servers</a:t>
            </a:r>
          </a:p>
          <a:p>
            <a:pPr algn="ctr" defTabSz="914400">
              <a:defRPr/>
            </a:pPr>
            <a:endParaRPr lang="en-US" sz="1400" kern="0" dirty="0">
              <a:solidFill>
                <a:srgbClr val="000000"/>
              </a:solidFill>
            </a:endParaRPr>
          </a:p>
        </p:txBody>
      </p:sp>
      <p:cxnSp>
        <p:nvCxnSpPr>
          <p:cNvPr id="274" name="Straight Connector 273"/>
          <p:cNvCxnSpPr>
            <a:stCxn id="346" idx="2"/>
            <a:endCxn id="302" idx="4"/>
          </p:cNvCxnSpPr>
          <p:nvPr/>
        </p:nvCxnSpPr>
        <p:spPr>
          <a:xfrm flipH="1" flipV="1">
            <a:off x="2009018" y="3696827"/>
            <a:ext cx="3363576" cy="1286751"/>
          </a:xfrm>
          <a:prstGeom prst="line">
            <a:avLst/>
          </a:prstGeom>
          <a:noFill/>
          <a:ln w="25400" cap="flat" cmpd="sng" algn="ctr">
            <a:solidFill>
              <a:srgbClr val="1F497D">
                <a:lumMod val="75000"/>
              </a:srgbClr>
            </a:solidFill>
            <a:prstDash val="solid"/>
          </a:ln>
          <a:effectLst/>
        </p:spPr>
      </p:cxnSp>
      <p:cxnSp>
        <p:nvCxnSpPr>
          <p:cNvPr id="275" name="Straight Connector 274"/>
          <p:cNvCxnSpPr>
            <a:endCxn id="291" idx="4"/>
          </p:cNvCxnSpPr>
          <p:nvPr/>
        </p:nvCxnSpPr>
        <p:spPr>
          <a:xfrm flipH="1" flipV="1">
            <a:off x="4164453" y="3690454"/>
            <a:ext cx="1571482" cy="1141213"/>
          </a:xfrm>
          <a:prstGeom prst="line">
            <a:avLst/>
          </a:prstGeom>
          <a:noFill/>
          <a:ln w="25400" cap="flat" cmpd="sng" algn="ctr">
            <a:solidFill>
              <a:srgbClr val="1F497D">
                <a:lumMod val="75000"/>
              </a:srgbClr>
            </a:solidFill>
            <a:prstDash val="solid"/>
          </a:ln>
          <a:effectLst/>
        </p:spPr>
      </p:cxnSp>
      <p:cxnSp>
        <p:nvCxnSpPr>
          <p:cNvPr id="276" name="Straight Connector 275"/>
          <p:cNvCxnSpPr/>
          <p:nvPr/>
        </p:nvCxnSpPr>
        <p:spPr>
          <a:xfrm flipV="1">
            <a:off x="6376036" y="3690455"/>
            <a:ext cx="5540" cy="989614"/>
          </a:xfrm>
          <a:prstGeom prst="line">
            <a:avLst/>
          </a:prstGeom>
          <a:noFill/>
          <a:ln w="25400" cap="flat" cmpd="sng" algn="ctr">
            <a:solidFill>
              <a:srgbClr val="1F497D">
                <a:lumMod val="75000"/>
              </a:srgbClr>
            </a:solidFill>
            <a:prstDash val="solid"/>
          </a:ln>
          <a:effectLst/>
        </p:spPr>
      </p:cxnSp>
      <p:cxnSp>
        <p:nvCxnSpPr>
          <p:cNvPr id="277" name="Straight Connector 276"/>
          <p:cNvCxnSpPr>
            <a:endCxn id="305" idx="2"/>
          </p:cNvCxnSpPr>
          <p:nvPr/>
        </p:nvCxnSpPr>
        <p:spPr>
          <a:xfrm flipV="1">
            <a:off x="7275762" y="3694487"/>
            <a:ext cx="2333441" cy="1067283"/>
          </a:xfrm>
          <a:prstGeom prst="line">
            <a:avLst/>
          </a:prstGeom>
          <a:noFill/>
          <a:ln w="25400" cap="flat" cmpd="sng" algn="ctr">
            <a:solidFill>
              <a:srgbClr val="1F497D">
                <a:lumMod val="75000"/>
              </a:srgbClr>
            </a:solidFill>
            <a:prstDash val="solid"/>
          </a:ln>
          <a:effectLst/>
        </p:spPr>
      </p:cxnSp>
      <p:sp>
        <p:nvSpPr>
          <p:cNvPr id="278" name="Cube 277"/>
          <p:cNvSpPr>
            <a:spLocks/>
          </p:cNvSpPr>
          <p:nvPr/>
        </p:nvSpPr>
        <p:spPr>
          <a:xfrm>
            <a:off x="3579239" y="3117677"/>
            <a:ext cx="1539827" cy="804425"/>
          </a:xfrm>
          <a:prstGeom prst="cube">
            <a:avLst>
              <a:gd name="adj" fmla="val 37806"/>
            </a:avLst>
          </a:prstGeom>
          <a:solidFill>
            <a:srgbClr val="00005E"/>
          </a:solidFill>
          <a:ln w="9525" cap="flat" cmpd="sng" algn="ctr">
            <a:solidFill>
              <a:srgbClr val="4A7EBB"/>
            </a:solidFill>
            <a:prstDash val="solid"/>
          </a:ln>
          <a:effectLst/>
          <a:scene3d>
            <a:camera prst="orthographicFront"/>
            <a:lightRig rig="threePt" dir="t"/>
          </a:scene3d>
          <a:sp3d prstMaterial="legacyWireframe"/>
        </p:spPr>
        <p:txBody>
          <a:bodyPr bIns="365760" rtlCol="0" anchor="ctr"/>
          <a:lstStyle/>
          <a:p>
            <a:pPr algn="ctr" defTabSz="914400">
              <a:defRPr/>
            </a:pPr>
            <a:endParaRPr lang="en-US" sz="1100" kern="0" dirty="0">
              <a:solidFill>
                <a:sysClr val="window" lastClr="FFFFFF"/>
              </a:solidFill>
              <a:latin typeface="Calibri"/>
            </a:endParaRPr>
          </a:p>
        </p:txBody>
      </p:sp>
      <p:sp>
        <p:nvSpPr>
          <p:cNvPr id="279" name="Cube 278"/>
          <p:cNvSpPr>
            <a:spLocks/>
          </p:cNvSpPr>
          <p:nvPr/>
        </p:nvSpPr>
        <p:spPr>
          <a:xfrm>
            <a:off x="6127810" y="3117677"/>
            <a:ext cx="1539827" cy="804425"/>
          </a:xfrm>
          <a:prstGeom prst="cube">
            <a:avLst>
              <a:gd name="adj" fmla="val 37806"/>
            </a:avLst>
          </a:prstGeom>
          <a:solidFill>
            <a:srgbClr val="00005E"/>
          </a:solidFill>
          <a:ln w="9525" cap="flat" cmpd="sng" algn="ctr">
            <a:solidFill>
              <a:srgbClr val="4A7EBB"/>
            </a:solidFill>
            <a:prstDash val="solid"/>
          </a:ln>
          <a:effectLst/>
          <a:scene3d>
            <a:camera prst="orthographicFront"/>
            <a:lightRig rig="threePt" dir="t"/>
          </a:scene3d>
          <a:sp3d prstMaterial="legacyWireframe"/>
        </p:spPr>
        <p:txBody>
          <a:bodyPr bIns="365760" rtlCol="0" anchor="ctr"/>
          <a:lstStyle/>
          <a:p>
            <a:pPr algn="ctr" defTabSz="914400">
              <a:defRPr/>
            </a:pPr>
            <a:endParaRPr lang="en-US" sz="1100" kern="0" dirty="0">
              <a:solidFill>
                <a:sysClr val="window" lastClr="FFFFFF"/>
              </a:solidFill>
              <a:latin typeface="Calibri"/>
            </a:endParaRPr>
          </a:p>
        </p:txBody>
      </p:sp>
      <p:sp>
        <p:nvSpPr>
          <p:cNvPr id="280" name="Cube 279"/>
          <p:cNvSpPr>
            <a:spLocks/>
          </p:cNvSpPr>
          <p:nvPr/>
        </p:nvSpPr>
        <p:spPr>
          <a:xfrm>
            <a:off x="1423455" y="3117678"/>
            <a:ext cx="1539827" cy="804425"/>
          </a:xfrm>
          <a:prstGeom prst="cube">
            <a:avLst>
              <a:gd name="adj" fmla="val 37806"/>
            </a:avLst>
          </a:prstGeom>
          <a:solidFill>
            <a:srgbClr val="00005E"/>
          </a:solidFill>
          <a:ln w="9525" cap="flat" cmpd="sng" algn="ctr">
            <a:solidFill>
              <a:srgbClr val="4A7EBB"/>
            </a:solidFill>
            <a:prstDash val="solid"/>
          </a:ln>
          <a:effectLst/>
          <a:scene3d>
            <a:camera prst="orthographicFront"/>
            <a:lightRig rig="threePt" dir="t"/>
          </a:scene3d>
          <a:sp3d prstMaterial="legacyWireframe"/>
        </p:spPr>
        <p:txBody>
          <a:bodyPr bIns="365760" rtlCol="0" anchor="ctr"/>
          <a:lstStyle/>
          <a:p>
            <a:pPr algn="ctr" defTabSz="914400">
              <a:defRPr/>
            </a:pPr>
            <a:endParaRPr lang="en-US" sz="1100" kern="0" dirty="0">
              <a:solidFill>
                <a:sysClr val="window" lastClr="FFFFFF"/>
              </a:solidFill>
              <a:latin typeface="Calibri"/>
            </a:endParaRPr>
          </a:p>
        </p:txBody>
      </p:sp>
      <p:sp>
        <p:nvSpPr>
          <p:cNvPr id="281" name="Cube 280"/>
          <p:cNvSpPr>
            <a:spLocks/>
          </p:cNvSpPr>
          <p:nvPr/>
        </p:nvSpPr>
        <p:spPr>
          <a:xfrm>
            <a:off x="8961380" y="3117677"/>
            <a:ext cx="1539827" cy="804425"/>
          </a:xfrm>
          <a:prstGeom prst="cube">
            <a:avLst>
              <a:gd name="adj" fmla="val 37806"/>
            </a:avLst>
          </a:prstGeom>
          <a:solidFill>
            <a:srgbClr val="00005E"/>
          </a:solidFill>
          <a:ln w="9525" cap="flat" cmpd="sng" algn="ctr">
            <a:solidFill>
              <a:srgbClr val="4A7EBB"/>
            </a:solidFill>
            <a:prstDash val="solid"/>
          </a:ln>
          <a:effectLst/>
          <a:scene3d>
            <a:camera prst="orthographicFront"/>
            <a:lightRig rig="threePt" dir="t"/>
          </a:scene3d>
          <a:sp3d prstMaterial="legacyWireframe"/>
        </p:spPr>
        <p:txBody>
          <a:bodyPr bIns="365760" rtlCol="0" anchor="ctr"/>
          <a:lstStyle/>
          <a:p>
            <a:pPr algn="ctr" defTabSz="914400">
              <a:defRPr/>
            </a:pPr>
            <a:endParaRPr lang="en-US" sz="1100" kern="0" dirty="0">
              <a:solidFill>
                <a:sysClr val="window" lastClr="FFFFFF"/>
              </a:solidFill>
              <a:latin typeface="Calibri"/>
            </a:endParaRPr>
          </a:p>
        </p:txBody>
      </p:sp>
      <p:sp>
        <p:nvSpPr>
          <p:cNvPr id="282" name="Cube 281"/>
          <p:cNvSpPr>
            <a:spLocks/>
          </p:cNvSpPr>
          <p:nvPr/>
        </p:nvSpPr>
        <p:spPr>
          <a:xfrm>
            <a:off x="1422369" y="3120932"/>
            <a:ext cx="3698673" cy="804425"/>
          </a:xfrm>
          <a:prstGeom prst="cube">
            <a:avLst>
              <a:gd name="adj" fmla="val 37806"/>
            </a:avLst>
          </a:prstGeom>
          <a:solidFill>
            <a:srgbClr val="00005E"/>
          </a:solidFill>
          <a:ln w="9525" cap="flat" cmpd="sng" algn="ctr">
            <a:solidFill>
              <a:srgbClr val="4A7EBB"/>
            </a:solidFill>
            <a:prstDash val="solid"/>
          </a:ln>
          <a:effectLst/>
          <a:scene3d>
            <a:camera prst="orthographicFront"/>
            <a:lightRig rig="threePt" dir="t"/>
          </a:scene3d>
          <a:sp3d prstMaterial="legacyWireframe"/>
        </p:spPr>
        <p:txBody>
          <a:bodyPr bIns="365760" rtlCol="0" anchor="ctr"/>
          <a:lstStyle/>
          <a:p>
            <a:pPr algn="ctr" defTabSz="914400">
              <a:defRPr/>
            </a:pPr>
            <a:endParaRPr lang="en-US" sz="1100" kern="0" dirty="0">
              <a:solidFill>
                <a:sysClr val="window" lastClr="FFFFFF"/>
              </a:solidFill>
              <a:latin typeface="Calibri"/>
            </a:endParaRPr>
          </a:p>
        </p:txBody>
      </p:sp>
      <p:sp>
        <p:nvSpPr>
          <p:cNvPr id="283" name="Cube 282"/>
          <p:cNvSpPr>
            <a:spLocks/>
          </p:cNvSpPr>
          <p:nvPr/>
        </p:nvSpPr>
        <p:spPr>
          <a:xfrm>
            <a:off x="1422369" y="3120932"/>
            <a:ext cx="6243445" cy="804425"/>
          </a:xfrm>
          <a:prstGeom prst="cube">
            <a:avLst>
              <a:gd name="adj" fmla="val 37806"/>
            </a:avLst>
          </a:prstGeom>
          <a:solidFill>
            <a:srgbClr val="00005E"/>
          </a:solidFill>
          <a:ln w="9525" cap="flat" cmpd="sng" algn="ctr">
            <a:solidFill>
              <a:srgbClr val="4A7EBB"/>
            </a:solidFill>
            <a:prstDash val="solid"/>
          </a:ln>
          <a:effectLst/>
          <a:scene3d>
            <a:camera prst="orthographicFront"/>
            <a:lightRig rig="threePt" dir="t"/>
          </a:scene3d>
          <a:sp3d prstMaterial="legacyWireframe"/>
        </p:spPr>
        <p:txBody>
          <a:bodyPr bIns="365760" rtlCol="0" anchor="ctr"/>
          <a:lstStyle/>
          <a:p>
            <a:pPr algn="ctr" defTabSz="914400">
              <a:defRPr/>
            </a:pPr>
            <a:endParaRPr lang="en-US" sz="1100" kern="0" dirty="0">
              <a:solidFill>
                <a:sysClr val="window" lastClr="FFFFFF"/>
              </a:solidFill>
              <a:latin typeface="Calibri"/>
            </a:endParaRPr>
          </a:p>
        </p:txBody>
      </p:sp>
      <p:sp>
        <p:nvSpPr>
          <p:cNvPr id="284" name="Cube 283"/>
          <p:cNvSpPr>
            <a:spLocks/>
          </p:cNvSpPr>
          <p:nvPr/>
        </p:nvSpPr>
        <p:spPr>
          <a:xfrm>
            <a:off x="3578473" y="3120932"/>
            <a:ext cx="6922733" cy="804425"/>
          </a:xfrm>
          <a:prstGeom prst="cube">
            <a:avLst>
              <a:gd name="adj" fmla="val 37806"/>
            </a:avLst>
          </a:prstGeom>
          <a:solidFill>
            <a:srgbClr val="00005E"/>
          </a:solidFill>
          <a:ln w="9525" cap="flat" cmpd="sng" algn="ctr">
            <a:solidFill>
              <a:srgbClr val="4A7EBB"/>
            </a:solidFill>
            <a:prstDash val="solid"/>
          </a:ln>
          <a:effectLst/>
          <a:scene3d>
            <a:camera prst="orthographicFront"/>
            <a:lightRig rig="threePt" dir="t"/>
          </a:scene3d>
          <a:sp3d prstMaterial="legacyWireframe"/>
        </p:spPr>
        <p:txBody>
          <a:bodyPr bIns="365760" rtlCol="0" anchor="ctr"/>
          <a:lstStyle/>
          <a:p>
            <a:pPr algn="ctr" defTabSz="914400">
              <a:defRPr/>
            </a:pPr>
            <a:endParaRPr lang="en-US" sz="1100" kern="0" dirty="0">
              <a:solidFill>
                <a:sysClr val="window" lastClr="FFFFFF"/>
              </a:solidFill>
              <a:latin typeface="Calibri"/>
            </a:endParaRPr>
          </a:p>
        </p:txBody>
      </p:sp>
      <p:sp>
        <p:nvSpPr>
          <p:cNvPr id="285" name="Cube 284"/>
          <p:cNvSpPr>
            <a:spLocks/>
          </p:cNvSpPr>
          <p:nvPr/>
        </p:nvSpPr>
        <p:spPr>
          <a:xfrm>
            <a:off x="1423773" y="3120932"/>
            <a:ext cx="9077433" cy="804425"/>
          </a:xfrm>
          <a:prstGeom prst="cube">
            <a:avLst>
              <a:gd name="adj" fmla="val 37806"/>
            </a:avLst>
          </a:prstGeom>
          <a:solidFill>
            <a:srgbClr val="00005E"/>
          </a:solidFill>
          <a:ln w="9525" cap="flat" cmpd="sng" algn="ctr">
            <a:solidFill>
              <a:srgbClr val="4A7EBB"/>
            </a:solidFill>
            <a:prstDash val="solid"/>
          </a:ln>
          <a:effectLst/>
          <a:scene3d>
            <a:camera prst="orthographicFront"/>
            <a:lightRig rig="threePt" dir="t"/>
          </a:scene3d>
          <a:sp3d prstMaterial="legacyWireframe"/>
        </p:spPr>
        <p:txBody>
          <a:bodyPr bIns="365760" rtlCol="0" anchor="ctr"/>
          <a:lstStyle/>
          <a:p>
            <a:pPr algn="ctr" defTabSz="914400">
              <a:defRPr/>
            </a:pPr>
            <a:endParaRPr lang="en-US" sz="1100" kern="0" dirty="0">
              <a:solidFill>
                <a:sysClr val="window" lastClr="FFFFFF"/>
              </a:solidFill>
              <a:latin typeface="Calibri"/>
            </a:endParaRPr>
          </a:p>
        </p:txBody>
      </p:sp>
      <p:grpSp>
        <p:nvGrpSpPr>
          <p:cNvPr id="286" name="Group 285"/>
          <p:cNvGrpSpPr>
            <a:grpSpLocks/>
          </p:cNvGrpSpPr>
          <p:nvPr/>
        </p:nvGrpSpPr>
        <p:grpSpPr bwMode="auto">
          <a:xfrm>
            <a:off x="3634925" y="3576218"/>
            <a:ext cx="1123950" cy="236538"/>
            <a:chOff x="3371101" y="4197292"/>
            <a:chExt cx="1123594" cy="235660"/>
          </a:xfrm>
        </p:grpSpPr>
        <p:sp>
          <p:nvSpPr>
            <p:cNvPr id="287" name="Can 286"/>
            <p:cNvSpPr>
              <a:spLocks noChangeArrowheads="1"/>
            </p:cNvSpPr>
            <p:nvPr/>
          </p:nvSpPr>
          <p:spPr bwMode="auto">
            <a:xfrm>
              <a:off x="3667869" y="4197292"/>
              <a:ext cx="234876" cy="235660"/>
            </a:xfrm>
            <a:prstGeom prst="can">
              <a:avLst>
                <a:gd name="adj" fmla="val 25000"/>
              </a:avLst>
            </a:prstGeom>
            <a:solidFill>
              <a:srgbClr val="595959"/>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ea typeface="ＭＳ Ｐゴシック" charset="0"/>
                <a:cs typeface="ＭＳ Ｐゴシック" charset="0"/>
              </a:endParaRPr>
            </a:p>
          </p:txBody>
        </p:sp>
        <p:sp>
          <p:nvSpPr>
            <p:cNvPr id="288" name="Can 287"/>
            <p:cNvSpPr>
              <a:spLocks noChangeArrowheads="1"/>
            </p:cNvSpPr>
            <p:nvPr/>
          </p:nvSpPr>
          <p:spPr bwMode="auto">
            <a:xfrm>
              <a:off x="4259819" y="4197292"/>
              <a:ext cx="234876" cy="235660"/>
            </a:xfrm>
            <a:prstGeom prst="can">
              <a:avLst>
                <a:gd name="adj" fmla="val 25000"/>
              </a:avLst>
            </a:prstGeom>
            <a:solidFill>
              <a:srgbClr val="595959"/>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ea typeface="ＭＳ Ｐゴシック" charset="0"/>
                <a:cs typeface="ＭＳ Ｐゴシック" charset="0"/>
              </a:endParaRPr>
            </a:p>
          </p:txBody>
        </p:sp>
        <p:sp>
          <p:nvSpPr>
            <p:cNvPr id="289" name="Can 288"/>
            <p:cNvSpPr>
              <a:spLocks noChangeArrowheads="1"/>
            </p:cNvSpPr>
            <p:nvPr/>
          </p:nvSpPr>
          <p:spPr bwMode="auto">
            <a:xfrm>
              <a:off x="3371101" y="4197292"/>
              <a:ext cx="234876" cy="235660"/>
            </a:xfrm>
            <a:prstGeom prst="can">
              <a:avLst>
                <a:gd name="adj" fmla="val 25000"/>
              </a:avLst>
            </a:prstGeom>
            <a:solidFill>
              <a:srgbClr val="595959"/>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ea typeface="ＭＳ Ｐゴシック" charset="0"/>
                <a:cs typeface="ＭＳ Ｐゴシック" charset="0"/>
              </a:endParaRPr>
            </a:p>
          </p:txBody>
        </p:sp>
        <p:sp>
          <p:nvSpPr>
            <p:cNvPr id="290" name="Can 289"/>
            <p:cNvSpPr>
              <a:spLocks noChangeArrowheads="1"/>
            </p:cNvSpPr>
            <p:nvPr/>
          </p:nvSpPr>
          <p:spPr bwMode="auto">
            <a:xfrm>
              <a:off x="3963050" y="4197292"/>
              <a:ext cx="234876" cy="235660"/>
            </a:xfrm>
            <a:prstGeom prst="can">
              <a:avLst>
                <a:gd name="adj" fmla="val 25000"/>
              </a:avLst>
            </a:prstGeom>
            <a:solidFill>
              <a:srgbClr val="595959"/>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ea typeface="ＭＳ Ｐゴシック" charset="0"/>
                <a:cs typeface="ＭＳ Ｐゴシック" charset="0"/>
              </a:endParaRPr>
            </a:p>
          </p:txBody>
        </p:sp>
      </p:grpSp>
      <p:sp>
        <p:nvSpPr>
          <p:cNvPr id="291" name="Can 290"/>
          <p:cNvSpPr>
            <a:spLocks noChangeArrowheads="1"/>
          </p:cNvSpPr>
          <p:nvPr/>
        </p:nvSpPr>
        <p:spPr bwMode="auto">
          <a:xfrm>
            <a:off x="3929503" y="3572185"/>
            <a:ext cx="234950" cy="236537"/>
          </a:xfrm>
          <a:prstGeom prst="can">
            <a:avLst>
              <a:gd name="adj" fmla="val 25000"/>
            </a:avLst>
          </a:prstGeom>
          <a:solidFill>
            <a:srgbClr val="E30016"/>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ea typeface="ＭＳ Ｐゴシック" charset="0"/>
                <a:cs typeface="ＭＳ Ｐゴシック" charset="0"/>
              </a:rPr>
              <a:t>SSD</a:t>
            </a:r>
          </a:p>
        </p:txBody>
      </p:sp>
      <p:sp>
        <p:nvSpPr>
          <p:cNvPr id="292" name="Can 291"/>
          <p:cNvSpPr>
            <a:spLocks noChangeArrowheads="1"/>
          </p:cNvSpPr>
          <p:nvPr/>
        </p:nvSpPr>
        <p:spPr bwMode="auto">
          <a:xfrm>
            <a:off x="3632641" y="3572185"/>
            <a:ext cx="234950" cy="236537"/>
          </a:xfrm>
          <a:prstGeom prst="can">
            <a:avLst>
              <a:gd name="adj" fmla="val 25000"/>
            </a:avLst>
          </a:prstGeom>
          <a:solidFill>
            <a:srgbClr val="E30016"/>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ea typeface="ＭＳ Ｐゴシック" charset="0"/>
                <a:cs typeface="ＭＳ Ｐゴシック" charset="0"/>
              </a:rPr>
              <a:t>SSD</a:t>
            </a:r>
          </a:p>
        </p:txBody>
      </p:sp>
      <p:sp>
        <p:nvSpPr>
          <p:cNvPr id="293" name="Cube 292"/>
          <p:cNvSpPr>
            <a:spLocks/>
          </p:cNvSpPr>
          <p:nvPr/>
        </p:nvSpPr>
        <p:spPr>
          <a:xfrm>
            <a:off x="3578328" y="2964064"/>
            <a:ext cx="1538915" cy="454994"/>
          </a:xfrm>
          <a:prstGeom prst="cube">
            <a:avLst>
              <a:gd name="adj" fmla="val 66282"/>
            </a:avLst>
          </a:prstGeom>
          <a:solidFill>
            <a:srgbClr val="3688BD"/>
          </a:solidFill>
          <a:ln w="9525" cap="flat" cmpd="sng" algn="ctr">
            <a:solidFill>
              <a:srgbClr val="4A7EBB"/>
            </a:solidFill>
            <a:prstDash val="solid"/>
          </a:ln>
          <a:effectLst/>
          <a:scene3d>
            <a:camera prst="orthographicFront"/>
            <a:lightRig rig="threePt" dir="t"/>
          </a:scene3d>
          <a:sp3d prstMaterial="legacyWireframe"/>
        </p:spPr>
        <p:txBody>
          <a:bodyPr rtlCol="0" anchor="ctr"/>
          <a:lstStyle/>
          <a:p>
            <a:pPr algn="ctr" defTabSz="914400">
              <a:defRPr/>
            </a:pPr>
            <a:r>
              <a:rPr lang="en-US" sz="1000" kern="0" dirty="0" smtClean="0">
                <a:solidFill>
                  <a:sysClr val="window" lastClr="FFFFFF"/>
                </a:solidFill>
                <a:latin typeface="Calibri"/>
              </a:rPr>
              <a:t>ESXi</a:t>
            </a:r>
            <a:endParaRPr lang="en-US" sz="1000" kern="0" dirty="0">
              <a:solidFill>
                <a:sysClr val="window" lastClr="FFFFFF"/>
              </a:solidFill>
              <a:latin typeface="Calibri"/>
            </a:endParaRPr>
          </a:p>
        </p:txBody>
      </p:sp>
      <p:sp>
        <p:nvSpPr>
          <p:cNvPr id="294" name="Cube 293"/>
          <p:cNvSpPr>
            <a:spLocks/>
          </p:cNvSpPr>
          <p:nvPr/>
        </p:nvSpPr>
        <p:spPr>
          <a:xfrm>
            <a:off x="3818792" y="2670732"/>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295" name="Cube 294"/>
          <p:cNvSpPr>
            <a:spLocks/>
          </p:cNvSpPr>
          <p:nvPr/>
        </p:nvSpPr>
        <p:spPr>
          <a:xfrm>
            <a:off x="3670963" y="2807927"/>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sysClr val="window" lastClr="FFFFFF"/>
                </a:solidFill>
                <a:latin typeface="Calibri"/>
              </a:rPr>
              <a:t>VM</a:t>
            </a:r>
          </a:p>
        </p:txBody>
      </p:sp>
      <p:sp>
        <p:nvSpPr>
          <p:cNvPr id="296" name="Cube 295"/>
          <p:cNvSpPr>
            <a:spLocks/>
          </p:cNvSpPr>
          <p:nvPr/>
        </p:nvSpPr>
        <p:spPr>
          <a:xfrm>
            <a:off x="4220359" y="2670732"/>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297" name="Cube 296"/>
          <p:cNvSpPr>
            <a:spLocks/>
          </p:cNvSpPr>
          <p:nvPr/>
        </p:nvSpPr>
        <p:spPr>
          <a:xfrm>
            <a:off x="4621925" y="2670732"/>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grpSp>
        <p:nvGrpSpPr>
          <p:cNvPr id="298" name="Group 297"/>
          <p:cNvGrpSpPr>
            <a:grpSpLocks/>
          </p:cNvGrpSpPr>
          <p:nvPr/>
        </p:nvGrpSpPr>
        <p:grpSpPr bwMode="auto">
          <a:xfrm>
            <a:off x="2067206" y="3576199"/>
            <a:ext cx="531813" cy="236537"/>
            <a:chOff x="3963050" y="4135262"/>
            <a:chExt cx="531645" cy="235660"/>
          </a:xfrm>
        </p:grpSpPr>
        <p:sp>
          <p:nvSpPr>
            <p:cNvPr id="299" name="Can 298"/>
            <p:cNvSpPr>
              <a:spLocks noChangeArrowheads="1"/>
            </p:cNvSpPr>
            <p:nvPr/>
          </p:nvSpPr>
          <p:spPr bwMode="auto">
            <a:xfrm>
              <a:off x="4259819" y="4135262"/>
              <a:ext cx="234876" cy="235660"/>
            </a:xfrm>
            <a:prstGeom prst="can">
              <a:avLst>
                <a:gd name="adj" fmla="val 25000"/>
              </a:avLst>
            </a:prstGeom>
            <a:solidFill>
              <a:srgbClr val="595959"/>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ea typeface="ＭＳ Ｐゴシック" charset="0"/>
                <a:cs typeface="ＭＳ Ｐゴシック" charset="0"/>
              </a:endParaRPr>
            </a:p>
          </p:txBody>
        </p:sp>
        <p:sp>
          <p:nvSpPr>
            <p:cNvPr id="300" name="Can 299"/>
            <p:cNvSpPr>
              <a:spLocks noChangeArrowheads="1"/>
            </p:cNvSpPr>
            <p:nvPr/>
          </p:nvSpPr>
          <p:spPr bwMode="auto">
            <a:xfrm>
              <a:off x="3963050" y="4135262"/>
              <a:ext cx="234876" cy="235660"/>
            </a:xfrm>
            <a:prstGeom prst="can">
              <a:avLst>
                <a:gd name="adj" fmla="val 25000"/>
              </a:avLst>
            </a:prstGeom>
            <a:solidFill>
              <a:srgbClr val="595959"/>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ea typeface="ＭＳ Ｐゴシック" charset="0"/>
                <a:cs typeface="ＭＳ Ｐゴシック" charset="0"/>
              </a:endParaRPr>
            </a:p>
          </p:txBody>
        </p:sp>
      </p:grpSp>
      <p:sp>
        <p:nvSpPr>
          <p:cNvPr id="301" name="Cube 300"/>
          <p:cNvSpPr>
            <a:spLocks/>
          </p:cNvSpPr>
          <p:nvPr/>
        </p:nvSpPr>
        <p:spPr>
          <a:xfrm>
            <a:off x="1423455" y="2967778"/>
            <a:ext cx="1536640" cy="454994"/>
          </a:xfrm>
          <a:prstGeom prst="cube">
            <a:avLst>
              <a:gd name="adj" fmla="val 66282"/>
            </a:avLst>
          </a:prstGeom>
          <a:solidFill>
            <a:srgbClr val="3688BD"/>
          </a:solidFill>
          <a:ln w="9525" cap="flat" cmpd="sng" algn="ctr">
            <a:solidFill>
              <a:srgbClr val="4A7EBB"/>
            </a:solidFill>
            <a:prstDash val="solid"/>
          </a:ln>
          <a:effectLst/>
          <a:scene3d>
            <a:camera prst="orthographicFront"/>
            <a:lightRig rig="threePt" dir="t"/>
          </a:scene3d>
          <a:sp3d prstMaterial="legacyWireframe"/>
        </p:spPr>
        <p:txBody>
          <a:bodyPr rtlCol="0" anchor="ctr"/>
          <a:lstStyle/>
          <a:p>
            <a:pPr algn="ctr" defTabSz="914400">
              <a:defRPr/>
            </a:pPr>
            <a:r>
              <a:rPr lang="en-US" sz="1000" kern="0" dirty="0" smtClean="0">
                <a:solidFill>
                  <a:sysClr val="window" lastClr="FFFFFF"/>
                </a:solidFill>
                <a:latin typeface="Calibri"/>
              </a:rPr>
              <a:t>ESXi</a:t>
            </a:r>
            <a:endParaRPr lang="en-US" sz="1000" kern="0" dirty="0">
              <a:solidFill>
                <a:sysClr val="window" lastClr="FFFFFF"/>
              </a:solidFill>
              <a:latin typeface="Calibri"/>
            </a:endParaRPr>
          </a:p>
        </p:txBody>
      </p:sp>
      <p:sp>
        <p:nvSpPr>
          <p:cNvPr id="302" name="Can 301"/>
          <p:cNvSpPr>
            <a:spLocks noChangeArrowheads="1"/>
          </p:cNvSpPr>
          <p:nvPr/>
        </p:nvSpPr>
        <p:spPr bwMode="auto">
          <a:xfrm>
            <a:off x="1774068" y="3578558"/>
            <a:ext cx="234950" cy="236537"/>
          </a:xfrm>
          <a:prstGeom prst="can">
            <a:avLst>
              <a:gd name="adj" fmla="val 25000"/>
            </a:avLst>
          </a:prstGeom>
          <a:solidFill>
            <a:srgbClr val="E30016"/>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ea typeface="ＭＳ Ｐゴシック" charset="0"/>
                <a:cs typeface="ＭＳ Ｐゴシック" charset="0"/>
              </a:rPr>
              <a:t>SSD</a:t>
            </a:r>
          </a:p>
        </p:txBody>
      </p:sp>
      <p:sp>
        <p:nvSpPr>
          <p:cNvPr id="303" name="Can 302"/>
          <p:cNvSpPr>
            <a:spLocks noChangeArrowheads="1"/>
          </p:cNvSpPr>
          <p:nvPr/>
        </p:nvSpPr>
        <p:spPr bwMode="auto">
          <a:xfrm>
            <a:off x="1478793" y="3578558"/>
            <a:ext cx="234950" cy="236537"/>
          </a:xfrm>
          <a:prstGeom prst="can">
            <a:avLst>
              <a:gd name="adj" fmla="val 25000"/>
            </a:avLst>
          </a:prstGeom>
          <a:solidFill>
            <a:srgbClr val="E30016"/>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ea typeface="ＭＳ Ｐゴシック" charset="0"/>
                <a:cs typeface="ＭＳ Ｐゴシック" charset="0"/>
              </a:rPr>
              <a:t>SSD</a:t>
            </a:r>
          </a:p>
        </p:txBody>
      </p:sp>
      <p:sp>
        <p:nvSpPr>
          <p:cNvPr id="304" name="Can 303"/>
          <p:cNvSpPr>
            <a:spLocks noChangeArrowheads="1"/>
          </p:cNvSpPr>
          <p:nvPr/>
        </p:nvSpPr>
        <p:spPr bwMode="auto">
          <a:xfrm>
            <a:off x="9906066" y="3576218"/>
            <a:ext cx="234950" cy="236538"/>
          </a:xfrm>
          <a:prstGeom prst="can">
            <a:avLst>
              <a:gd name="adj" fmla="val 25000"/>
            </a:avLst>
          </a:prstGeom>
          <a:solidFill>
            <a:srgbClr val="595959"/>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ea typeface="ＭＳ Ｐゴシック" charset="0"/>
              <a:cs typeface="ＭＳ Ｐゴシック" charset="0"/>
            </a:endParaRPr>
          </a:p>
        </p:txBody>
      </p:sp>
      <p:sp>
        <p:nvSpPr>
          <p:cNvPr id="305" name="Can 304"/>
          <p:cNvSpPr>
            <a:spLocks noChangeArrowheads="1"/>
          </p:cNvSpPr>
          <p:nvPr/>
        </p:nvSpPr>
        <p:spPr bwMode="auto">
          <a:xfrm>
            <a:off x="9609203" y="3576218"/>
            <a:ext cx="234950" cy="236538"/>
          </a:xfrm>
          <a:prstGeom prst="can">
            <a:avLst>
              <a:gd name="adj" fmla="val 25000"/>
            </a:avLst>
          </a:prstGeom>
          <a:solidFill>
            <a:srgbClr val="595959"/>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ea typeface="ＭＳ Ｐゴシック" charset="0"/>
              <a:cs typeface="ＭＳ Ｐゴシック" charset="0"/>
            </a:endParaRPr>
          </a:p>
        </p:txBody>
      </p:sp>
      <p:grpSp>
        <p:nvGrpSpPr>
          <p:cNvPr id="306" name="Group 305"/>
          <p:cNvGrpSpPr/>
          <p:nvPr/>
        </p:nvGrpSpPr>
        <p:grpSpPr>
          <a:xfrm>
            <a:off x="1270165" y="1275806"/>
            <a:ext cx="1539827" cy="1085061"/>
            <a:chOff x="262873" y="697745"/>
            <a:chExt cx="1539827" cy="1085061"/>
          </a:xfrm>
        </p:grpSpPr>
        <p:sp>
          <p:nvSpPr>
            <p:cNvPr id="307" name="Cube 306"/>
            <p:cNvSpPr>
              <a:spLocks/>
            </p:cNvSpPr>
            <p:nvPr/>
          </p:nvSpPr>
          <p:spPr>
            <a:xfrm>
              <a:off x="262873" y="1144938"/>
              <a:ext cx="1539827" cy="637868"/>
            </a:xfrm>
            <a:prstGeom prst="cube">
              <a:avLst>
                <a:gd name="adj" fmla="val 47185"/>
              </a:avLst>
            </a:prstGeom>
            <a:solidFill>
              <a:srgbClr val="3333FF"/>
            </a:solidFill>
            <a:ln w="9525" cap="flat" cmpd="sng" algn="ctr">
              <a:solidFill>
                <a:srgbClr val="4A7EBB"/>
              </a:solidFill>
              <a:prstDash val="solid"/>
            </a:ln>
            <a:effectLst/>
            <a:scene3d>
              <a:camera prst="orthographicFront"/>
              <a:lightRig rig="threePt" dir="t"/>
            </a:scene3d>
            <a:sp3d prstMaterial="legacyWireframe"/>
          </p:spPr>
          <p:txBody>
            <a:bodyPr bIns="365760" rtlCol="0" anchor="ctr"/>
            <a:lstStyle/>
            <a:p>
              <a:pPr algn="ctr" defTabSz="914400">
                <a:defRPr/>
              </a:pPr>
              <a:endParaRPr lang="en-US" sz="1100" kern="0" dirty="0">
                <a:solidFill>
                  <a:sysClr val="window" lastClr="FFFFFF"/>
                </a:solidFill>
                <a:latin typeface="Calibri"/>
              </a:endParaRPr>
            </a:p>
          </p:txBody>
        </p:sp>
        <p:sp>
          <p:nvSpPr>
            <p:cNvPr id="308" name="Cube 307"/>
            <p:cNvSpPr>
              <a:spLocks/>
            </p:cNvSpPr>
            <p:nvPr/>
          </p:nvSpPr>
          <p:spPr>
            <a:xfrm>
              <a:off x="263785" y="991324"/>
              <a:ext cx="1538915" cy="454994"/>
            </a:xfrm>
            <a:prstGeom prst="cube">
              <a:avLst>
                <a:gd name="adj" fmla="val 66282"/>
              </a:avLst>
            </a:prstGeom>
            <a:solidFill>
              <a:srgbClr val="3688BD"/>
            </a:solidFill>
            <a:ln w="9525" cap="flat" cmpd="sng" algn="ctr">
              <a:solidFill>
                <a:srgbClr val="4A7EBB"/>
              </a:solidFill>
              <a:prstDash val="solid"/>
            </a:ln>
            <a:effectLst/>
            <a:scene3d>
              <a:camera prst="orthographicFront"/>
              <a:lightRig rig="threePt" dir="t"/>
            </a:scene3d>
            <a:sp3d prstMaterial="legacyWireframe"/>
          </p:spPr>
          <p:txBody>
            <a:bodyPr rtlCol="0" anchor="ctr"/>
            <a:lstStyle/>
            <a:p>
              <a:pPr algn="ctr" defTabSz="914400">
                <a:defRPr/>
              </a:pPr>
              <a:r>
                <a:rPr lang="en-US" sz="1000" kern="0" dirty="0" smtClean="0">
                  <a:solidFill>
                    <a:sysClr val="window" lastClr="FFFFFF"/>
                  </a:solidFill>
                  <a:latin typeface="Calibri"/>
                </a:rPr>
                <a:t>ESXi</a:t>
              </a:r>
              <a:endParaRPr lang="en-US" sz="1000" kern="0" dirty="0">
                <a:solidFill>
                  <a:sysClr val="window" lastClr="FFFFFF"/>
                </a:solidFill>
                <a:latin typeface="Calibri"/>
              </a:endParaRPr>
            </a:p>
          </p:txBody>
        </p:sp>
        <p:grpSp>
          <p:nvGrpSpPr>
            <p:cNvPr id="309" name="Group 308"/>
            <p:cNvGrpSpPr/>
            <p:nvPr/>
          </p:nvGrpSpPr>
          <p:grpSpPr>
            <a:xfrm>
              <a:off x="353377" y="697745"/>
              <a:ext cx="1352730" cy="561344"/>
              <a:chOff x="250948" y="962635"/>
              <a:chExt cx="1352730" cy="561344"/>
            </a:xfrm>
          </p:grpSpPr>
          <p:sp>
            <p:nvSpPr>
              <p:cNvPr id="310" name="Cube 309"/>
              <p:cNvSpPr>
                <a:spLocks/>
              </p:cNvSpPr>
              <p:nvPr/>
            </p:nvSpPr>
            <p:spPr>
              <a:xfrm>
                <a:off x="398777" y="962635"/>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11" name="Cube 310"/>
              <p:cNvSpPr>
                <a:spLocks/>
              </p:cNvSpPr>
              <p:nvPr/>
            </p:nvSpPr>
            <p:spPr>
              <a:xfrm>
                <a:off x="250948" y="1099830"/>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12" name="Cube 311"/>
              <p:cNvSpPr>
                <a:spLocks/>
              </p:cNvSpPr>
              <p:nvPr/>
            </p:nvSpPr>
            <p:spPr>
              <a:xfrm>
                <a:off x="800344" y="962635"/>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13" name="Cube 312"/>
              <p:cNvSpPr>
                <a:spLocks/>
              </p:cNvSpPr>
              <p:nvPr/>
            </p:nvSpPr>
            <p:spPr>
              <a:xfrm>
                <a:off x="652515" y="1099830"/>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14" name="Cube 313"/>
              <p:cNvSpPr>
                <a:spLocks/>
              </p:cNvSpPr>
              <p:nvPr/>
            </p:nvSpPr>
            <p:spPr>
              <a:xfrm>
                <a:off x="1201910" y="962635"/>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grpSp>
      </p:grpSp>
      <p:sp>
        <p:nvSpPr>
          <p:cNvPr id="315" name="Cube 314"/>
          <p:cNvSpPr>
            <a:spLocks/>
          </p:cNvSpPr>
          <p:nvPr/>
        </p:nvSpPr>
        <p:spPr>
          <a:xfrm>
            <a:off x="8960469" y="2964064"/>
            <a:ext cx="1538915" cy="454994"/>
          </a:xfrm>
          <a:prstGeom prst="cube">
            <a:avLst>
              <a:gd name="adj" fmla="val 66282"/>
            </a:avLst>
          </a:prstGeom>
          <a:solidFill>
            <a:srgbClr val="3688BD"/>
          </a:solidFill>
          <a:ln w="9525" cap="flat" cmpd="sng" algn="ctr">
            <a:solidFill>
              <a:srgbClr val="4A7EBB"/>
            </a:solidFill>
            <a:prstDash val="solid"/>
          </a:ln>
          <a:effectLst/>
          <a:scene3d>
            <a:camera prst="orthographicFront"/>
            <a:lightRig rig="threePt" dir="t"/>
          </a:scene3d>
          <a:sp3d prstMaterial="legacyWireframe"/>
        </p:spPr>
        <p:txBody>
          <a:bodyPr rtlCol="0" anchor="ctr"/>
          <a:lstStyle/>
          <a:p>
            <a:pPr algn="ctr" defTabSz="914400">
              <a:defRPr/>
            </a:pPr>
            <a:r>
              <a:rPr lang="en-US" sz="1000" kern="0" dirty="0" smtClean="0">
                <a:solidFill>
                  <a:sysClr val="window" lastClr="FFFFFF"/>
                </a:solidFill>
                <a:latin typeface="Calibri"/>
              </a:rPr>
              <a:t>ESXi</a:t>
            </a:r>
            <a:endParaRPr lang="en-US" sz="1000" kern="0" dirty="0">
              <a:solidFill>
                <a:sysClr val="window" lastClr="FFFFFF"/>
              </a:solidFill>
              <a:latin typeface="Calibri"/>
            </a:endParaRPr>
          </a:p>
        </p:txBody>
      </p:sp>
      <p:sp>
        <p:nvSpPr>
          <p:cNvPr id="316" name="Cube 315"/>
          <p:cNvSpPr>
            <a:spLocks/>
          </p:cNvSpPr>
          <p:nvPr/>
        </p:nvSpPr>
        <p:spPr>
          <a:xfrm>
            <a:off x="9199713" y="2658033"/>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17" name="Cube 316"/>
          <p:cNvSpPr>
            <a:spLocks/>
          </p:cNvSpPr>
          <p:nvPr/>
        </p:nvSpPr>
        <p:spPr>
          <a:xfrm>
            <a:off x="9030740" y="2800514"/>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18" name="Cube 317"/>
          <p:cNvSpPr>
            <a:spLocks/>
          </p:cNvSpPr>
          <p:nvPr/>
        </p:nvSpPr>
        <p:spPr>
          <a:xfrm>
            <a:off x="9601280" y="2658033"/>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19" name="Cube 318"/>
          <p:cNvSpPr>
            <a:spLocks/>
          </p:cNvSpPr>
          <p:nvPr/>
        </p:nvSpPr>
        <p:spPr>
          <a:xfrm>
            <a:off x="10002846" y="2658033"/>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20" name="Can 319"/>
          <p:cNvSpPr>
            <a:spLocks noChangeArrowheads="1"/>
          </p:cNvSpPr>
          <p:nvPr/>
        </p:nvSpPr>
        <p:spPr bwMode="auto">
          <a:xfrm>
            <a:off x="6481351" y="3572185"/>
            <a:ext cx="234950" cy="236537"/>
          </a:xfrm>
          <a:prstGeom prst="can">
            <a:avLst>
              <a:gd name="adj" fmla="val 25000"/>
            </a:avLst>
          </a:prstGeom>
          <a:solidFill>
            <a:srgbClr val="E30016"/>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ea typeface="ＭＳ Ｐゴシック" charset="0"/>
                <a:cs typeface="ＭＳ Ｐゴシック" charset="0"/>
              </a:rPr>
              <a:t>SSD</a:t>
            </a:r>
          </a:p>
        </p:txBody>
      </p:sp>
      <p:sp>
        <p:nvSpPr>
          <p:cNvPr id="321" name="Can 320"/>
          <p:cNvSpPr>
            <a:spLocks noChangeArrowheads="1"/>
          </p:cNvSpPr>
          <p:nvPr/>
        </p:nvSpPr>
        <p:spPr bwMode="auto">
          <a:xfrm>
            <a:off x="6184489" y="3572185"/>
            <a:ext cx="234950" cy="236537"/>
          </a:xfrm>
          <a:prstGeom prst="can">
            <a:avLst>
              <a:gd name="adj" fmla="val 25000"/>
            </a:avLst>
          </a:prstGeom>
          <a:solidFill>
            <a:srgbClr val="E30016"/>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ea typeface="ＭＳ Ｐゴシック" charset="0"/>
                <a:cs typeface="ＭＳ Ｐゴシック" charset="0"/>
              </a:rPr>
              <a:t>SSD</a:t>
            </a:r>
          </a:p>
        </p:txBody>
      </p:sp>
      <p:sp>
        <p:nvSpPr>
          <p:cNvPr id="322" name="Cube 321"/>
          <p:cNvSpPr>
            <a:spLocks/>
          </p:cNvSpPr>
          <p:nvPr/>
        </p:nvSpPr>
        <p:spPr>
          <a:xfrm>
            <a:off x="6126899" y="2964064"/>
            <a:ext cx="1538915" cy="454994"/>
          </a:xfrm>
          <a:prstGeom prst="cube">
            <a:avLst>
              <a:gd name="adj" fmla="val 66282"/>
            </a:avLst>
          </a:prstGeom>
          <a:solidFill>
            <a:srgbClr val="3688BD"/>
          </a:solidFill>
          <a:ln w="9525" cap="flat" cmpd="sng" algn="ctr">
            <a:solidFill>
              <a:srgbClr val="4A7EBB"/>
            </a:solidFill>
            <a:prstDash val="solid"/>
          </a:ln>
          <a:effectLst/>
          <a:scene3d>
            <a:camera prst="orthographicFront"/>
            <a:lightRig rig="threePt" dir="t"/>
          </a:scene3d>
          <a:sp3d prstMaterial="legacyWireframe"/>
        </p:spPr>
        <p:txBody>
          <a:bodyPr rtlCol="0" anchor="ctr"/>
          <a:lstStyle/>
          <a:p>
            <a:pPr algn="ctr" defTabSz="914400">
              <a:defRPr/>
            </a:pPr>
            <a:r>
              <a:rPr lang="en-US" sz="1000" kern="0" dirty="0" smtClean="0">
                <a:solidFill>
                  <a:sysClr val="window" lastClr="FFFFFF"/>
                </a:solidFill>
                <a:latin typeface="Calibri"/>
              </a:rPr>
              <a:t>ESXi</a:t>
            </a:r>
            <a:endParaRPr lang="en-US" sz="1000" kern="0" dirty="0">
              <a:solidFill>
                <a:sysClr val="window" lastClr="FFFFFF"/>
              </a:solidFill>
              <a:latin typeface="Calibri"/>
            </a:endParaRPr>
          </a:p>
        </p:txBody>
      </p:sp>
      <p:sp>
        <p:nvSpPr>
          <p:cNvPr id="323" name="Cube 322"/>
          <p:cNvSpPr>
            <a:spLocks/>
          </p:cNvSpPr>
          <p:nvPr/>
        </p:nvSpPr>
        <p:spPr>
          <a:xfrm>
            <a:off x="6366143" y="2658033"/>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24" name="Cube 323"/>
          <p:cNvSpPr>
            <a:spLocks/>
          </p:cNvSpPr>
          <p:nvPr/>
        </p:nvSpPr>
        <p:spPr>
          <a:xfrm>
            <a:off x="6223600" y="2805800"/>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25" name="Cube 324"/>
          <p:cNvSpPr>
            <a:spLocks/>
          </p:cNvSpPr>
          <p:nvPr/>
        </p:nvSpPr>
        <p:spPr>
          <a:xfrm>
            <a:off x="6767710" y="2658033"/>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26" name="Cube 325"/>
          <p:cNvSpPr>
            <a:spLocks/>
          </p:cNvSpPr>
          <p:nvPr/>
        </p:nvSpPr>
        <p:spPr>
          <a:xfrm>
            <a:off x="7169276" y="2658033"/>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27" name="Cube 326"/>
          <p:cNvSpPr>
            <a:spLocks/>
          </p:cNvSpPr>
          <p:nvPr/>
        </p:nvSpPr>
        <p:spPr>
          <a:xfrm>
            <a:off x="9855017" y="2795228"/>
            <a:ext cx="401768" cy="424149"/>
          </a:xfrm>
          <a:prstGeom prst="cube">
            <a:avLst>
              <a:gd name="adj" fmla="val 27244"/>
            </a:avLst>
          </a:prstGeom>
          <a:solidFill>
            <a:srgbClr val="00005E"/>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smtClean="0">
                <a:solidFill>
                  <a:prstClr val="white"/>
                </a:solidFill>
                <a:latin typeface="Calibri"/>
              </a:rPr>
              <a:t>SVT</a:t>
            </a:r>
            <a:endParaRPr lang="en-US" sz="1000" kern="0" dirty="0">
              <a:solidFill>
                <a:prstClr val="white"/>
              </a:solidFill>
              <a:latin typeface="Calibri"/>
            </a:endParaRPr>
          </a:p>
        </p:txBody>
      </p:sp>
      <p:sp>
        <p:nvSpPr>
          <p:cNvPr id="328" name="Cube 327"/>
          <p:cNvSpPr>
            <a:spLocks/>
          </p:cNvSpPr>
          <p:nvPr/>
        </p:nvSpPr>
        <p:spPr>
          <a:xfrm>
            <a:off x="7021447" y="2795228"/>
            <a:ext cx="401768" cy="424149"/>
          </a:xfrm>
          <a:prstGeom prst="cube">
            <a:avLst>
              <a:gd name="adj" fmla="val 27244"/>
            </a:avLst>
          </a:prstGeom>
          <a:solidFill>
            <a:srgbClr val="00005E"/>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smtClean="0">
                <a:solidFill>
                  <a:prstClr val="white"/>
                </a:solidFill>
                <a:latin typeface="Calibri"/>
              </a:rPr>
              <a:t>SVT</a:t>
            </a:r>
            <a:endParaRPr lang="en-US" sz="1000" kern="0" dirty="0">
              <a:solidFill>
                <a:prstClr val="white"/>
              </a:solidFill>
              <a:latin typeface="Calibri"/>
            </a:endParaRPr>
          </a:p>
        </p:txBody>
      </p:sp>
      <p:sp>
        <p:nvSpPr>
          <p:cNvPr id="329" name="Cube 328"/>
          <p:cNvSpPr>
            <a:spLocks/>
          </p:cNvSpPr>
          <p:nvPr/>
        </p:nvSpPr>
        <p:spPr>
          <a:xfrm>
            <a:off x="1674404" y="2670462"/>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30" name="Cube 329"/>
          <p:cNvSpPr>
            <a:spLocks/>
          </p:cNvSpPr>
          <p:nvPr/>
        </p:nvSpPr>
        <p:spPr>
          <a:xfrm>
            <a:off x="2070118" y="2670462"/>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31" name="Cube 330"/>
          <p:cNvSpPr>
            <a:spLocks/>
          </p:cNvSpPr>
          <p:nvPr/>
        </p:nvSpPr>
        <p:spPr>
          <a:xfrm>
            <a:off x="2465832" y="2669966"/>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32" name="Cube 331"/>
          <p:cNvSpPr>
            <a:spLocks/>
          </p:cNvSpPr>
          <p:nvPr/>
        </p:nvSpPr>
        <p:spPr>
          <a:xfrm>
            <a:off x="4072530" y="2807927"/>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sysClr val="window" lastClr="FFFFFF"/>
                </a:solidFill>
                <a:latin typeface="Calibri"/>
              </a:rPr>
              <a:t>VM</a:t>
            </a:r>
          </a:p>
        </p:txBody>
      </p:sp>
      <p:sp>
        <p:nvSpPr>
          <p:cNvPr id="333" name="Cube 332"/>
          <p:cNvSpPr>
            <a:spLocks/>
          </p:cNvSpPr>
          <p:nvPr/>
        </p:nvSpPr>
        <p:spPr>
          <a:xfrm>
            <a:off x="4472876" y="2807927"/>
            <a:ext cx="401768" cy="424149"/>
          </a:xfrm>
          <a:prstGeom prst="cube">
            <a:avLst>
              <a:gd name="adj" fmla="val 27244"/>
            </a:avLst>
          </a:prstGeom>
          <a:solidFill>
            <a:srgbClr val="00005E"/>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smtClean="0">
                <a:solidFill>
                  <a:sysClr val="window" lastClr="FFFFFF"/>
                </a:solidFill>
                <a:latin typeface="Calibri"/>
              </a:rPr>
              <a:t>SVT</a:t>
            </a:r>
            <a:endParaRPr lang="en-US" sz="1000" kern="0" dirty="0">
              <a:solidFill>
                <a:sysClr val="window" lastClr="FFFFFF"/>
              </a:solidFill>
              <a:latin typeface="Calibri"/>
            </a:endParaRPr>
          </a:p>
        </p:txBody>
      </p:sp>
      <p:sp>
        <p:nvSpPr>
          <p:cNvPr id="334" name="Cube 333"/>
          <p:cNvSpPr>
            <a:spLocks/>
          </p:cNvSpPr>
          <p:nvPr/>
        </p:nvSpPr>
        <p:spPr>
          <a:xfrm>
            <a:off x="2318003" y="2811394"/>
            <a:ext cx="401768" cy="424149"/>
          </a:xfrm>
          <a:prstGeom prst="cube">
            <a:avLst>
              <a:gd name="adj" fmla="val 27244"/>
            </a:avLst>
          </a:prstGeom>
          <a:solidFill>
            <a:srgbClr val="00005E"/>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smtClean="0">
                <a:solidFill>
                  <a:prstClr val="white"/>
                </a:solidFill>
                <a:latin typeface="Calibri"/>
              </a:rPr>
              <a:t>SVT</a:t>
            </a:r>
            <a:endParaRPr lang="en-US" sz="1000" kern="0" dirty="0">
              <a:solidFill>
                <a:prstClr val="white"/>
              </a:solidFill>
              <a:latin typeface="Calibri"/>
            </a:endParaRPr>
          </a:p>
        </p:txBody>
      </p:sp>
      <p:grpSp>
        <p:nvGrpSpPr>
          <p:cNvPr id="335" name="Group 334"/>
          <p:cNvGrpSpPr/>
          <p:nvPr/>
        </p:nvGrpSpPr>
        <p:grpSpPr>
          <a:xfrm>
            <a:off x="1270165" y="2660106"/>
            <a:ext cx="1539827" cy="1085061"/>
            <a:chOff x="262873" y="697745"/>
            <a:chExt cx="1539827" cy="1085061"/>
          </a:xfrm>
        </p:grpSpPr>
        <p:sp>
          <p:nvSpPr>
            <p:cNvPr id="336" name="Cube 335"/>
            <p:cNvSpPr>
              <a:spLocks/>
            </p:cNvSpPr>
            <p:nvPr/>
          </p:nvSpPr>
          <p:spPr>
            <a:xfrm>
              <a:off x="262873" y="1144938"/>
              <a:ext cx="1539827" cy="637868"/>
            </a:xfrm>
            <a:prstGeom prst="cube">
              <a:avLst>
                <a:gd name="adj" fmla="val 47185"/>
              </a:avLst>
            </a:prstGeom>
            <a:solidFill>
              <a:srgbClr val="3333FF"/>
            </a:solidFill>
            <a:ln w="9525" cap="flat" cmpd="sng" algn="ctr">
              <a:solidFill>
                <a:srgbClr val="4A7EBB"/>
              </a:solidFill>
              <a:prstDash val="solid"/>
            </a:ln>
            <a:effectLst/>
            <a:scene3d>
              <a:camera prst="orthographicFront"/>
              <a:lightRig rig="threePt" dir="t"/>
            </a:scene3d>
            <a:sp3d prstMaterial="legacyWireframe"/>
          </p:spPr>
          <p:txBody>
            <a:bodyPr bIns="365760" rtlCol="0" anchor="ctr"/>
            <a:lstStyle/>
            <a:p>
              <a:pPr algn="ctr" defTabSz="914400">
                <a:defRPr/>
              </a:pPr>
              <a:endParaRPr lang="en-US" sz="1100" kern="0" dirty="0">
                <a:solidFill>
                  <a:sysClr val="window" lastClr="FFFFFF"/>
                </a:solidFill>
                <a:latin typeface="Calibri"/>
              </a:endParaRPr>
            </a:p>
          </p:txBody>
        </p:sp>
        <p:sp>
          <p:nvSpPr>
            <p:cNvPr id="337" name="Cube 336"/>
            <p:cNvSpPr>
              <a:spLocks/>
            </p:cNvSpPr>
            <p:nvPr/>
          </p:nvSpPr>
          <p:spPr>
            <a:xfrm>
              <a:off x="263785" y="991324"/>
              <a:ext cx="1538915" cy="454994"/>
            </a:xfrm>
            <a:prstGeom prst="cube">
              <a:avLst>
                <a:gd name="adj" fmla="val 66282"/>
              </a:avLst>
            </a:prstGeom>
            <a:solidFill>
              <a:srgbClr val="3688BD"/>
            </a:solidFill>
            <a:ln w="9525" cap="flat" cmpd="sng" algn="ctr">
              <a:solidFill>
                <a:srgbClr val="4A7EBB"/>
              </a:solidFill>
              <a:prstDash val="solid"/>
            </a:ln>
            <a:effectLst/>
            <a:scene3d>
              <a:camera prst="orthographicFront"/>
              <a:lightRig rig="threePt" dir="t"/>
            </a:scene3d>
            <a:sp3d prstMaterial="legacyWireframe"/>
          </p:spPr>
          <p:txBody>
            <a:bodyPr rtlCol="0" anchor="ctr"/>
            <a:lstStyle/>
            <a:p>
              <a:pPr algn="ctr" defTabSz="914400">
                <a:defRPr/>
              </a:pPr>
              <a:r>
                <a:rPr lang="en-US" sz="1000" kern="0" dirty="0" smtClean="0">
                  <a:solidFill>
                    <a:sysClr val="window" lastClr="FFFFFF"/>
                  </a:solidFill>
                  <a:latin typeface="Calibri"/>
                </a:rPr>
                <a:t>ESXi</a:t>
              </a:r>
              <a:endParaRPr lang="en-US" sz="1000" kern="0" dirty="0">
                <a:solidFill>
                  <a:sysClr val="window" lastClr="FFFFFF"/>
                </a:solidFill>
                <a:latin typeface="Calibri"/>
              </a:endParaRPr>
            </a:p>
          </p:txBody>
        </p:sp>
        <p:grpSp>
          <p:nvGrpSpPr>
            <p:cNvPr id="338" name="Group 337"/>
            <p:cNvGrpSpPr/>
            <p:nvPr/>
          </p:nvGrpSpPr>
          <p:grpSpPr>
            <a:xfrm>
              <a:off x="353377" y="697745"/>
              <a:ext cx="1352730" cy="561344"/>
              <a:chOff x="250948" y="962635"/>
              <a:chExt cx="1352730" cy="561344"/>
            </a:xfrm>
          </p:grpSpPr>
          <p:sp>
            <p:nvSpPr>
              <p:cNvPr id="339" name="Cube 338"/>
              <p:cNvSpPr>
                <a:spLocks/>
              </p:cNvSpPr>
              <p:nvPr/>
            </p:nvSpPr>
            <p:spPr>
              <a:xfrm>
                <a:off x="398777" y="962635"/>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40" name="Cube 339"/>
              <p:cNvSpPr>
                <a:spLocks/>
              </p:cNvSpPr>
              <p:nvPr/>
            </p:nvSpPr>
            <p:spPr>
              <a:xfrm>
                <a:off x="250948" y="1099830"/>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41" name="Cube 340"/>
              <p:cNvSpPr>
                <a:spLocks/>
              </p:cNvSpPr>
              <p:nvPr/>
            </p:nvSpPr>
            <p:spPr>
              <a:xfrm>
                <a:off x="800344" y="962635"/>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42" name="Cube 341"/>
              <p:cNvSpPr>
                <a:spLocks/>
              </p:cNvSpPr>
              <p:nvPr/>
            </p:nvSpPr>
            <p:spPr>
              <a:xfrm>
                <a:off x="652515" y="1099830"/>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sp>
            <p:nvSpPr>
              <p:cNvPr id="343" name="Cube 342"/>
              <p:cNvSpPr>
                <a:spLocks/>
              </p:cNvSpPr>
              <p:nvPr/>
            </p:nvSpPr>
            <p:spPr>
              <a:xfrm>
                <a:off x="1201910" y="962635"/>
                <a:ext cx="401768" cy="424149"/>
              </a:xfrm>
              <a:prstGeom prst="cube">
                <a:avLst>
                  <a:gd name="adj" fmla="val 27244"/>
                </a:avLst>
              </a:prstGeom>
              <a:solidFill>
                <a:srgbClr val="4BB8FD"/>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000" kern="0" dirty="0">
                    <a:solidFill>
                      <a:prstClr val="white"/>
                    </a:solidFill>
                    <a:latin typeface="Calibri"/>
                  </a:rPr>
                  <a:t>VM</a:t>
                </a:r>
              </a:p>
            </p:txBody>
          </p:sp>
        </p:grpSp>
      </p:grpSp>
      <p:cxnSp>
        <p:nvCxnSpPr>
          <p:cNvPr id="344" name="Elbow Connector 343"/>
          <p:cNvCxnSpPr>
            <a:stCxn id="336" idx="5"/>
          </p:cNvCxnSpPr>
          <p:nvPr/>
        </p:nvCxnSpPr>
        <p:spPr>
          <a:xfrm>
            <a:off x="2809992" y="3275744"/>
            <a:ext cx="2735785" cy="1888441"/>
          </a:xfrm>
          <a:prstGeom prst="bentConnector3">
            <a:avLst>
              <a:gd name="adj1" fmla="val 12669"/>
            </a:avLst>
          </a:prstGeom>
          <a:noFill/>
          <a:ln w="28575" cap="flat" cmpd="sng" algn="ctr">
            <a:solidFill>
              <a:srgbClr val="1F497D">
                <a:lumMod val="75000"/>
              </a:srgbClr>
            </a:solidFill>
            <a:prstDash val="solid"/>
          </a:ln>
          <a:effectLst>
            <a:outerShdw blurRad="40000" dist="20000" dir="5400000" rotWithShape="0">
              <a:srgbClr val="000000">
                <a:alpha val="38000"/>
              </a:srgbClr>
            </a:outerShdw>
          </a:effectLst>
        </p:spPr>
      </p:cxnSp>
      <p:cxnSp>
        <p:nvCxnSpPr>
          <p:cNvPr id="345" name="Elbow Connector 344"/>
          <p:cNvCxnSpPr>
            <a:stCxn id="307" idx="5"/>
            <a:endCxn id="346" idx="2"/>
          </p:cNvCxnSpPr>
          <p:nvPr/>
        </p:nvCxnSpPr>
        <p:spPr>
          <a:xfrm>
            <a:off x="2809992" y="1891444"/>
            <a:ext cx="2562602" cy="3092134"/>
          </a:xfrm>
          <a:prstGeom prst="bentConnector3">
            <a:avLst>
              <a:gd name="adj1" fmla="val 22195"/>
            </a:avLst>
          </a:prstGeom>
          <a:noFill/>
          <a:ln w="28575" cap="flat" cmpd="sng" algn="ctr">
            <a:solidFill>
              <a:srgbClr val="1F497D">
                <a:lumMod val="75000"/>
              </a:srgbClr>
            </a:solidFill>
            <a:prstDash val="solid"/>
          </a:ln>
          <a:effectLst>
            <a:outerShdw blurRad="40000" dist="20000" dir="5400000" rotWithShape="0">
              <a:srgbClr val="000000">
                <a:alpha val="38000"/>
              </a:srgbClr>
            </a:outerShdw>
          </a:effectLst>
        </p:spPr>
      </p:cxnSp>
      <p:sp>
        <p:nvSpPr>
          <p:cNvPr id="346" name="Cloud 345"/>
          <p:cNvSpPr/>
          <p:nvPr/>
        </p:nvSpPr>
        <p:spPr>
          <a:xfrm>
            <a:off x="5366124" y="4484309"/>
            <a:ext cx="2085975" cy="998538"/>
          </a:xfrm>
          <a:prstGeom prst="cloud">
            <a:avLst/>
          </a:prstGeom>
          <a:solidFill>
            <a:srgbClr val="9999FF">
              <a:lumMod val="75000"/>
            </a:srgbClr>
          </a:solidFill>
          <a:ln w="9525" cap="flat" cmpd="sng" algn="ctr">
            <a:solidFill>
              <a:srgbClr val="9999FF">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400">
              <a:defRPr/>
            </a:pPr>
            <a:r>
              <a:rPr lang="en-US" sz="1600" kern="0" dirty="0">
                <a:solidFill>
                  <a:srgbClr val="FFFFFF"/>
                </a:solidFill>
              </a:rPr>
              <a:t>10GbE</a:t>
            </a:r>
          </a:p>
        </p:txBody>
      </p:sp>
      <p:grpSp>
        <p:nvGrpSpPr>
          <p:cNvPr id="347" name="Group 346"/>
          <p:cNvGrpSpPr/>
          <p:nvPr/>
        </p:nvGrpSpPr>
        <p:grpSpPr>
          <a:xfrm>
            <a:off x="8027129" y="4524515"/>
            <a:ext cx="2851627" cy="1922354"/>
            <a:chOff x="6211584" y="4548680"/>
            <a:chExt cx="2851627" cy="1922354"/>
          </a:xfrm>
        </p:grpSpPr>
        <p:grpSp>
          <p:nvGrpSpPr>
            <p:cNvPr id="348" name="Group 347"/>
            <p:cNvGrpSpPr/>
            <p:nvPr/>
          </p:nvGrpSpPr>
          <p:grpSpPr>
            <a:xfrm>
              <a:off x="6211584" y="4548680"/>
              <a:ext cx="2851627" cy="1922354"/>
              <a:chOff x="-1347421" y="2173452"/>
              <a:chExt cx="2179320" cy="1516380"/>
            </a:xfrm>
          </p:grpSpPr>
          <p:pic>
            <p:nvPicPr>
              <p:cNvPr id="350" name="Picture 3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421" y="2173452"/>
                <a:ext cx="2179320" cy="1516380"/>
              </a:xfrm>
              <a:prstGeom prst="rect">
                <a:avLst/>
              </a:prstGeom>
            </p:spPr>
          </p:pic>
          <p:sp>
            <p:nvSpPr>
              <p:cNvPr id="351" name="Rectangle 350"/>
              <p:cNvSpPr/>
              <p:nvPr/>
            </p:nvSpPr>
            <p:spPr>
              <a:xfrm>
                <a:off x="-904934" y="2523594"/>
                <a:ext cx="1358205" cy="318195"/>
              </a:xfrm>
              <a:prstGeom prst="rect">
                <a:avLst/>
              </a:prstGeom>
            </p:spPr>
            <p:txBody>
              <a:bodyPr wrap="none">
                <a:spAutoFit/>
              </a:bodyPr>
              <a:lstStyle/>
              <a:p>
                <a:pPr defTabSz="914400">
                  <a:defRPr/>
                </a:pPr>
                <a:r>
                  <a:rPr lang="en-US" sz="1800" b="1" kern="0" dirty="0" smtClean="0">
                    <a:solidFill>
                      <a:srgbClr val="1F497D">
                        <a:lumMod val="60000"/>
                        <a:lumOff val="40000"/>
                      </a:srgbClr>
                    </a:solidFill>
                    <a:latin typeface="Arial Black" pitchFamily="34" charset="0"/>
                    <a:ea typeface="ＭＳ Ｐゴシック" charset="0"/>
                    <a:cs typeface="ＭＳ Ｐゴシック" charset="0"/>
                  </a:rPr>
                  <a:t>Public Cloud</a:t>
                </a:r>
                <a:endParaRPr lang="en-US" sz="1800" kern="0" dirty="0">
                  <a:solidFill>
                    <a:sysClr val="windowText" lastClr="000000"/>
                  </a:solidFill>
                </a:endParaRPr>
              </a:p>
            </p:txBody>
          </p:sp>
        </p:grpSp>
        <p:sp>
          <p:nvSpPr>
            <p:cNvPr id="349" name="Cube 348"/>
            <p:cNvSpPr>
              <a:spLocks/>
            </p:cNvSpPr>
            <p:nvPr/>
          </p:nvSpPr>
          <p:spPr>
            <a:xfrm>
              <a:off x="7369860" y="5352211"/>
              <a:ext cx="516840" cy="545631"/>
            </a:xfrm>
            <a:prstGeom prst="cube">
              <a:avLst>
                <a:gd name="adj" fmla="val 27244"/>
              </a:avLst>
            </a:prstGeom>
            <a:solidFill>
              <a:srgbClr val="00005E"/>
            </a:solidFill>
            <a:ln w="9525" cap="flat" cmpd="sng" algn="ctr">
              <a:solidFill>
                <a:srgbClr val="4F81BD">
                  <a:shade val="95000"/>
                  <a:satMod val="105000"/>
                </a:srgbClr>
              </a:solidFill>
              <a:prstDash val="solid"/>
            </a:ln>
            <a:effectLst/>
            <a:scene3d>
              <a:camera prst="orthographicFront"/>
              <a:lightRig rig="threePt" dir="t"/>
            </a:scene3d>
            <a:sp3d prstMaterial="legacyWireframe"/>
          </p:spPr>
          <p:txBody>
            <a:bodyPr vert="horz" lIns="0" tIns="0" rIns="0" bIns="0" rtlCol="0" anchor="ctr">
              <a:noAutofit/>
            </a:bodyPr>
            <a:lstStyle/>
            <a:p>
              <a:pPr algn="ctr" defTabSz="914400">
                <a:defRPr/>
              </a:pPr>
              <a:r>
                <a:rPr lang="en-US" sz="1200" kern="0" dirty="0" smtClean="0">
                  <a:solidFill>
                    <a:prstClr val="white"/>
                  </a:solidFill>
                  <a:latin typeface="Calibri"/>
                </a:rPr>
                <a:t>SVT</a:t>
              </a:r>
              <a:endParaRPr lang="en-US" sz="1200" kern="0" dirty="0">
                <a:solidFill>
                  <a:prstClr val="white"/>
                </a:solidFill>
                <a:latin typeface="Calibri"/>
              </a:endParaRPr>
            </a:p>
          </p:txBody>
        </p:sp>
      </p:grpSp>
      <p:pic>
        <p:nvPicPr>
          <p:cNvPr id="357" name="Picture 3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912" y="4968399"/>
            <a:ext cx="1443092" cy="1050414"/>
          </a:xfrm>
          <a:prstGeom prst="rect">
            <a:avLst/>
          </a:prstGeom>
        </p:spPr>
      </p:pic>
      <p:sp>
        <p:nvSpPr>
          <p:cNvPr id="358" name="Can 357"/>
          <p:cNvSpPr>
            <a:spLocks noChangeArrowheads="1"/>
          </p:cNvSpPr>
          <p:nvPr/>
        </p:nvSpPr>
        <p:spPr bwMode="auto">
          <a:xfrm>
            <a:off x="7077254" y="3576218"/>
            <a:ext cx="234950" cy="236538"/>
          </a:xfrm>
          <a:prstGeom prst="can">
            <a:avLst>
              <a:gd name="adj" fmla="val 25000"/>
            </a:avLst>
          </a:prstGeom>
          <a:solidFill>
            <a:srgbClr val="595959"/>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ea typeface="ＭＳ Ｐゴシック" charset="0"/>
              <a:cs typeface="ＭＳ Ｐゴシック" charset="0"/>
            </a:endParaRPr>
          </a:p>
        </p:txBody>
      </p:sp>
      <p:sp>
        <p:nvSpPr>
          <p:cNvPr id="359" name="Can 358"/>
          <p:cNvSpPr>
            <a:spLocks noChangeArrowheads="1"/>
          </p:cNvSpPr>
          <p:nvPr/>
        </p:nvSpPr>
        <p:spPr bwMode="auto">
          <a:xfrm>
            <a:off x="6780391" y="3576218"/>
            <a:ext cx="234950" cy="236538"/>
          </a:xfrm>
          <a:prstGeom prst="can">
            <a:avLst>
              <a:gd name="adj" fmla="val 25000"/>
            </a:avLst>
          </a:prstGeom>
          <a:solidFill>
            <a:srgbClr val="595959"/>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ea typeface="ＭＳ Ｐゴシック" charset="0"/>
              <a:cs typeface="ＭＳ Ｐゴシック" charset="0"/>
            </a:endParaRPr>
          </a:p>
        </p:txBody>
      </p:sp>
      <p:sp>
        <p:nvSpPr>
          <p:cNvPr id="360" name="Can 359"/>
          <p:cNvSpPr>
            <a:spLocks noChangeArrowheads="1"/>
          </p:cNvSpPr>
          <p:nvPr/>
        </p:nvSpPr>
        <p:spPr bwMode="auto">
          <a:xfrm>
            <a:off x="9311377" y="3572185"/>
            <a:ext cx="234950" cy="236537"/>
          </a:xfrm>
          <a:prstGeom prst="can">
            <a:avLst>
              <a:gd name="adj" fmla="val 25000"/>
            </a:avLst>
          </a:prstGeom>
          <a:solidFill>
            <a:srgbClr val="E30016"/>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ea typeface="ＭＳ Ｐゴシック" charset="0"/>
                <a:cs typeface="ＭＳ Ｐゴシック" charset="0"/>
              </a:rPr>
              <a:t>SSD</a:t>
            </a:r>
          </a:p>
        </p:txBody>
      </p:sp>
      <p:sp>
        <p:nvSpPr>
          <p:cNvPr id="361" name="Can 360"/>
          <p:cNvSpPr>
            <a:spLocks noChangeArrowheads="1"/>
          </p:cNvSpPr>
          <p:nvPr/>
        </p:nvSpPr>
        <p:spPr bwMode="auto">
          <a:xfrm>
            <a:off x="9014515" y="3572185"/>
            <a:ext cx="234950" cy="236537"/>
          </a:xfrm>
          <a:prstGeom prst="can">
            <a:avLst>
              <a:gd name="adj" fmla="val 25000"/>
            </a:avLst>
          </a:prstGeom>
          <a:solidFill>
            <a:srgbClr val="E30016"/>
          </a:solidFill>
          <a:ln w="9525">
            <a:solidFill>
              <a:srgbClr val="9393FC"/>
            </a:solid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ea typeface="ＭＳ Ｐゴシック" charset="0"/>
                <a:cs typeface="ＭＳ Ｐゴシック" charset="0"/>
              </a:rPr>
              <a:t>SSD</a:t>
            </a:r>
          </a:p>
        </p:txBody>
      </p:sp>
    </p:spTree>
    <p:extLst>
      <p:ext uri="{BB962C8B-B14F-4D97-AF65-F5344CB8AC3E}">
        <p14:creationId xmlns:p14="http://schemas.microsoft.com/office/powerpoint/2010/main" val="74849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wipe(left)">
                                      <p:cBhvr>
                                        <p:cTn id="7" dur="1000"/>
                                        <p:tgtEl>
                                          <p:spTgt spid="2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79"/>
                                        </p:tgtEl>
                                        <p:attrNameLst>
                                          <p:attrName>style.visibility</p:attrName>
                                        </p:attrNameLst>
                                      </p:cBhvr>
                                      <p:to>
                                        <p:strVal val="visible"/>
                                      </p:to>
                                    </p:set>
                                    <p:anim calcmode="lin" valueType="num">
                                      <p:cBhvr additive="base">
                                        <p:cTn id="12" dur="500" fill="hold"/>
                                        <p:tgtEl>
                                          <p:spTgt spid="279"/>
                                        </p:tgtEl>
                                        <p:attrNameLst>
                                          <p:attrName>ppt_x</p:attrName>
                                        </p:attrNameLst>
                                      </p:cBhvr>
                                      <p:tavLst>
                                        <p:tav tm="0">
                                          <p:val>
                                            <p:strVal val="1+#ppt_w/2"/>
                                          </p:val>
                                        </p:tav>
                                        <p:tav tm="100000">
                                          <p:val>
                                            <p:strVal val="#ppt_x"/>
                                          </p:val>
                                        </p:tav>
                                      </p:tavLst>
                                    </p:anim>
                                    <p:anim calcmode="lin" valueType="num">
                                      <p:cBhvr additive="base">
                                        <p:cTn id="13" dur="500" fill="hold"/>
                                        <p:tgtEl>
                                          <p:spTgt spid="27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320"/>
                                        </p:tgtEl>
                                        <p:attrNameLst>
                                          <p:attrName>style.visibility</p:attrName>
                                        </p:attrNameLst>
                                      </p:cBhvr>
                                      <p:to>
                                        <p:strVal val="visible"/>
                                      </p:to>
                                    </p:set>
                                    <p:anim calcmode="lin" valueType="num">
                                      <p:cBhvr additive="base">
                                        <p:cTn id="16" dur="500" fill="hold"/>
                                        <p:tgtEl>
                                          <p:spTgt spid="320"/>
                                        </p:tgtEl>
                                        <p:attrNameLst>
                                          <p:attrName>ppt_x</p:attrName>
                                        </p:attrNameLst>
                                      </p:cBhvr>
                                      <p:tavLst>
                                        <p:tav tm="0">
                                          <p:val>
                                            <p:strVal val="1+#ppt_w/2"/>
                                          </p:val>
                                        </p:tav>
                                        <p:tav tm="100000">
                                          <p:val>
                                            <p:strVal val="#ppt_x"/>
                                          </p:val>
                                        </p:tav>
                                      </p:tavLst>
                                    </p:anim>
                                    <p:anim calcmode="lin" valueType="num">
                                      <p:cBhvr additive="base">
                                        <p:cTn id="17" dur="500" fill="hold"/>
                                        <p:tgtEl>
                                          <p:spTgt spid="32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21"/>
                                        </p:tgtEl>
                                        <p:attrNameLst>
                                          <p:attrName>style.visibility</p:attrName>
                                        </p:attrNameLst>
                                      </p:cBhvr>
                                      <p:to>
                                        <p:strVal val="visible"/>
                                      </p:to>
                                    </p:set>
                                    <p:anim calcmode="lin" valueType="num">
                                      <p:cBhvr additive="base">
                                        <p:cTn id="20" dur="500" fill="hold"/>
                                        <p:tgtEl>
                                          <p:spTgt spid="321"/>
                                        </p:tgtEl>
                                        <p:attrNameLst>
                                          <p:attrName>ppt_x</p:attrName>
                                        </p:attrNameLst>
                                      </p:cBhvr>
                                      <p:tavLst>
                                        <p:tav tm="0">
                                          <p:val>
                                            <p:strVal val="1+#ppt_w/2"/>
                                          </p:val>
                                        </p:tav>
                                        <p:tav tm="100000">
                                          <p:val>
                                            <p:strVal val="#ppt_x"/>
                                          </p:val>
                                        </p:tav>
                                      </p:tavLst>
                                    </p:anim>
                                    <p:anim calcmode="lin" valueType="num">
                                      <p:cBhvr additive="base">
                                        <p:cTn id="21" dur="500" fill="hold"/>
                                        <p:tgtEl>
                                          <p:spTgt spid="32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322"/>
                                        </p:tgtEl>
                                        <p:attrNameLst>
                                          <p:attrName>style.visibility</p:attrName>
                                        </p:attrNameLst>
                                      </p:cBhvr>
                                      <p:to>
                                        <p:strVal val="visible"/>
                                      </p:to>
                                    </p:set>
                                    <p:anim calcmode="lin" valueType="num">
                                      <p:cBhvr additive="base">
                                        <p:cTn id="24" dur="500" fill="hold"/>
                                        <p:tgtEl>
                                          <p:spTgt spid="322"/>
                                        </p:tgtEl>
                                        <p:attrNameLst>
                                          <p:attrName>ppt_x</p:attrName>
                                        </p:attrNameLst>
                                      </p:cBhvr>
                                      <p:tavLst>
                                        <p:tav tm="0">
                                          <p:val>
                                            <p:strVal val="1+#ppt_w/2"/>
                                          </p:val>
                                        </p:tav>
                                        <p:tav tm="100000">
                                          <p:val>
                                            <p:strVal val="#ppt_x"/>
                                          </p:val>
                                        </p:tav>
                                      </p:tavLst>
                                    </p:anim>
                                    <p:anim calcmode="lin" valueType="num">
                                      <p:cBhvr additive="base">
                                        <p:cTn id="25" dur="500" fill="hold"/>
                                        <p:tgtEl>
                                          <p:spTgt spid="32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323"/>
                                        </p:tgtEl>
                                        <p:attrNameLst>
                                          <p:attrName>style.visibility</p:attrName>
                                        </p:attrNameLst>
                                      </p:cBhvr>
                                      <p:to>
                                        <p:strVal val="visible"/>
                                      </p:to>
                                    </p:set>
                                    <p:anim calcmode="lin" valueType="num">
                                      <p:cBhvr additive="base">
                                        <p:cTn id="28" dur="500" fill="hold"/>
                                        <p:tgtEl>
                                          <p:spTgt spid="323"/>
                                        </p:tgtEl>
                                        <p:attrNameLst>
                                          <p:attrName>ppt_x</p:attrName>
                                        </p:attrNameLst>
                                      </p:cBhvr>
                                      <p:tavLst>
                                        <p:tav tm="0">
                                          <p:val>
                                            <p:strVal val="1+#ppt_w/2"/>
                                          </p:val>
                                        </p:tav>
                                        <p:tav tm="100000">
                                          <p:val>
                                            <p:strVal val="#ppt_x"/>
                                          </p:val>
                                        </p:tav>
                                      </p:tavLst>
                                    </p:anim>
                                    <p:anim calcmode="lin" valueType="num">
                                      <p:cBhvr additive="base">
                                        <p:cTn id="29" dur="500" fill="hold"/>
                                        <p:tgtEl>
                                          <p:spTgt spid="323"/>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325"/>
                                        </p:tgtEl>
                                        <p:attrNameLst>
                                          <p:attrName>style.visibility</p:attrName>
                                        </p:attrNameLst>
                                      </p:cBhvr>
                                      <p:to>
                                        <p:strVal val="visible"/>
                                      </p:to>
                                    </p:set>
                                    <p:anim calcmode="lin" valueType="num">
                                      <p:cBhvr additive="base">
                                        <p:cTn id="32" dur="500" fill="hold"/>
                                        <p:tgtEl>
                                          <p:spTgt spid="325"/>
                                        </p:tgtEl>
                                        <p:attrNameLst>
                                          <p:attrName>ppt_x</p:attrName>
                                        </p:attrNameLst>
                                      </p:cBhvr>
                                      <p:tavLst>
                                        <p:tav tm="0">
                                          <p:val>
                                            <p:strVal val="1+#ppt_w/2"/>
                                          </p:val>
                                        </p:tav>
                                        <p:tav tm="100000">
                                          <p:val>
                                            <p:strVal val="#ppt_x"/>
                                          </p:val>
                                        </p:tav>
                                      </p:tavLst>
                                    </p:anim>
                                    <p:anim calcmode="lin" valueType="num">
                                      <p:cBhvr additive="base">
                                        <p:cTn id="33" dur="500" fill="hold"/>
                                        <p:tgtEl>
                                          <p:spTgt spid="32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326"/>
                                        </p:tgtEl>
                                        <p:attrNameLst>
                                          <p:attrName>style.visibility</p:attrName>
                                        </p:attrNameLst>
                                      </p:cBhvr>
                                      <p:to>
                                        <p:strVal val="visible"/>
                                      </p:to>
                                    </p:set>
                                    <p:anim calcmode="lin" valueType="num">
                                      <p:cBhvr additive="base">
                                        <p:cTn id="36" dur="500" fill="hold"/>
                                        <p:tgtEl>
                                          <p:spTgt spid="326"/>
                                        </p:tgtEl>
                                        <p:attrNameLst>
                                          <p:attrName>ppt_x</p:attrName>
                                        </p:attrNameLst>
                                      </p:cBhvr>
                                      <p:tavLst>
                                        <p:tav tm="0">
                                          <p:val>
                                            <p:strVal val="1+#ppt_w/2"/>
                                          </p:val>
                                        </p:tav>
                                        <p:tav tm="100000">
                                          <p:val>
                                            <p:strVal val="#ppt_x"/>
                                          </p:val>
                                        </p:tav>
                                      </p:tavLst>
                                    </p:anim>
                                    <p:anim calcmode="lin" valueType="num">
                                      <p:cBhvr additive="base">
                                        <p:cTn id="37" dur="500" fill="hold"/>
                                        <p:tgtEl>
                                          <p:spTgt spid="32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328"/>
                                        </p:tgtEl>
                                        <p:attrNameLst>
                                          <p:attrName>style.visibility</p:attrName>
                                        </p:attrNameLst>
                                      </p:cBhvr>
                                      <p:to>
                                        <p:strVal val="visible"/>
                                      </p:to>
                                    </p:set>
                                    <p:anim calcmode="lin" valueType="num">
                                      <p:cBhvr additive="base">
                                        <p:cTn id="40" dur="500" fill="hold"/>
                                        <p:tgtEl>
                                          <p:spTgt spid="328"/>
                                        </p:tgtEl>
                                        <p:attrNameLst>
                                          <p:attrName>ppt_x</p:attrName>
                                        </p:attrNameLst>
                                      </p:cBhvr>
                                      <p:tavLst>
                                        <p:tav tm="0">
                                          <p:val>
                                            <p:strVal val="1+#ppt_w/2"/>
                                          </p:val>
                                        </p:tav>
                                        <p:tav tm="100000">
                                          <p:val>
                                            <p:strVal val="#ppt_x"/>
                                          </p:val>
                                        </p:tav>
                                      </p:tavLst>
                                    </p:anim>
                                    <p:anim calcmode="lin" valueType="num">
                                      <p:cBhvr additive="base">
                                        <p:cTn id="41" dur="500" fill="hold"/>
                                        <p:tgtEl>
                                          <p:spTgt spid="328"/>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359"/>
                                        </p:tgtEl>
                                        <p:attrNameLst>
                                          <p:attrName>style.visibility</p:attrName>
                                        </p:attrNameLst>
                                      </p:cBhvr>
                                      <p:to>
                                        <p:strVal val="visible"/>
                                      </p:to>
                                    </p:set>
                                    <p:anim calcmode="lin" valueType="num">
                                      <p:cBhvr additive="base">
                                        <p:cTn id="44" dur="500" fill="hold"/>
                                        <p:tgtEl>
                                          <p:spTgt spid="359"/>
                                        </p:tgtEl>
                                        <p:attrNameLst>
                                          <p:attrName>ppt_x</p:attrName>
                                        </p:attrNameLst>
                                      </p:cBhvr>
                                      <p:tavLst>
                                        <p:tav tm="0">
                                          <p:val>
                                            <p:strVal val="1+#ppt_w/2"/>
                                          </p:val>
                                        </p:tav>
                                        <p:tav tm="100000">
                                          <p:val>
                                            <p:strVal val="#ppt_x"/>
                                          </p:val>
                                        </p:tav>
                                      </p:tavLst>
                                    </p:anim>
                                    <p:anim calcmode="lin" valueType="num">
                                      <p:cBhvr additive="base">
                                        <p:cTn id="45" dur="500" fill="hold"/>
                                        <p:tgtEl>
                                          <p:spTgt spid="359"/>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358"/>
                                        </p:tgtEl>
                                        <p:attrNameLst>
                                          <p:attrName>style.visibility</p:attrName>
                                        </p:attrNameLst>
                                      </p:cBhvr>
                                      <p:to>
                                        <p:strVal val="visible"/>
                                      </p:to>
                                    </p:set>
                                    <p:anim calcmode="lin" valueType="num">
                                      <p:cBhvr additive="base">
                                        <p:cTn id="48" dur="500" fill="hold"/>
                                        <p:tgtEl>
                                          <p:spTgt spid="358"/>
                                        </p:tgtEl>
                                        <p:attrNameLst>
                                          <p:attrName>ppt_x</p:attrName>
                                        </p:attrNameLst>
                                      </p:cBhvr>
                                      <p:tavLst>
                                        <p:tav tm="0">
                                          <p:val>
                                            <p:strVal val="1+#ppt_w/2"/>
                                          </p:val>
                                        </p:tav>
                                        <p:tav tm="100000">
                                          <p:val>
                                            <p:strVal val="#ppt_x"/>
                                          </p:val>
                                        </p:tav>
                                      </p:tavLst>
                                    </p:anim>
                                    <p:anim calcmode="lin" valueType="num">
                                      <p:cBhvr additive="base">
                                        <p:cTn id="49" dur="500" fill="hold"/>
                                        <p:tgtEl>
                                          <p:spTgt spid="358"/>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76"/>
                                        </p:tgtEl>
                                        <p:attrNameLst>
                                          <p:attrName>style.visibility</p:attrName>
                                        </p:attrNameLst>
                                      </p:cBhvr>
                                      <p:to>
                                        <p:strVal val="visible"/>
                                      </p:to>
                                    </p:set>
                                    <p:animEffect transition="in" filter="wipe(up)">
                                      <p:cBhvr>
                                        <p:cTn id="53" dur="500"/>
                                        <p:tgtEl>
                                          <p:spTgt spid="27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83"/>
                                        </p:tgtEl>
                                        <p:attrNameLst>
                                          <p:attrName>style.visibility</p:attrName>
                                        </p:attrNameLst>
                                      </p:cBhvr>
                                      <p:to>
                                        <p:strVal val="visible"/>
                                      </p:to>
                                    </p:set>
                                    <p:animEffect transition="in" filter="wipe(left)">
                                      <p:cBhvr>
                                        <p:cTn id="56" dur="1000"/>
                                        <p:tgtEl>
                                          <p:spTgt spid="283"/>
                                        </p:tgtEl>
                                      </p:cBhvr>
                                    </p:animEffect>
                                  </p:childTnLst>
                                </p:cTn>
                              </p:par>
                            </p:childTnLst>
                          </p:cTn>
                        </p:par>
                        <p:par>
                          <p:cTn id="57" fill="hold">
                            <p:stCondLst>
                              <p:cond delay="1500"/>
                            </p:stCondLst>
                            <p:childTnLst>
                              <p:par>
                                <p:cTn id="58" presetID="1" presetClass="exit" presetSubtype="0" fill="hold" grpId="1" nodeType="afterEffect">
                                  <p:stCondLst>
                                    <p:cond delay="0"/>
                                  </p:stCondLst>
                                  <p:childTnLst>
                                    <p:set>
                                      <p:cBhvr>
                                        <p:cTn id="59" dur="1" fill="hold">
                                          <p:stCondLst>
                                            <p:cond delay="0"/>
                                          </p:stCondLst>
                                        </p:cTn>
                                        <p:tgtEl>
                                          <p:spTgt spid="28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281"/>
                                        </p:tgtEl>
                                        <p:attrNameLst>
                                          <p:attrName>style.visibility</p:attrName>
                                        </p:attrNameLst>
                                      </p:cBhvr>
                                      <p:to>
                                        <p:strVal val="visible"/>
                                      </p:to>
                                    </p:set>
                                    <p:anim calcmode="lin" valueType="num">
                                      <p:cBhvr additive="base">
                                        <p:cTn id="64" dur="500" fill="hold"/>
                                        <p:tgtEl>
                                          <p:spTgt spid="281"/>
                                        </p:tgtEl>
                                        <p:attrNameLst>
                                          <p:attrName>ppt_x</p:attrName>
                                        </p:attrNameLst>
                                      </p:cBhvr>
                                      <p:tavLst>
                                        <p:tav tm="0">
                                          <p:val>
                                            <p:strVal val="1+#ppt_w/2"/>
                                          </p:val>
                                        </p:tav>
                                        <p:tav tm="100000">
                                          <p:val>
                                            <p:strVal val="#ppt_x"/>
                                          </p:val>
                                        </p:tav>
                                      </p:tavLst>
                                    </p:anim>
                                    <p:anim calcmode="lin" valueType="num">
                                      <p:cBhvr additive="base">
                                        <p:cTn id="65" dur="500" fill="hold"/>
                                        <p:tgtEl>
                                          <p:spTgt spid="281"/>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315"/>
                                        </p:tgtEl>
                                        <p:attrNameLst>
                                          <p:attrName>style.visibility</p:attrName>
                                        </p:attrNameLst>
                                      </p:cBhvr>
                                      <p:to>
                                        <p:strVal val="visible"/>
                                      </p:to>
                                    </p:set>
                                    <p:anim calcmode="lin" valueType="num">
                                      <p:cBhvr additive="base">
                                        <p:cTn id="68" dur="500" fill="hold"/>
                                        <p:tgtEl>
                                          <p:spTgt spid="315"/>
                                        </p:tgtEl>
                                        <p:attrNameLst>
                                          <p:attrName>ppt_x</p:attrName>
                                        </p:attrNameLst>
                                      </p:cBhvr>
                                      <p:tavLst>
                                        <p:tav tm="0">
                                          <p:val>
                                            <p:strVal val="1+#ppt_w/2"/>
                                          </p:val>
                                        </p:tav>
                                        <p:tav tm="100000">
                                          <p:val>
                                            <p:strVal val="#ppt_x"/>
                                          </p:val>
                                        </p:tav>
                                      </p:tavLst>
                                    </p:anim>
                                    <p:anim calcmode="lin" valueType="num">
                                      <p:cBhvr additive="base">
                                        <p:cTn id="69" dur="500" fill="hold"/>
                                        <p:tgtEl>
                                          <p:spTgt spid="315"/>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316"/>
                                        </p:tgtEl>
                                        <p:attrNameLst>
                                          <p:attrName>style.visibility</p:attrName>
                                        </p:attrNameLst>
                                      </p:cBhvr>
                                      <p:to>
                                        <p:strVal val="visible"/>
                                      </p:to>
                                    </p:set>
                                    <p:anim calcmode="lin" valueType="num">
                                      <p:cBhvr additive="base">
                                        <p:cTn id="72" dur="500" fill="hold"/>
                                        <p:tgtEl>
                                          <p:spTgt spid="316"/>
                                        </p:tgtEl>
                                        <p:attrNameLst>
                                          <p:attrName>ppt_x</p:attrName>
                                        </p:attrNameLst>
                                      </p:cBhvr>
                                      <p:tavLst>
                                        <p:tav tm="0">
                                          <p:val>
                                            <p:strVal val="1+#ppt_w/2"/>
                                          </p:val>
                                        </p:tav>
                                        <p:tav tm="100000">
                                          <p:val>
                                            <p:strVal val="#ppt_x"/>
                                          </p:val>
                                        </p:tav>
                                      </p:tavLst>
                                    </p:anim>
                                    <p:anim calcmode="lin" valueType="num">
                                      <p:cBhvr additive="base">
                                        <p:cTn id="73" dur="500" fill="hold"/>
                                        <p:tgtEl>
                                          <p:spTgt spid="316"/>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318"/>
                                        </p:tgtEl>
                                        <p:attrNameLst>
                                          <p:attrName>style.visibility</p:attrName>
                                        </p:attrNameLst>
                                      </p:cBhvr>
                                      <p:to>
                                        <p:strVal val="visible"/>
                                      </p:to>
                                    </p:set>
                                    <p:anim calcmode="lin" valueType="num">
                                      <p:cBhvr additive="base">
                                        <p:cTn id="76" dur="500" fill="hold"/>
                                        <p:tgtEl>
                                          <p:spTgt spid="318"/>
                                        </p:tgtEl>
                                        <p:attrNameLst>
                                          <p:attrName>ppt_x</p:attrName>
                                        </p:attrNameLst>
                                      </p:cBhvr>
                                      <p:tavLst>
                                        <p:tav tm="0">
                                          <p:val>
                                            <p:strVal val="1+#ppt_w/2"/>
                                          </p:val>
                                        </p:tav>
                                        <p:tav tm="100000">
                                          <p:val>
                                            <p:strVal val="#ppt_x"/>
                                          </p:val>
                                        </p:tav>
                                      </p:tavLst>
                                    </p:anim>
                                    <p:anim calcmode="lin" valueType="num">
                                      <p:cBhvr additive="base">
                                        <p:cTn id="77" dur="500" fill="hold"/>
                                        <p:tgtEl>
                                          <p:spTgt spid="318"/>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319"/>
                                        </p:tgtEl>
                                        <p:attrNameLst>
                                          <p:attrName>style.visibility</p:attrName>
                                        </p:attrNameLst>
                                      </p:cBhvr>
                                      <p:to>
                                        <p:strVal val="visible"/>
                                      </p:to>
                                    </p:set>
                                    <p:anim calcmode="lin" valueType="num">
                                      <p:cBhvr additive="base">
                                        <p:cTn id="80" dur="500" fill="hold"/>
                                        <p:tgtEl>
                                          <p:spTgt spid="319"/>
                                        </p:tgtEl>
                                        <p:attrNameLst>
                                          <p:attrName>ppt_x</p:attrName>
                                        </p:attrNameLst>
                                      </p:cBhvr>
                                      <p:tavLst>
                                        <p:tav tm="0">
                                          <p:val>
                                            <p:strVal val="1+#ppt_w/2"/>
                                          </p:val>
                                        </p:tav>
                                        <p:tav tm="100000">
                                          <p:val>
                                            <p:strVal val="#ppt_x"/>
                                          </p:val>
                                        </p:tav>
                                      </p:tavLst>
                                    </p:anim>
                                    <p:anim calcmode="lin" valueType="num">
                                      <p:cBhvr additive="base">
                                        <p:cTn id="81" dur="500" fill="hold"/>
                                        <p:tgtEl>
                                          <p:spTgt spid="319"/>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327"/>
                                        </p:tgtEl>
                                        <p:attrNameLst>
                                          <p:attrName>style.visibility</p:attrName>
                                        </p:attrNameLst>
                                      </p:cBhvr>
                                      <p:to>
                                        <p:strVal val="visible"/>
                                      </p:to>
                                    </p:set>
                                    <p:anim calcmode="lin" valueType="num">
                                      <p:cBhvr additive="base">
                                        <p:cTn id="84" dur="500" fill="hold"/>
                                        <p:tgtEl>
                                          <p:spTgt spid="327"/>
                                        </p:tgtEl>
                                        <p:attrNameLst>
                                          <p:attrName>ppt_x</p:attrName>
                                        </p:attrNameLst>
                                      </p:cBhvr>
                                      <p:tavLst>
                                        <p:tav tm="0">
                                          <p:val>
                                            <p:strVal val="1+#ppt_w/2"/>
                                          </p:val>
                                        </p:tav>
                                        <p:tav tm="100000">
                                          <p:val>
                                            <p:strVal val="#ppt_x"/>
                                          </p:val>
                                        </p:tav>
                                      </p:tavLst>
                                    </p:anim>
                                    <p:anim calcmode="lin" valueType="num">
                                      <p:cBhvr additive="base">
                                        <p:cTn id="85" dur="500" fill="hold"/>
                                        <p:tgtEl>
                                          <p:spTgt spid="327"/>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360"/>
                                        </p:tgtEl>
                                        <p:attrNameLst>
                                          <p:attrName>style.visibility</p:attrName>
                                        </p:attrNameLst>
                                      </p:cBhvr>
                                      <p:to>
                                        <p:strVal val="visible"/>
                                      </p:to>
                                    </p:set>
                                    <p:anim calcmode="lin" valueType="num">
                                      <p:cBhvr additive="base">
                                        <p:cTn id="88" dur="500" fill="hold"/>
                                        <p:tgtEl>
                                          <p:spTgt spid="360"/>
                                        </p:tgtEl>
                                        <p:attrNameLst>
                                          <p:attrName>ppt_x</p:attrName>
                                        </p:attrNameLst>
                                      </p:cBhvr>
                                      <p:tavLst>
                                        <p:tav tm="0">
                                          <p:val>
                                            <p:strVal val="1+#ppt_w/2"/>
                                          </p:val>
                                        </p:tav>
                                        <p:tav tm="100000">
                                          <p:val>
                                            <p:strVal val="#ppt_x"/>
                                          </p:val>
                                        </p:tav>
                                      </p:tavLst>
                                    </p:anim>
                                    <p:anim calcmode="lin" valueType="num">
                                      <p:cBhvr additive="base">
                                        <p:cTn id="89" dur="500" fill="hold"/>
                                        <p:tgtEl>
                                          <p:spTgt spid="360"/>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361"/>
                                        </p:tgtEl>
                                        <p:attrNameLst>
                                          <p:attrName>style.visibility</p:attrName>
                                        </p:attrNameLst>
                                      </p:cBhvr>
                                      <p:to>
                                        <p:strVal val="visible"/>
                                      </p:to>
                                    </p:set>
                                    <p:anim calcmode="lin" valueType="num">
                                      <p:cBhvr additive="base">
                                        <p:cTn id="92" dur="500" fill="hold"/>
                                        <p:tgtEl>
                                          <p:spTgt spid="361"/>
                                        </p:tgtEl>
                                        <p:attrNameLst>
                                          <p:attrName>ppt_x</p:attrName>
                                        </p:attrNameLst>
                                      </p:cBhvr>
                                      <p:tavLst>
                                        <p:tav tm="0">
                                          <p:val>
                                            <p:strVal val="1+#ppt_w/2"/>
                                          </p:val>
                                        </p:tav>
                                        <p:tav tm="100000">
                                          <p:val>
                                            <p:strVal val="#ppt_x"/>
                                          </p:val>
                                        </p:tav>
                                      </p:tavLst>
                                    </p:anim>
                                    <p:anim calcmode="lin" valueType="num">
                                      <p:cBhvr additive="base">
                                        <p:cTn id="93" dur="500" fill="hold"/>
                                        <p:tgtEl>
                                          <p:spTgt spid="361"/>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05"/>
                                        </p:tgtEl>
                                        <p:attrNameLst>
                                          <p:attrName>style.visibility</p:attrName>
                                        </p:attrNameLst>
                                      </p:cBhvr>
                                      <p:to>
                                        <p:strVal val="visible"/>
                                      </p:to>
                                    </p:set>
                                    <p:anim calcmode="lin" valueType="num">
                                      <p:cBhvr additive="base">
                                        <p:cTn id="96" dur="500" fill="hold"/>
                                        <p:tgtEl>
                                          <p:spTgt spid="305"/>
                                        </p:tgtEl>
                                        <p:attrNameLst>
                                          <p:attrName>ppt_x</p:attrName>
                                        </p:attrNameLst>
                                      </p:cBhvr>
                                      <p:tavLst>
                                        <p:tav tm="0">
                                          <p:val>
                                            <p:strVal val="1+#ppt_w/2"/>
                                          </p:val>
                                        </p:tav>
                                        <p:tav tm="100000">
                                          <p:val>
                                            <p:strVal val="#ppt_x"/>
                                          </p:val>
                                        </p:tav>
                                      </p:tavLst>
                                    </p:anim>
                                    <p:anim calcmode="lin" valueType="num">
                                      <p:cBhvr additive="base">
                                        <p:cTn id="97" dur="500" fill="hold"/>
                                        <p:tgtEl>
                                          <p:spTgt spid="305"/>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304"/>
                                        </p:tgtEl>
                                        <p:attrNameLst>
                                          <p:attrName>style.visibility</p:attrName>
                                        </p:attrNameLst>
                                      </p:cBhvr>
                                      <p:to>
                                        <p:strVal val="visible"/>
                                      </p:to>
                                    </p:set>
                                    <p:anim calcmode="lin" valueType="num">
                                      <p:cBhvr additive="base">
                                        <p:cTn id="100" dur="500" fill="hold"/>
                                        <p:tgtEl>
                                          <p:spTgt spid="304"/>
                                        </p:tgtEl>
                                        <p:attrNameLst>
                                          <p:attrName>ppt_x</p:attrName>
                                        </p:attrNameLst>
                                      </p:cBhvr>
                                      <p:tavLst>
                                        <p:tav tm="0">
                                          <p:val>
                                            <p:strVal val="1+#ppt_w/2"/>
                                          </p:val>
                                        </p:tav>
                                        <p:tav tm="100000">
                                          <p:val>
                                            <p:strVal val="#ppt_x"/>
                                          </p:val>
                                        </p:tav>
                                      </p:tavLst>
                                    </p:anim>
                                    <p:anim calcmode="lin" valueType="num">
                                      <p:cBhvr additive="base">
                                        <p:cTn id="101" dur="500" fill="hold"/>
                                        <p:tgtEl>
                                          <p:spTgt spid="304"/>
                                        </p:tgtEl>
                                        <p:attrNameLst>
                                          <p:attrName>ppt_y</p:attrName>
                                        </p:attrNameLst>
                                      </p:cBhvr>
                                      <p:tavLst>
                                        <p:tav tm="0">
                                          <p:val>
                                            <p:strVal val="#ppt_y"/>
                                          </p:val>
                                        </p:tav>
                                        <p:tav tm="100000">
                                          <p:val>
                                            <p:strVal val="#ppt_y"/>
                                          </p:val>
                                        </p:tav>
                                      </p:tavLst>
                                    </p:anim>
                                  </p:childTnLst>
                                </p:cTn>
                              </p:par>
                            </p:childTnLst>
                          </p:cTn>
                        </p:par>
                        <p:par>
                          <p:cTn id="102" fill="hold">
                            <p:stCondLst>
                              <p:cond delay="500"/>
                            </p:stCondLst>
                            <p:childTnLst>
                              <p:par>
                                <p:cTn id="103" presetID="22" presetClass="entr" presetSubtype="1" fill="hold" nodeType="afterEffect">
                                  <p:stCondLst>
                                    <p:cond delay="0"/>
                                  </p:stCondLst>
                                  <p:childTnLst>
                                    <p:set>
                                      <p:cBhvr>
                                        <p:cTn id="104" dur="1" fill="hold">
                                          <p:stCondLst>
                                            <p:cond delay="0"/>
                                          </p:stCondLst>
                                        </p:cTn>
                                        <p:tgtEl>
                                          <p:spTgt spid="277"/>
                                        </p:tgtEl>
                                        <p:attrNameLst>
                                          <p:attrName>style.visibility</p:attrName>
                                        </p:attrNameLst>
                                      </p:cBhvr>
                                      <p:to>
                                        <p:strVal val="visible"/>
                                      </p:to>
                                    </p:set>
                                    <p:animEffect transition="in" filter="wipe(up)">
                                      <p:cBhvr>
                                        <p:cTn id="105" dur="500"/>
                                        <p:tgtEl>
                                          <p:spTgt spid="277"/>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285"/>
                                        </p:tgtEl>
                                        <p:attrNameLst>
                                          <p:attrName>style.visibility</p:attrName>
                                        </p:attrNameLst>
                                      </p:cBhvr>
                                      <p:to>
                                        <p:strVal val="visible"/>
                                      </p:to>
                                    </p:set>
                                    <p:animEffect transition="in" filter="wipe(left)">
                                      <p:cBhvr>
                                        <p:cTn id="108" dur="1000"/>
                                        <p:tgtEl>
                                          <p:spTgt spid="285"/>
                                        </p:tgtEl>
                                      </p:cBhvr>
                                    </p:animEffect>
                                  </p:childTnLst>
                                </p:cTn>
                              </p:par>
                            </p:childTnLst>
                          </p:cTn>
                        </p:par>
                        <p:par>
                          <p:cTn id="109" fill="hold">
                            <p:stCondLst>
                              <p:cond delay="1500"/>
                            </p:stCondLst>
                            <p:childTnLst>
                              <p:par>
                                <p:cTn id="110" presetID="1" presetClass="exit" presetSubtype="0" fill="hold" grpId="1" nodeType="afterEffect">
                                  <p:stCondLst>
                                    <p:cond delay="0"/>
                                  </p:stCondLst>
                                  <p:childTnLst>
                                    <p:set>
                                      <p:cBhvr>
                                        <p:cTn id="111" dur="1" fill="hold">
                                          <p:stCondLst>
                                            <p:cond delay="0"/>
                                          </p:stCondLst>
                                        </p:cTn>
                                        <p:tgtEl>
                                          <p:spTgt spid="283"/>
                                        </p:tgtEl>
                                        <p:attrNameLst>
                                          <p:attrName>style.visibility</p:attrName>
                                        </p:attrNameLst>
                                      </p:cBhvr>
                                      <p:to>
                                        <p:strVal val="hidden"/>
                                      </p:to>
                                    </p:set>
                                  </p:childTnLst>
                                </p:cTn>
                              </p:par>
                            </p:childTnLst>
                          </p:cTn>
                        </p:par>
                        <p:par>
                          <p:cTn id="112" fill="hold">
                            <p:stCondLst>
                              <p:cond delay="1500"/>
                            </p:stCondLst>
                            <p:childTnLst>
                              <p:par>
                                <p:cTn id="113" presetID="1" presetClass="entr" presetSubtype="0" fill="hold" grpId="0" nodeType="afterEffect">
                                  <p:stCondLst>
                                    <p:cond delay="0"/>
                                  </p:stCondLst>
                                  <p:childTnLst>
                                    <p:set>
                                      <p:cBhvr>
                                        <p:cTn id="114" dur="1" fill="hold">
                                          <p:stCondLst>
                                            <p:cond delay="0"/>
                                          </p:stCondLst>
                                        </p:cTn>
                                        <p:tgtEl>
                                          <p:spTgt spid="28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0" presetClass="path" presetSubtype="0" accel="50000" decel="50000" fill="hold" grpId="1" nodeType="clickEffect">
                                  <p:stCondLst>
                                    <p:cond delay="0"/>
                                  </p:stCondLst>
                                  <p:childTnLst>
                                    <p:animMotion origin="layout" path="M 3.26127E-6 1.0782E-6 C -0.0508 -0.0863 -0.10172 -0.17261 3.26127E-6 -0.20361 C 0.10172 -0.23461 0.52044 -0.22305 0.61031 -0.18603 C 0.70018 -0.14901 0.55418 -0.02406 0.53933 0.01851 " pathEditMode="relative" rAng="0" ptsTypes="aaaa">
                                      <p:cBhvr>
                                        <p:cTn id="118" dur="2000" fill="hold"/>
                                        <p:tgtEl>
                                          <p:spTgt spid="331"/>
                                        </p:tgtEl>
                                        <p:attrNameLst>
                                          <p:attrName>ppt_x</p:attrName>
                                          <p:attrName>ppt_y</p:attrName>
                                        </p:attrNameLst>
                                      </p:cBhvr>
                                      <p:rCtr x="29917" y="-10805"/>
                                    </p:animMotion>
                                  </p:childTnLst>
                                </p:cTn>
                              </p:par>
                              <p:par>
                                <p:cTn id="119" presetID="0" presetClass="path" presetSubtype="0" accel="50000" decel="50000" fill="hold" grpId="1" nodeType="withEffect">
                                  <p:stCondLst>
                                    <p:cond delay="300"/>
                                  </p:stCondLst>
                                  <p:childTnLst>
                                    <p:animMotion origin="layout" path="M 3.58166E-6 -0.00347 C -0.03452 -0.07844 -0.06903 -0.15317 3.58166E-6 -0.18348 C 0.06902 -0.21402 0.35751 -0.21981 0.4143 -0.18579 C 0.47108 -0.15178 0.35595 -0.02221 0.34058 0.02082 " pathEditMode="relative" rAng="0" ptsTypes="aaaa">
                                      <p:cBhvr>
                                        <p:cTn id="120" dur="2000" fill="hold"/>
                                        <p:tgtEl>
                                          <p:spTgt spid="330"/>
                                        </p:tgtEl>
                                        <p:attrNameLst>
                                          <p:attrName>ppt_x</p:attrName>
                                          <p:attrName>ppt_y</p:attrName>
                                        </p:attrNameLst>
                                      </p:cBhvr>
                                      <p:rCtr x="20096" y="-9602"/>
                                    </p:animMotion>
                                  </p:childTnLst>
                                </p:cTn>
                              </p:par>
                              <p:par>
                                <p:cTn id="121" presetID="0" presetClass="path" presetSubtype="0" accel="50000" decel="50000" fill="hold" grpId="1" nodeType="withEffect">
                                  <p:stCondLst>
                                    <p:cond delay="600"/>
                                  </p:stCondLst>
                                  <p:childTnLst>
                                    <p:animMotion origin="layout" path="M 3.90206E-6 1.0782E-6 C -0.01876 -0.07659 -0.03751 -0.15317 -0.00066 -0.18441 C 0.03607 -0.21564 0.19328 -0.22281 0.22076 -0.18811 C 0.24824 -0.1534 0.17595 -0.02036 0.1641 0.02383 " pathEditMode="relative" rAng="0" ptsTypes="aaaa">
                                      <p:cBhvr>
                                        <p:cTn id="122" dur="2000" fill="hold"/>
                                        <p:tgtEl>
                                          <p:spTgt spid="329"/>
                                        </p:tgtEl>
                                        <p:attrNameLst>
                                          <p:attrName>ppt_x</p:attrName>
                                          <p:attrName>ppt_y</p:attrName>
                                        </p:attrNameLst>
                                      </p:cBhvr>
                                      <p:rCtr x="10537" y="-9949"/>
                                    </p:animMotion>
                                  </p:childTnLst>
                                </p:cTn>
                              </p:par>
                            </p:childTnLst>
                          </p:cTn>
                        </p:par>
                        <p:par>
                          <p:cTn id="123" fill="hold">
                            <p:stCondLst>
                              <p:cond delay="2600"/>
                            </p:stCondLst>
                            <p:childTnLst>
                              <p:par>
                                <p:cTn id="124" presetID="1" presetClass="entr" presetSubtype="0" fill="hold" grpId="0" nodeType="afterEffect">
                                  <p:stCondLst>
                                    <p:cond delay="0"/>
                                  </p:stCondLst>
                                  <p:childTnLst>
                                    <p:set>
                                      <p:cBhvr>
                                        <p:cTn id="125" dur="1" fill="hold">
                                          <p:stCondLst>
                                            <p:cond delay="0"/>
                                          </p:stCondLst>
                                        </p:cTn>
                                        <p:tgtEl>
                                          <p:spTgt spid="295"/>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24"/>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17"/>
                                        </p:tgtEl>
                                        <p:attrNameLst>
                                          <p:attrName>style.visibility</p:attrName>
                                        </p:attrNameLst>
                                      </p:cBhvr>
                                      <p:to>
                                        <p:strVal val="visible"/>
                                      </p:to>
                                    </p:set>
                                  </p:childTnLst>
                                </p:cTn>
                              </p:par>
                              <p:par>
                                <p:cTn id="130" presetID="1" presetClass="exit" presetSubtype="0" fill="hold" grpId="0" nodeType="withEffect">
                                  <p:stCondLst>
                                    <p:cond delay="0"/>
                                  </p:stCondLst>
                                  <p:childTnLst>
                                    <p:set>
                                      <p:cBhvr>
                                        <p:cTn id="131" dur="1" fill="hold">
                                          <p:stCondLst>
                                            <p:cond delay="0"/>
                                          </p:stCondLst>
                                        </p:cTn>
                                        <p:tgtEl>
                                          <p:spTgt spid="329"/>
                                        </p:tgtEl>
                                        <p:attrNameLst>
                                          <p:attrName>style.visibility</p:attrName>
                                        </p:attrNameLst>
                                      </p:cBhvr>
                                      <p:to>
                                        <p:strVal val="hidden"/>
                                      </p:to>
                                    </p:set>
                                  </p:childTnLst>
                                </p:cTn>
                              </p:par>
                              <p:par>
                                <p:cTn id="132" presetID="1" presetClass="exit" presetSubtype="0" fill="hold" grpId="0" nodeType="withEffect">
                                  <p:stCondLst>
                                    <p:cond delay="0"/>
                                  </p:stCondLst>
                                  <p:childTnLst>
                                    <p:set>
                                      <p:cBhvr>
                                        <p:cTn id="133" dur="1" fill="hold">
                                          <p:stCondLst>
                                            <p:cond delay="0"/>
                                          </p:stCondLst>
                                        </p:cTn>
                                        <p:tgtEl>
                                          <p:spTgt spid="330"/>
                                        </p:tgtEl>
                                        <p:attrNameLst>
                                          <p:attrName>style.visibility</p:attrName>
                                        </p:attrNameLst>
                                      </p:cBhvr>
                                      <p:to>
                                        <p:strVal val="hidden"/>
                                      </p:to>
                                    </p:set>
                                  </p:childTnLst>
                                </p:cTn>
                              </p:par>
                              <p:par>
                                <p:cTn id="134" presetID="1" presetClass="exit" presetSubtype="0" fill="hold" grpId="0" nodeType="withEffect">
                                  <p:stCondLst>
                                    <p:cond delay="0"/>
                                  </p:stCondLst>
                                  <p:childTnLst>
                                    <p:set>
                                      <p:cBhvr>
                                        <p:cTn id="135" dur="1" fill="hold">
                                          <p:stCondLst>
                                            <p:cond delay="0"/>
                                          </p:stCondLst>
                                        </p:cTn>
                                        <p:tgtEl>
                                          <p:spTgt spid="331"/>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22" presetClass="exit" presetSubtype="8" fill="hold" grpId="1" nodeType="clickEffect">
                                  <p:stCondLst>
                                    <p:cond delay="0"/>
                                  </p:stCondLst>
                                  <p:childTnLst>
                                    <p:animEffect transition="out" filter="wipe(left)">
                                      <p:cBhvr>
                                        <p:cTn id="139" dur="2000"/>
                                        <p:tgtEl>
                                          <p:spTgt spid="285"/>
                                        </p:tgtEl>
                                      </p:cBhvr>
                                    </p:animEffect>
                                    <p:set>
                                      <p:cBhvr>
                                        <p:cTn id="140" dur="1" fill="hold">
                                          <p:stCondLst>
                                            <p:cond delay="1999"/>
                                          </p:stCondLst>
                                        </p:cTn>
                                        <p:tgtEl>
                                          <p:spTgt spid="285"/>
                                        </p:tgtEl>
                                        <p:attrNameLst>
                                          <p:attrName>style.visibility</p:attrName>
                                        </p:attrNameLst>
                                      </p:cBhvr>
                                      <p:to>
                                        <p:strVal val="hidden"/>
                                      </p:to>
                                    </p:set>
                                  </p:childTnLst>
                                </p:cTn>
                              </p:par>
                              <p:par>
                                <p:cTn id="141" presetID="2" presetClass="exit" presetSubtype="8" fill="hold" grpId="0" nodeType="withEffect">
                                  <p:stCondLst>
                                    <p:cond delay="0"/>
                                  </p:stCondLst>
                                  <p:childTnLst>
                                    <p:anim calcmode="lin" valueType="num">
                                      <p:cBhvr additive="base">
                                        <p:cTn id="142" dur="500"/>
                                        <p:tgtEl>
                                          <p:spTgt spid="334"/>
                                        </p:tgtEl>
                                        <p:attrNameLst>
                                          <p:attrName>ppt_x</p:attrName>
                                        </p:attrNameLst>
                                      </p:cBhvr>
                                      <p:tavLst>
                                        <p:tav tm="0">
                                          <p:val>
                                            <p:strVal val="ppt_x"/>
                                          </p:val>
                                        </p:tav>
                                        <p:tav tm="100000">
                                          <p:val>
                                            <p:strVal val="0-ppt_w/2"/>
                                          </p:val>
                                        </p:tav>
                                      </p:tavLst>
                                    </p:anim>
                                    <p:anim calcmode="lin" valueType="num">
                                      <p:cBhvr additive="base">
                                        <p:cTn id="143" dur="500"/>
                                        <p:tgtEl>
                                          <p:spTgt spid="334"/>
                                        </p:tgtEl>
                                        <p:attrNameLst>
                                          <p:attrName>ppt_y</p:attrName>
                                        </p:attrNameLst>
                                      </p:cBhvr>
                                      <p:tavLst>
                                        <p:tav tm="0">
                                          <p:val>
                                            <p:strVal val="ppt_y"/>
                                          </p:val>
                                        </p:tav>
                                        <p:tav tm="100000">
                                          <p:val>
                                            <p:strVal val="ppt_y"/>
                                          </p:val>
                                        </p:tav>
                                      </p:tavLst>
                                    </p:anim>
                                    <p:set>
                                      <p:cBhvr>
                                        <p:cTn id="144" dur="1" fill="hold">
                                          <p:stCondLst>
                                            <p:cond delay="499"/>
                                          </p:stCondLst>
                                        </p:cTn>
                                        <p:tgtEl>
                                          <p:spTgt spid="334"/>
                                        </p:tgtEl>
                                        <p:attrNameLst>
                                          <p:attrName>style.visibility</p:attrName>
                                        </p:attrNameLst>
                                      </p:cBhvr>
                                      <p:to>
                                        <p:strVal val="hidden"/>
                                      </p:to>
                                    </p:set>
                                  </p:childTnLst>
                                </p:cTn>
                              </p:par>
                              <p:par>
                                <p:cTn id="145" presetID="2" presetClass="exit" presetSubtype="8" fill="hold" grpId="0" nodeType="withEffect">
                                  <p:stCondLst>
                                    <p:cond delay="0"/>
                                  </p:stCondLst>
                                  <p:childTnLst>
                                    <p:anim calcmode="lin" valueType="num">
                                      <p:cBhvr additive="base">
                                        <p:cTn id="146" dur="500"/>
                                        <p:tgtEl>
                                          <p:spTgt spid="280"/>
                                        </p:tgtEl>
                                        <p:attrNameLst>
                                          <p:attrName>ppt_x</p:attrName>
                                        </p:attrNameLst>
                                      </p:cBhvr>
                                      <p:tavLst>
                                        <p:tav tm="0">
                                          <p:val>
                                            <p:strVal val="ppt_x"/>
                                          </p:val>
                                        </p:tav>
                                        <p:tav tm="100000">
                                          <p:val>
                                            <p:strVal val="0-ppt_w/2"/>
                                          </p:val>
                                        </p:tav>
                                      </p:tavLst>
                                    </p:anim>
                                    <p:anim calcmode="lin" valueType="num">
                                      <p:cBhvr additive="base">
                                        <p:cTn id="147" dur="500"/>
                                        <p:tgtEl>
                                          <p:spTgt spid="280"/>
                                        </p:tgtEl>
                                        <p:attrNameLst>
                                          <p:attrName>ppt_y</p:attrName>
                                        </p:attrNameLst>
                                      </p:cBhvr>
                                      <p:tavLst>
                                        <p:tav tm="0">
                                          <p:val>
                                            <p:strVal val="ppt_y"/>
                                          </p:val>
                                        </p:tav>
                                        <p:tav tm="100000">
                                          <p:val>
                                            <p:strVal val="ppt_y"/>
                                          </p:val>
                                        </p:tav>
                                      </p:tavLst>
                                    </p:anim>
                                    <p:set>
                                      <p:cBhvr>
                                        <p:cTn id="148" dur="1" fill="hold">
                                          <p:stCondLst>
                                            <p:cond delay="499"/>
                                          </p:stCondLst>
                                        </p:cTn>
                                        <p:tgtEl>
                                          <p:spTgt spid="280"/>
                                        </p:tgtEl>
                                        <p:attrNameLst>
                                          <p:attrName>style.visibility</p:attrName>
                                        </p:attrNameLst>
                                      </p:cBhvr>
                                      <p:to>
                                        <p:strVal val="hidden"/>
                                      </p:to>
                                    </p:set>
                                  </p:childTnLst>
                                </p:cTn>
                              </p:par>
                              <p:par>
                                <p:cTn id="149" presetID="2" presetClass="exit" presetSubtype="8" fill="hold" nodeType="withEffect">
                                  <p:stCondLst>
                                    <p:cond delay="0"/>
                                  </p:stCondLst>
                                  <p:childTnLst>
                                    <p:anim calcmode="lin" valueType="num">
                                      <p:cBhvr additive="base">
                                        <p:cTn id="150" dur="500"/>
                                        <p:tgtEl>
                                          <p:spTgt spid="298"/>
                                        </p:tgtEl>
                                        <p:attrNameLst>
                                          <p:attrName>ppt_x</p:attrName>
                                        </p:attrNameLst>
                                      </p:cBhvr>
                                      <p:tavLst>
                                        <p:tav tm="0">
                                          <p:val>
                                            <p:strVal val="ppt_x"/>
                                          </p:val>
                                        </p:tav>
                                        <p:tav tm="100000">
                                          <p:val>
                                            <p:strVal val="0-ppt_w/2"/>
                                          </p:val>
                                        </p:tav>
                                      </p:tavLst>
                                    </p:anim>
                                    <p:anim calcmode="lin" valueType="num">
                                      <p:cBhvr additive="base">
                                        <p:cTn id="151" dur="500"/>
                                        <p:tgtEl>
                                          <p:spTgt spid="298"/>
                                        </p:tgtEl>
                                        <p:attrNameLst>
                                          <p:attrName>ppt_y</p:attrName>
                                        </p:attrNameLst>
                                      </p:cBhvr>
                                      <p:tavLst>
                                        <p:tav tm="0">
                                          <p:val>
                                            <p:strVal val="ppt_y"/>
                                          </p:val>
                                        </p:tav>
                                        <p:tav tm="100000">
                                          <p:val>
                                            <p:strVal val="ppt_y"/>
                                          </p:val>
                                        </p:tav>
                                      </p:tavLst>
                                    </p:anim>
                                    <p:set>
                                      <p:cBhvr>
                                        <p:cTn id="152" dur="1" fill="hold">
                                          <p:stCondLst>
                                            <p:cond delay="499"/>
                                          </p:stCondLst>
                                        </p:cTn>
                                        <p:tgtEl>
                                          <p:spTgt spid="298"/>
                                        </p:tgtEl>
                                        <p:attrNameLst>
                                          <p:attrName>style.visibility</p:attrName>
                                        </p:attrNameLst>
                                      </p:cBhvr>
                                      <p:to>
                                        <p:strVal val="hidden"/>
                                      </p:to>
                                    </p:set>
                                  </p:childTnLst>
                                </p:cTn>
                              </p:par>
                              <p:par>
                                <p:cTn id="153" presetID="2" presetClass="exit" presetSubtype="8" fill="hold" grpId="0" nodeType="withEffect">
                                  <p:stCondLst>
                                    <p:cond delay="0"/>
                                  </p:stCondLst>
                                  <p:childTnLst>
                                    <p:anim calcmode="lin" valueType="num">
                                      <p:cBhvr additive="base">
                                        <p:cTn id="154" dur="500"/>
                                        <p:tgtEl>
                                          <p:spTgt spid="302"/>
                                        </p:tgtEl>
                                        <p:attrNameLst>
                                          <p:attrName>ppt_x</p:attrName>
                                        </p:attrNameLst>
                                      </p:cBhvr>
                                      <p:tavLst>
                                        <p:tav tm="0">
                                          <p:val>
                                            <p:strVal val="ppt_x"/>
                                          </p:val>
                                        </p:tav>
                                        <p:tav tm="100000">
                                          <p:val>
                                            <p:strVal val="0-ppt_w/2"/>
                                          </p:val>
                                        </p:tav>
                                      </p:tavLst>
                                    </p:anim>
                                    <p:anim calcmode="lin" valueType="num">
                                      <p:cBhvr additive="base">
                                        <p:cTn id="155" dur="500"/>
                                        <p:tgtEl>
                                          <p:spTgt spid="302"/>
                                        </p:tgtEl>
                                        <p:attrNameLst>
                                          <p:attrName>ppt_y</p:attrName>
                                        </p:attrNameLst>
                                      </p:cBhvr>
                                      <p:tavLst>
                                        <p:tav tm="0">
                                          <p:val>
                                            <p:strVal val="ppt_y"/>
                                          </p:val>
                                        </p:tav>
                                        <p:tav tm="100000">
                                          <p:val>
                                            <p:strVal val="ppt_y"/>
                                          </p:val>
                                        </p:tav>
                                      </p:tavLst>
                                    </p:anim>
                                    <p:set>
                                      <p:cBhvr>
                                        <p:cTn id="156" dur="1" fill="hold">
                                          <p:stCondLst>
                                            <p:cond delay="499"/>
                                          </p:stCondLst>
                                        </p:cTn>
                                        <p:tgtEl>
                                          <p:spTgt spid="302"/>
                                        </p:tgtEl>
                                        <p:attrNameLst>
                                          <p:attrName>style.visibility</p:attrName>
                                        </p:attrNameLst>
                                      </p:cBhvr>
                                      <p:to>
                                        <p:strVal val="hidden"/>
                                      </p:to>
                                    </p:set>
                                  </p:childTnLst>
                                </p:cTn>
                              </p:par>
                              <p:par>
                                <p:cTn id="157" presetID="2" presetClass="exit" presetSubtype="8" fill="hold" grpId="0" nodeType="withEffect">
                                  <p:stCondLst>
                                    <p:cond delay="0"/>
                                  </p:stCondLst>
                                  <p:childTnLst>
                                    <p:anim calcmode="lin" valueType="num">
                                      <p:cBhvr additive="base">
                                        <p:cTn id="158" dur="500"/>
                                        <p:tgtEl>
                                          <p:spTgt spid="303"/>
                                        </p:tgtEl>
                                        <p:attrNameLst>
                                          <p:attrName>ppt_x</p:attrName>
                                        </p:attrNameLst>
                                      </p:cBhvr>
                                      <p:tavLst>
                                        <p:tav tm="0">
                                          <p:val>
                                            <p:strVal val="ppt_x"/>
                                          </p:val>
                                        </p:tav>
                                        <p:tav tm="100000">
                                          <p:val>
                                            <p:strVal val="0-ppt_w/2"/>
                                          </p:val>
                                        </p:tav>
                                      </p:tavLst>
                                    </p:anim>
                                    <p:anim calcmode="lin" valueType="num">
                                      <p:cBhvr additive="base">
                                        <p:cTn id="159" dur="500"/>
                                        <p:tgtEl>
                                          <p:spTgt spid="303"/>
                                        </p:tgtEl>
                                        <p:attrNameLst>
                                          <p:attrName>ppt_y</p:attrName>
                                        </p:attrNameLst>
                                      </p:cBhvr>
                                      <p:tavLst>
                                        <p:tav tm="0">
                                          <p:val>
                                            <p:strVal val="ppt_y"/>
                                          </p:val>
                                        </p:tav>
                                        <p:tav tm="100000">
                                          <p:val>
                                            <p:strVal val="ppt_y"/>
                                          </p:val>
                                        </p:tav>
                                      </p:tavLst>
                                    </p:anim>
                                    <p:set>
                                      <p:cBhvr>
                                        <p:cTn id="160" dur="1" fill="hold">
                                          <p:stCondLst>
                                            <p:cond delay="499"/>
                                          </p:stCondLst>
                                        </p:cTn>
                                        <p:tgtEl>
                                          <p:spTgt spid="303"/>
                                        </p:tgtEl>
                                        <p:attrNameLst>
                                          <p:attrName>style.visibility</p:attrName>
                                        </p:attrNameLst>
                                      </p:cBhvr>
                                      <p:to>
                                        <p:strVal val="hidden"/>
                                      </p:to>
                                    </p:set>
                                  </p:childTnLst>
                                </p:cTn>
                              </p:par>
                              <p:par>
                                <p:cTn id="161" presetID="2" presetClass="exit" presetSubtype="8" fill="hold" grpId="0" nodeType="withEffect">
                                  <p:stCondLst>
                                    <p:cond delay="0"/>
                                  </p:stCondLst>
                                  <p:childTnLst>
                                    <p:anim calcmode="lin" valueType="num">
                                      <p:cBhvr additive="base">
                                        <p:cTn id="162" dur="500"/>
                                        <p:tgtEl>
                                          <p:spTgt spid="301"/>
                                        </p:tgtEl>
                                        <p:attrNameLst>
                                          <p:attrName>ppt_x</p:attrName>
                                        </p:attrNameLst>
                                      </p:cBhvr>
                                      <p:tavLst>
                                        <p:tav tm="0">
                                          <p:val>
                                            <p:strVal val="ppt_x"/>
                                          </p:val>
                                        </p:tav>
                                        <p:tav tm="100000">
                                          <p:val>
                                            <p:strVal val="0-ppt_w/2"/>
                                          </p:val>
                                        </p:tav>
                                      </p:tavLst>
                                    </p:anim>
                                    <p:anim calcmode="lin" valueType="num">
                                      <p:cBhvr additive="base">
                                        <p:cTn id="163" dur="500"/>
                                        <p:tgtEl>
                                          <p:spTgt spid="301"/>
                                        </p:tgtEl>
                                        <p:attrNameLst>
                                          <p:attrName>ppt_y</p:attrName>
                                        </p:attrNameLst>
                                      </p:cBhvr>
                                      <p:tavLst>
                                        <p:tav tm="0">
                                          <p:val>
                                            <p:strVal val="ppt_y"/>
                                          </p:val>
                                        </p:tav>
                                        <p:tav tm="100000">
                                          <p:val>
                                            <p:strVal val="ppt_y"/>
                                          </p:val>
                                        </p:tav>
                                      </p:tavLst>
                                    </p:anim>
                                    <p:set>
                                      <p:cBhvr>
                                        <p:cTn id="164" dur="1" fill="hold">
                                          <p:stCondLst>
                                            <p:cond delay="499"/>
                                          </p:stCondLst>
                                        </p:cTn>
                                        <p:tgtEl>
                                          <p:spTgt spid="301"/>
                                        </p:tgtEl>
                                        <p:attrNameLst>
                                          <p:attrName>style.visibility</p:attrName>
                                        </p:attrNameLst>
                                      </p:cBhvr>
                                      <p:to>
                                        <p:strVal val="hidden"/>
                                      </p:to>
                                    </p:set>
                                  </p:childTnLst>
                                </p:cTn>
                              </p:par>
                              <p:par>
                                <p:cTn id="165" presetID="22" presetClass="exit" presetSubtype="8" fill="hold" nodeType="withEffect">
                                  <p:stCondLst>
                                    <p:cond delay="0"/>
                                  </p:stCondLst>
                                  <p:childTnLst>
                                    <p:animEffect transition="out" filter="wipe(left)">
                                      <p:cBhvr>
                                        <p:cTn id="166" dur="500"/>
                                        <p:tgtEl>
                                          <p:spTgt spid="274"/>
                                        </p:tgtEl>
                                      </p:cBhvr>
                                    </p:animEffect>
                                    <p:set>
                                      <p:cBhvr>
                                        <p:cTn id="167" dur="1" fill="hold">
                                          <p:stCondLst>
                                            <p:cond delay="499"/>
                                          </p:stCondLst>
                                        </p:cTn>
                                        <p:tgtEl>
                                          <p:spTgt spid="274"/>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 presetClass="entr" presetSubtype="8" fill="hold" nodeType="clickEffect">
                                  <p:stCondLst>
                                    <p:cond delay="0"/>
                                  </p:stCondLst>
                                  <p:childTnLst>
                                    <p:set>
                                      <p:cBhvr>
                                        <p:cTn id="171" dur="1" fill="hold">
                                          <p:stCondLst>
                                            <p:cond delay="0"/>
                                          </p:stCondLst>
                                        </p:cTn>
                                        <p:tgtEl>
                                          <p:spTgt spid="306"/>
                                        </p:tgtEl>
                                        <p:attrNameLst>
                                          <p:attrName>style.visibility</p:attrName>
                                        </p:attrNameLst>
                                      </p:cBhvr>
                                      <p:to>
                                        <p:strVal val="visible"/>
                                      </p:to>
                                    </p:set>
                                    <p:anim calcmode="lin" valueType="num">
                                      <p:cBhvr additive="base">
                                        <p:cTn id="172" dur="500" fill="hold"/>
                                        <p:tgtEl>
                                          <p:spTgt spid="306"/>
                                        </p:tgtEl>
                                        <p:attrNameLst>
                                          <p:attrName>ppt_x</p:attrName>
                                        </p:attrNameLst>
                                      </p:cBhvr>
                                      <p:tavLst>
                                        <p:tav tm="0">
                                          <p:val>
                                            <p:strVal val="0-#ppt_w/2"/>
                                          </p:val>
                                        </p:tav>
                                        <p:tav tm="100000">
                                          <p:val>
                                            <p:strVal val="#ppt_x"/>
                                          </p:val>
                                        </p:tav>
                                      </p:tavLst>
                                    </p:anim>
                                    <p:anim calcmode="lin" valueType="num">
                                      <p:cBhvr additive="base">
                                        <p:cTn id="173" dur="500" fill="hold"/>
                                        <p:tgtEl>
                                          <p:spTgt spid="306"/>
                                        </p:tgtEl>
                                        <p:attrNameLst>
                                          <p:attrName>ppt_y</p:attrName>
                                        </p:attrNameLst>
                                      </p:cBhvr>
                                      <p:tavLst>
                                        <p:tav tm="0">
                                          <p:val>
                                            <p:strVal val="#ppt_y"/>
                                          </p:val>
                                        </p:tav>
                                        <p:tav tm="100000">
                                          <p:val>
                                            <p:strVal val="#ppt_y"/>
                                          </p:val>
                                        </p:tav>
                                      </p:tavLst>
                                    </p:anim>
                                  </p:childTnLst>
                                </p:cTn>
                              </p:par>
                              <p:par>
                                <p:cTn id="174" presetID="2" presetClass="entr" presetSubtype="8" fill="hold" nodeType="withEffect">
                                  <p:stCondLst>
                                    <p:cond delay="0"/>
                                  </p:stCondLst>
                                  <p:childTnLst>
                                    <p:set>
                                      <p:cBhvr>
                                        <p:cTn id="175" dur="1" fill="hold">
                                          <p:stCondLst>
                                            <p:cond delay="0"/>
                                          </p:stCondLst>
                                        </p:cTn>
                                        <p:tgtEl>
                                          <p:spTgt spid="335"/>
                                        </p:tgtEl>
                                        <p:attrNameLst>
                                          <p:attrName>style.visibility</p:attrName>
                                        </p:attrNameLst>
                                      </p:cBhvr>
                                      <p:to>
                                        <p:strVal val="visible"/>
                                      </p:to>
                                    </p:set>
                                    <p:anim calcmode="lin" valueType="num">
                                      <p:cBhvr additive="base">
                                        <p:cTn id="176" dur="500" fill="hold"/>
                                        <p:tgtEl>
                                          <p:spTgt spid="335"/>
                                        </p:tgtEl>
                                        <p:attrNameLst>
                                          <p:attrName>ppt_x</p:attrName>
                                        </p:attrNameLst>
                                      </p:cBhvr>
                                      <p:tavLst>
                                        <p:tav tm="0">
                                          <p:val>
                                            <p:strVal val="0-#ppt_w/2"/>
                                          </p:val>
                                        </p:tav>
                                        <p:tav tm="100000">
                                          <p:val>
                                            <p:strVal val="#ppt_x"/>
                                          </p:val>
                                        </p:tav>
                                      </p:tavLst>
                                    </p:anim>
                                    <p:anim calcmode="lin" valueType="num">
                                      <p:cBhvr additive="base">
                                        <p:cTn id="177" dur="500" fill="hold"/>
                                        <p:tgtEl>
                                          <p:spTgt spid="335"/>
                                        </p:tgtEl>
                                        <p:attrNameLst>
                                          <p:attrName>ppt_y</p:attrName>
                                        </p:attrNameLst>
                                      </p:cBhvr>
                                      <p:tavLst>
                                        <p:tav tm="0">
                                          <p:val>
                                            <p:strVal val="#ppt_y"/>
                                          </p:val>
                                        </p:tav>
                                        <p:tav tm="100000">
                                          <p:val>
                                            <p:strVal val="#ppt_y"/>
                                          </p:val>
                                        </p:tav>
                                      </p:tavLst>
                                    </p:anim>
                                  </p:childTnLst>
                                </p:cTn>
                              </p:par>
                            </p:childTnLst>
                          </p:cTn>
                        </p:par>
                        <p:par>
                          <p:cTn id="178" fill="hold">
                            <p:stCondLst>
                              <p:cond delay="500"/>
                            </p:stCondLst>
                            <p:childTnLst>
                              <p:par>
                                <p:cTn id="179" presetID="9" presetClass="entr" presetSubtype="0" fill="hold" grpId="0" nodeType="afterEffect">
                                  <p:stCondLst>
                                    <p:cond delay="0"/>
                                  </p:stCondLst>
                                  <p:childTnLst>
                                    <p:set>
                                      <p:cBhvr>
                                        <p:cTn id="180" dur="1" fill="hold">
                                          <p:stCondLst>
                                            <p:cond delay="0"/>
                                          </p:stCondLst>
                                        </p:cTn>
                                        <p:tgtEl>
                                          <p:spTgt spid="273"/>
                                        </p:tgtEl>
                                        <p:attrNameLst>
                                          <p:attrName>style.visibility</p:attrName>
                                        </p:attrNameLst>
                                      </p:cBhvr>
                                      <p:to>
                                        <p:strVal val="visible"/>
                                      </p:to>
                                    </p:set>
                                    <p:animEffect transition="in" filter="dissolve">
                                      <p:cBhvr>
                                        <p:cTn id="181" dur="500"/>
                                        <p:tgtEl>
                                          <p:spTgt spid="273"/>
                                        </p:tgtEl>
                                      </p:cBhvr>
                                    </p:animEffect>
                                  </p:childTnLst>
                                </p:cTn>
                              </p:par>
                              <p:par>
                                <p:cTn id="182" presetID="9" presetClass="entr" presetSubtype="0" fill="hold" grpId="0" nodeType="withEffect">
                                  <p:stCondLst>
                                    <p:cond delay="0"/>
                                  </p:stCondLst>
                                  <p:childTnLst>
                                    <p:set>
                                      <p:cBhvr>
                                        <p:cTn id="183" dur="1" fill="hold">
                                          <p:stCondLst>
                                            <p:cond delay="0"/>
                                          </p:stCondLst>
                                        </p:cTn>
                                        <p:tgtEl>
                                          <p:spTgt spid="271"/>
                                        </p:tgtEl>
                                        <p:attrNameLst>
                                          <p:attrName>style.visibility</p:attrName>
                                        </p:attrNameLst>
                                      </p:cBhvr>
                                      <p:to>
                                        <p:strVal val="visible"/>
                                      </p:to>
                                    </p:set>
                                    <p:animEffect transition="in" filter="dissolve">
                                      <p:cBhvr>
                                        <p:cTn id="184" dur="500"/>
                                        <p:tgtEl>
                                          <p:spTgt spid="271"/>
                                        </p:tgtEl>
                                      </p:cBhvr>
                                    </p:animEffect>
                                  </p:childTnLst>
                                </p:cTn>
                              </p:par>
                            </p:childTnLst>
                          </p:cTn>
                        </p:par>
                        <p:par>
                          <p:cTn id="185" fill="hold">
                            <p:stCondLst>
                              <p:cond delay="1000"/>
                            </p:stCondLst>
                            <p:childTnLst>
                              <p:par>
                                <p:cTn id="186" presetID="22" presetClass="entr" presetSubtype="1" fill="hold" nodeType="afterEffect">
                                  <p:stCondLst>
                                    <p:cond delay="0"/>
                                  </p:stCondLst>
                                  <p:childTnLst>
                                    <p:set>
                                      <p:cBhvr>
                                        <p:cTn id="187" dur="1" fill="hold">
                                          <p:stCondLst>
                                            <p:cond delay="0"/>
                                          </p:stCondLst>
                                        </p:cTn>
                                        <p:tgtEl>
                                          <p:spTgt spid="345"/>
                                        </p:tgtEl>
                                        <p:attrNameLst>
                                          <p:attrName>style.visibility</p:attrName>
                                        </p:attrNameLst>
                                      </p:cBhvr>
                                      <p:to>
                                        <p:strVal val="visible"/>
                                      </p:to>
                                    </p:set>
                                    <p:animEffect transition="in" filter="wipe(up)">
                                      <p:cBhvr>
                                        <p:cTn id="188" dur="500"/>
                                        <p:tgtEl>
                                          <p:spTgt spid="345"/>
                                        </p:tgtEl>
                                      </p:cBhvr>
                                    </p:animEffect>
                                  </p:childTnLst>
                                </p:cTn>
                              </p:par>
                              <p:par>
                                <p:cTn id="189" presetID="22" presetClass="entr" presetSubtype="1" fill="hold" nodeType="withEffect">
                                  <p:stCondLst>
                                    <p:cond delay="0"/>
                                  </p:stCondLst>
                                  <p:childTnLst>
                                    <p:set>
                                      <p:cBhvr>
                                        <p:cTn id="190" dur="1" fill="hold">
                                          <p:stCondLst>
                                            <p:cond delay="0"/>
                                          </p:stCondLst>
                                        </p:cTn>
                                        <p:tgtEl>
                                          <p:spTgt spid="344"/>
                                        </p:tgtEl>
                                        <p:attrNameLst>
                                          <p:attrName>style.visibility</p:attrName>
                                        </p:attrNameLst>
                                      </p:cBhvr>
                                      <p:to>
                                        <p:strVal val="visible"/>
                                      </p:to>
                                    </p:set>
                                    <p:animEffect transition="in" filter="wipe(up)">
                                      <p:cBhvr>
                                        <p:cTn id="191" dur="500"/>
                                        <p:tgtEl>
                                          <p:spTgt spid="344"/>
                                        </p:tgtEl>
                                      </p:cBhvr>
                                    </p:animEffect>
                                  </p:childTnLst>
                                </p:cTn>
                              </p:par>
                            </p:childTnLst>
                          </p:cTn>
                        </p:par>
                      </p:childTnLst>
                    </p:cTn>
                  </p:par>
                  <p:par>
                    <p:cTn id="192" fill="hold">
                      <p:stCondLst>
                        <p:cond delay="indefinite"/>
                      </p:stCondLst>
                      <p:childTnLst>
                        <p:par>
                          <p:cTn id="193" fill="hold">
                            <p:stCondLst>
                              <p:cond delay="0"/>
                            </p:stCondLst>
                            <p:childTnLst>
                              <p:par>
                                <p:cTn id="194" presetID="2" presetClass="entr" presetSubtype="2" fill="hold" nodeType="clickEffect">
                                  <p:stCondLst>
                                    <p:cond delay="0"/>
                                  </p:stCondLst>
                                  <p:childTnLst>
                                    <p:set>
                                      <p:cBhvr>
                                        <p:cTn id="195" dur="1" fill="hold">
                                          <p:stCondLst>
                                            <p:cond delay="0"/>
                                          </p:stCondLst>
                                        </p:cTn>
                                        <p:tgtEl>
                                          <p:spTgt spid="347"/>
                                        </p:tgtEl>
                                        <p:attrNameLst>
                                          <p:attrName>style.visibility</p:attrName>
                                        </p:attrNameLst>
                                      </p:cBhvr>
                                      <p:to>
                                        <p:strVal val="visible"/>
                                      </p:to>
                                    </p:set>
                                    <p:anim calcmode="lin" valueType="num">
                                      <p:cBhvr additive="base">
                                        <p:cTn id="196" dur="500" fill="hold"/>
                                        <p:tgtEl>
                                          <p:spTgt spid="347"/>
                                        </p:tgtEl>
                                        <p:attrNameLst>
                                          <p:attrName>ppt_x</p:attrName>
                                        </p:attrNameLst>
                                      </p:cBhvr>
                                      <p:tavLst>
                                        <p:tav tm="0">
                                          <p:val>
                                            <p:strVal val="1+#ppt_w/2"/>
                                          </p:val>
                                        </p:tav>
                                        <p:tav tm="100000">
                                          <p:val>
                                            <p:strVal val="#ppt_x"/>
                                          </p:val>
                                        </p:tav>
                                      </p:tavLst>
                                    </p:anim>
                                    <p:anim calcmode="lin" valueType="num">
                                      <p:cBhvr additive="base">
                                        <p:cTn id="197" dur="500" fill="hold"/>
                                        <p:tgtEl>
                                          <p:spTgt spid="347"/>
                                        </p:tgtEl>
                                        <p:attrNameLst>
                                          <p:attrName>ppt_y</p:attrName>
                                        </p:attrNameLst>
                                      </p:cBhvr>
                                      <p:tavLst>
                                        <p:tav tm="0">
                                          <p:val>
                                            <p:strVal val="#ppt_y"/>
                                          </p:val>
                                        </p:tav>
                                        <p:tav tm="100000">
                                          <p:val>
                                            <p:strVal val="#ppt_y"/>
                                          </p:val>
                                        </p:tav>
                                      </p:tavLst>
                                    </p:anim>
                                  </p:childTnLst>
                                </p:cTn>
                              </p:par>
                            </p:childTnLst>
                          </p:cTn>
                        </p:par>
                        <p:par>
                          <p:cTn id="198" fill="hold">
                            <p:stCondLst>
                              <p:cond delay="500"/>
                            </p:stCondLst>
                            <p:childTnLst>
                              <p:par>
                                <p:cTn id="199" presetID="22" presetClass="entr" presetSubtype="4" fill="hold" nodeType="afterEffect">
                                  <p:stCondLst>
                                    <p:cond delay="0"/>
                                  </p:stCondLst>
                                  <p:childTnLst>
                                    <p:set>
                                      <p:cBhvr>
                                        <p:cTn id="200" dur="1" fill="hold">
                                          <p:stCondLst>
                                            <p:cond delay="0"/>
                                          </p:stCondLst>
                                        </p:cTn>
                                        <p:tgtEl>
                                          <p:spTgt spid="272"/>
                                        </p:tgtEl>
                                        <p:attrNameLst>
                                          <p:attrName>style.visibility</p:attrName>
                                        </p:attrNameLst>
                                      </p:cBhvr>
                                      <p:to>
                                        <p:strVal val="visible"/>
                                      </p:to>
                                    </p:set>
                                    <p:animEffect transition="in" filter="wipe(down)">
                                      <p:cBhvr>
                                        <p:cTn id="201"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p:bldP spid="273" grpId="0" animBg="1"/>
      <p:bldP spid="279" grpId="0" animBg="1"/>
      <p:bldP spid="280" grpId="0" animBg="1"/>
      <p:bldP spid="281" grpId="0" animBg="1"/>
      <p:bldP spid="282" grpId="0" animBg="1"/>
      <p:bldP spid="282" grpId="1" animBg="1"/>
      <p:bldP spid="283" grpId="0" animBg="1"/>
      <p:bldP spid="283" grpId="1" animBg="1"/>
      <p:bldP spid="284" grpId="0" animBg="1"/>
      <p:bldP spid="285" grpId="0" animBg="1"/>
      <p:bldP spid="285" grpId="1" animBg="1"/>
      <p:bldP spid="295" grpId="0" animBg="1"/>
      <p:bldP spid="301" grpId="0" animBg="1"/>
      <p:bldP spid="302" grpId="0" animBg="1"/>
      <p:bldP spid="303" grpId="0" animBg="1"/>
      <p:bldP spid="304" grpId="0" animBg="1"/>
      <p:bldP spid="305"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29" grpId="1" animBg="1"/>
      <p:bldP spid="330" grpId="0" animBg="1"/>
      <p:bldP spid="330" grpId="1" animBg="1"/>
      <p:bldP spid="331" grpId="0" animBg="1"/>
      <p:bldP spid="331" grpId="1" animBg="1"/>
      <p:bldP spid="334" grpId="0" animBg="1"/>
      <p:bldP spid="358" grpId="0" animBg="1"/>
      <p:bldP spid="359" grpId="0" animBg="1"/>
      <p:bldP spid="360" grpId="0" animBg="1"/>
      <p:bldP spid="3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59305" y="5255911"/>
            <a:ext cx="11941629" cy="359229"/>
          </a:xfrm>
          <a:prstGeom prst="rect">
            <a:avLst/>
          </a:prstGeom>
          <a:solidFill>
            <a:srgbClr val="0068A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dirty="0">
              <a:solidFill>
                <a:prstClr val="white"/>
              </a:solidFill>
            </a:endParaRPr>
          </a:p>
        </p:txBody>
      </p:sp>
      <p:sp>
        <p:nvSpPr>
          <p:cNvPr id="77" name="Rectangle 76"/>
          <p:cNvSpPr/>
          <p:nvPr/>
        </p:nvSpPr>
        <p:spPr>
          <a:xfrm>
            <a:off x="2089117" y="2307137"/>
            <a:ext cx="2011680" cy="640080"/>
          </a:xfrm>
          <a:prstGeom prst="rect">
            <a:avLst/>
          </a:prstGeom>
          <a:solidFill>
            <a:srgbClr val="92D05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a:solidFill>
                <a:prstClr val="white"/>
              </a:solidFill>
            </a:endParaRPr>
          </a:p>
        </p:txBody>
      </p:sp>
      <p:sp>
        <p:nvSpPr>
          <p:cNvPr id="2" name="Footer Placeholder 1"/>
          <p:cNvSpPr>
            <a:spLocks noGrp="1"/>
          </p:cNvSpPr>
          <p:nvPr>
            <p:ph type="ftr" sz="quarter" idx="3"/>
          </p:nvPr>
        </p:nvSpPr>
        <p:spPr/>
        <p:txBody>
          <a:bodyPr/>
          <a:lstStyle/>
          <a:p>
            <a:r>
              <a:rPr lang="en-US" dirty="0">
                <a:solidFill>
                  <a:prstClr val="white"/>
                </a:solidFill>
              </a:rPr>
              <a:t>OmniStack Solution </a:t>
            </a:r>
            <a:r>
              <a:rPr lang="en-US" dirty="0" smtClean="0">
                <a:solidFill>
                  <a:prstClr val="white"/>
                </a:solidFill>
              </a:rPr>
              <a:t>with Cisco </a:t>
            </a:r>
            <a:r>
              <a:rPr lang="en-US" dirty="0">
                <a:solidFill>
                  <a:prstClr val="white"/>
                </a:solidFill>
              </a:rPr>
              <a:t>Portfolio</a:t>
            </a:r>
          </a:p>
        </p:txBody>
      </p:sp>
      <p:sp>
        <p:nvSpPr>
          <p:cNvPr id="3" name="Slide Number Placeholder 2"/>
          <p:cNvSpPr>
            <a:spLocks noGrp="1"/>
          </p:cNvSpPr>
          <p:nvPr>
            <p:ph type="sldNum" sz="quarter" idx="4"/>
          </p:nvPr>
        </p:nvSpPr>
        <p:spPr/>
        <p:txBody>
          <a:bodyPr/>
          <a:lstStyle/>
          <a:p>
            <a:fld id="{C4B3051C-F915-0A48-B98C-C8B9D7A070B9}" type="slidenum">
              <a:rPr lang="en-US" smtClean="0">
                <a:solidFill>
                  <a:prstClr val="white"/>
                </a:solidFill>
              </a:rPr>
              <a:pPr/>
              <a:t>13</a:t>
            </a:fld>
            <a:endParaRPr lang="en-US" dirty="0">
              <a:solidFill>
                <a:prstClr val="white"/>
              </a:solidFill>
            </a:endParaRPr>
          </a:p>
        </p:txBody>
      </p:sp>
      <p:sp>
        <p:nvSpPr>
          <p:cNvPr id="5" name="Text Placeholder 4"/>
          <p:cNvSpPr>
            <a:spLocks noGrp="1"/>
          </p:cNvSpPr>
          <p:nvPr>
            <p:ph type="body" sz="quarter" idx="11"/>
          </p:nvPr>
        </p:nvSpPr>
        <p:spPr/>
        <p:txBody>
          <a:bodyPr>
            <a:normAutofit fontScale="92500" lnSpcReduction="10000"/>
          </a:bodyPr>
          <a:lstStyle/>
          <a:p>
            <a:r>
              <a:rPr lang="en-US" b="0" dirty="0">
                <a:solidFill>
                  <a:schemeClr val="accent1"/>
                </a:solidFill>
              </a:rPr>
              <a:t>OmniStack Solution with </a:t>
            </a:r>
            <a:r>
              <a:rPr lang="en-US" b="0" dirty="0" smtClean="0">
                <a:solidFill>
                  <a:schemeClr val="accent1"/>
                </a:solidFill>
              </a:rPr>
              <a:t>Cisco UCS</a:t>
            </a:r>
            <a:endParaRPr lang="en-US" b="0" dirty="0">
              <a:solidFill>
                <a:schemeClr val="accent1"/>
              </a:solidFill>
            </a:endParaRPr>
          </a:p>
        </p:txBody>
      </p:sp>
      <p:sp>
        <p:nvSpPr>
          <p:cNvPr id="6" name="Rectangle 5"/>
          <p:cNvSpPr/>
          <p:nvPr/>
        </p:nvSpPr>
        <p:spPr>
          <a:xfrm>
            <a:off x="59305" y="3410479"/>
            <a:ext cx="11941629" cy="359229"/>
          </a:xfrm>
          <a:prstGeom prst="rect">
            <a:avLst/>
          </a:prstGeom>
          <a:solidFill>
            <a:srgbClr val="0068A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dirty="0">
              <a:solidFill>
                <a:prstClr val="white"/>
              </a:solidFill>
            </a:endParaRPr>
          </a:p>
        </p:txBody>
      </p:sp>
      <p:sp>
        <p:nvSpPr>
          <p:cNvPr id="7" name="Rectangle 6"/>
          <p:cNvSpPr/>
          <p:nvPr/>
        </p:nvSpPr>
        <p:spPr>
          <a:xfrm>
            <a:off x="59305" y="3788052"/>
            <a:ext cx="11941629" cy="359229"/>
          </a:xfrm>
          <a:prstGeom prst="rect">
            <a:avLst/>
          </a:prstGeom>
          <a:solidFill>
            <a:srgbClr val="0068A8">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dirty="0">
              <a:solidFill>
                <a:prstClr val="white"/>
              </a:solidFill>
            </a:endParaRPr>
          </a:p>
        </p:txBody>
      </p:sp>
      <p:sp>
        <p:nvSpPr>
          <p:cNvPr id="8" name="Rectangle 7"/>
          <p:cNvSpPr/>
          <p:nvPr/>
        </p:nvSpPr>
        <p:spPr>
          <a:xfrm>
            <a:off x="59305" y="4165625"/>
            <a:ext cx="11941629" cy="359229"/>
          </a:xfrm>
          <a:prstGeom prst="rect">
            <a:avLst/>
          </a:prstGeom>
          <a:solidFill>
            <a:srgbClr val="0068A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dirty="0">
              <a:solidFill>
                <a:prstClr val="white"/>
              </a:solidFill>
            </a:endParaRPr>
          </a:p>
        </p:txBody>
      </p:sp>
      <p:sp>
        <p:nvSpPr>
          <p:cNvPr id="9" name="Rectangle 8"/>
          <p:cNvSpPr/>
          <p:nvPr/>
        </p:nvSpPr>
        <p:spPr>
          <a:xfrm>
            <a:off x="59305" y="4543198"/>
            <a:ext cx="11941629" cy="694369"/>
          </a:xfrm>
          <a:prstGeom prst="rect">
            <a:avLst/>
          </a:prstGeom>
          <a:solidFill>
            <a:srgbClr val="0068A8">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dirty="0">
              <a:solidFill>
                <a:prstClr val="white"/>
              </a:solidFill>
            </a:endParaRPr>
          </a:p>
        </p:txBody>
      </p:sp>
      <p:sp>
        <p:nvSpPr>
          <p:cNvPr id="10" name="Rectangle 9"/>
          <p:cNvSpPr/>
          <p:nvPr/>
        </p:nvSpPr>
        <p:spPr>
          <a:xfrm>
            <a:off x="59304" y="5633483"/>
            <a:ext cx="11941629" cy="489017"/>
          </a:xfrm>
          <a:prstGeom prst="rect">
            <a:avLst/>
          </a:prstGeom>
          <a:solidFill>
            <a:srgbClr val="0068A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dirty="0">
              <a:solidFill>
                <a:prstClr val="white"/>
              </a:solidFill>
            </a:endParaRPr>
          </a:p>
        </p:txBody>
      </p:sp>
      <p:sp>
        <p:nvSpPr>
          <p:cNvPr id="11" name="TextBox 10"/>
          <p:cNvSpPr txBox="1"/>
          <p:nvPr/>
        </p:nvSpPr>
        <p:spPr>
          <a:xfrm>
            <a:off x="59305" y="3401844"/>
            <a:ext cx="673582" cy="338554"/>
          </a:xfrm>
          <a:prstGeom prst="rect">
            <a:avLst/>
          </a:prstGeom>
          <a:noFill/>
        </p:spPr>
        <p:txBody>
          <a:bodyPr wrap="none" rtlCol="0">
            <a:spAutoFit/>
          </a:bodyPr>
          <a:lstStyle/>
          <a:p>
            <a:pPr defTabSz="606425" eaLnBrk="0" fontAlgn="base" hangingPunct="0">
              <a:spcBef>
                <a:spcPct val="0"/>
              </a:spcBef>
              <a:spcAft>
                <a:spcPct val="0"/>
              </a:spcAft>
            </a:pPr>
            <a:r>
              <a:rPr lang="en-US" sz="1600" dirty="0">
                <a:solidFill>
                  <a:prstClr val="white"/>
                </a:solidFill>
              </a:rPr>
              <a:t>CPU </a:t>
            </a:r>
          </a:p>
        </p:txBody>
      </p:sp>
      <p:sp>
        <p:nvSpPr>
          <p:cNvPr id="12" name="TextBox 11"/>
          <p:cNvSpPr txBox="1"/>
          <p:nvPr/>
        </p:nvSpPr>
        <p:spPr>
          <a:xfrm>
            <a:off x="59305" y="3792261"/>
            <a:ext cx="1007007" cy="338554"/>
          </a:xfrm>
          <a:prstGeom prst="rect">
            <a:avLst/>
          </a:prstGeom>
          <a:noFill/>
        </p:spPr>
        <p:txBody>
          <a:bodyPr wrap="none" rtlCol="0">
            <a:spAutoFit/>
          </a:bodyPr>
          <a:lstStyle/>
          <a:p>
            <a:pPr defTabSz="606425" eaLnBrk="0" fontAlgn="base" hangingPunct="0">
              <a:spcBef>
                <a:spcPct val="0"/>
              </a:spcBef>
              <a:spcAft>
                <a:spcPct val="0"/>
              </a:spcAft>
            </a:pPr>
            <a:r>
              <a:rPr lang="en-US" sz="1600" dirty="0">
                <a:solidFill>
                  <a:prstClr val="white"/>
                </a:solidFill>
              </a:rPr>
              <a:t>Memory*</a:t>
            </a:r>
          </a:p>
        </p:txBody>
      </p:sp>
      <p:sp>
        <p:nvSpPr>
          <p:cNvPr id="13" name="TextBox 12"/>
          <p:cNvSpPr txBox="1"/>
          <p:nvPr/>
        </p:nvSpPr>
        <p:spPr>
          <a:xfrm>
            <a:off x="27245" y="4177921"/>
            <a:ext cx="1061509" cy="338554"/>
          </a:xfrm>
          <a:prstGeom prst="rect">
            <a:avLst/>
          </a:prstGeom>
          <a:noFill/>
        </p:spPr>
        <p:txBody>
          <a:bodyPr wrap="none" rtlCol="0">
            <a:spAutoFit/>
          </a:bodyPr>
          <a:lstStyle/>
          <a:p>
            <a:pPr defTabSz="606425" eaLnBrk="0" fontAlgn="base" hangingPunct="0">
              <a:spcBef>
                <a:spcPct val="0"/>
              </a:spcBef>
              <a:spcAft>
                <a:spcPct val="0"/>
              </a:spcAft>
            </a:pPr>
            <a:r>
              <a:rPr lang="en-US" sz="1600" dirty="0">
                <a:solidFill>
                  <a:prstClr val="white"/>
                </a:solidFill>
              </a:rPr>
              <a:t>Capacity*</a:t>
            </a:r>
          </a:p>
        </p:txBody>
      </p:sp>
      <p:sp>
        <p:nvSpPr>
          <p:cNvPr id="14" name="TextBox 13"/>
          <p:cNvSpPr txBox="1"/>
          <p:nvPr/>
        </p:nvSpPr>
        <p:spPr>
          <a:xfrm>
            <a:off x="59304" y="4641873"/>
            <a:ext cx="1402948" cy="584775"/>
          </a:xfrm>
          <a:prstGeom prst="rect">
            <a:avLst/>
          </a:prstGeom>
          <a:noFill/>
        </p:spPr>
        <p:txBody>
          <a:bodyPr wrap="none" rtlCol="0">
            <a:spAutoFit/>
          </a:bodyPr>
          <a:lstStyle/>
          <a:p>
            <a:pPr defTabSz="606425" eaLnBrk="0" fontAlgn="base" hangingPunct="0">
              <a:spcBef>
                <a:spcPct val="0"/>
              </a:spcBef>
              <a:spcAft>
                <a:spcPct val="0"/>
              </a:spcAft>
            </a:pPr>
            <a:r>
              <a:rPr lang="en-US" sz="1600" dirty="0" smtClean="0">
                <a:solidFill>
                  <a:prstClr val="white"/>
                </a:solidFill>
              </a:rPr>
              <a:t>Storage </a:t>
            </a:r>
            <a:br>
              <a:rPr lang="en-US" sz="1600" dirty="0" smtClean="0">
                <a:solidFill>
                  <a:prstClr val="white"/>
                </a:solidFill>
              </a:rPr>
            </a:br>
            <a:r>
              <a:rPr lang="en-US" sz="1600" dirty="0" smtClean="0">
                <a:solidFill>
                  <a:prstClr val="white"/>
                </a:solidFill>
              </a:rPr>
              <a:t>Configuration</a:t>
            </a:r>
            <a:endParaRPr lang="en-US" sz="1600" dirty="0">
              <a:solidFill>
                <a:prstClr val="white"/>
              </a:solidFill>
            </a:endParaRPr>
          </a:p>
        </p:txBody>
      </p:sp>
      <p:sp>
        <p:nvSpPr>
          <p:cNvPr id="15" name="TextBox 14"/>
          <p:cNvSpPr txBox="1"/>
          <p:nvPr/>
        </p:nvSpPr>
        <p:spPr>
          <a:xfrm>
            <a:off x="59305" y="5589340"/>
            <a:ext cx="1241045" cy="584775"/>
          </a:xfrm>
          <a:prstGeom prst="rect">
            <a:avLst/>
          </a:prstGeom>
          <a:noFill/>
        </p:spPr>
        <p:txBody>
          <a:bodyPr wrap="none" rtlCol="0">
            <a:spAutoFit/>
          </a:bodyPr>
          <a:lstStyle/>
          <a:p>
            <a:pPr defTabSz="606425" eaLnBrk="0" fontAlgn="base" hangingPunct="0">
              <a:spcBef>
                <a:spcPct val="0"/>
              </a:spcBef>
              <a:spcAft>
                <a:spcPct val="0"/>
              </a:spcAft>
            </a:pPr>
            <a:r>
              <a:rPr lang="en-US" sz="1600" dirty="0" smtClean="0">
                <a:solidFill>
                  <a:prstClr val="white"/>
                </a:solidFill>
              </a:rPr>
              <a:t>Enterprise</a:t>
            </a:r>
          </a:p>
          <a:p>
            <a:pPr defTabSz="606425" eaLnBrk="0" fontAlgn="base" hangingPunct="0">
              <a:spcBef>
                <a:spcPct val="0"/>
              </a:spcBef>
              <a:spcAft>
                <a:spcPct val="0"/>
              </a:spcAft>
            </a:pPr>
            <a:r>
              <a:rPr lang="en-US" sz="1600" dirty="0" smtClean="0">
                <a:solidFill>
                  <a:prstClr val="white"/>
                </a:solidFill>
              </a:rPr>
              <a:t>Capabilities</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117" y="1823843"/>
            <a:ext cx="2066180" cy="458695"/>
          </a:xfrm>
          <a:prstGeom prst="rect">
            <a:avLst/>
          </a:prstGeom>
        </p:spPr>
      </p:pic>
      <p:sp>
        <p:nvSpPr>
          <p:cNvPr id="23" name="TextBox 22"/>
          <p:cNvSpPr txBox="1"/>
          <p:nvPr/>
        </p:nvSpPr>
        <p:spPr>
          <a:xfrm>
            <a:off x="2402642" y="2948433"/>
            <a:ext cx="1428596" cy="369332"/>
          </a:xfrm>
          <a:prstGeom prst="rect">
            <a:avLst/>
          </a:prstGeom>
          <a:noFill/>
        </p:spPr>
        <p:txBody>
          <a:bodyPr wrap="none" rtlCol="0">
            <a:spAutoFit/>
          </a:bodyPr>
          <a:lstStyle/>
          <a:p>
            <a:pPr defTabSz="606425" eaLnBrk="0" fontAlgn="base" hangingPunct="0">
              <a:spcBef>
                <a:spcPct val="0"/>
              </a:spcBef>
              <a:spcAft>
                <a:spcPct val="0"/>
              </a:spcAft>
            </a:pPr>
            <a:r>
              <a:rPr lang="en-US" sz="1800" dirty="0" smtClean="0">
                <a:solidFill>
                  <a:prstClr val="black"/>
                </a:solidFill>
              </a:rPr>
              <a:t>C240 M4SX</a:t>
            </a:r>
          </a:p>
        </p:txBody>
      </p:sp>
      <p:sp>
        <p:nvSpPr>
          <p:cNvPr id="24" name="Rectangle 23"/>
          <p:cNvSpPr/>
          <p:nvPr/>
        </p:nvSpPr>
        <p:spPr>
          <a:xfrm>
            <a:off x="2504600" y="3245255"/>
            <a:ext cx="1215114" cy="45719"/>
          </a:xfrm>
          <a:prstGeom prst="rect">
            <a:avLst/>
          </a:prstGeom>
          <a:solidFill>
            <a:srgbClr val="26B3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a:solidFill>
                <a:prstClr val="white"/>
              </a:solidFill>
            </a:endParaRPr>
          </a:p>
        </p:txBody>
      </p:sp>
      <p:sp>
        <p:nvSpPr>
          <p:cNvPr id="51" name="TextBox 50"/>
          <p:cNvSpPr txBox="1"/>
          <p:nvPr/>
        </p:nvSpPr>
        <p:spPr>
          <a:xfrm>
            <a:off x="2204522" y="3403894"/>
            <a:ext cx="1467533"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8 – 28 cores </a:t>
            </a:r>
            <a:endParaRPr lang="en-US" sz="1600" dirty="0">
              <a:solidFill>
                <a:prstClr val="white"/>
              </a:solidFill>
            </a:endParaRPr>
          </a:p>
        </p:txBody>
      </p:sp>
      <p:sp>
        <p:nvSpPr>
          <p:cNvPr id="52" name="TextBox 51"/>
          <p:cNvSpPr txBox="1"/>
          <p:nvPr/>
        </p:nvSpPr>
        <p:spPr>
          <a:xfrm>
            <a:off x="48152" y="6252570"/>
            <a:ext cx="737702" cy="276999"/>
          </a:xfrm>
          <a:prstGeom prst="rect">
            <a:avLst/>
          </a:prstGeom>
          <a:noFill/>
        </p:spPr>
        <p:txBody>
          <a:bodyPr wrap="none" rtlCol="0">
            <a:spAutoFit/>
          </a:bodyPr>
          <a:lstStyle/>
          <a:p>
            <a:pPr defTabSz="606425" eaLnBrk="0" fontAlgn="base" hangingPunct="0">
              <a:spcBef>
                <a:spcPct val="0"/>
              </a:spcBef>
              <a:spcAft>
                <a:spcPct val="0"/>
              </a:spcAft>
            </a:pPr>
            <a:r>
              <a:rPr lang="en-US" sz="1200" dirty="0" smtClean="0">
                <a:solidFill>
                  <a:prstClr val="black"/>
                </a:solidFill>
              </a:rPr>
              <a:t>* usable</a:t>
            </a:r>
          </a:p>
        </p:txBody>
      </p:sp>
      <p:sp>
        <p:nvSpPr>
          <p:cNvPr id="54" name="TextBox 53"/>
          <p:cNvSpPr txBox="1"/>
          <p:nvPr/>
        </p:nvSpPr>
        <p:spPr>
          <a:xfrm>
            <a:off x="4713012" y="3403894"/>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8  - 24 cores </a:t>
            </a:r>
            <a:endParaRPr lang="en-US" sz="1600" dirty="0">
              <a:solidFill>
                <a:prstClr val="white"/>
              </a:solidFill>
            </a:endParaRPr>
          </a:p>
        </p:txBody>
      </p:sp>
      <p:sp>
        <p:nvSpPr>
          <p:cNvPr id="55" name="TextBox 54"/>
          <p:cNvSpPr txBox="1"/>
          <p:nvPr/>
        </p:nvSpPr>
        <p:spPr>
          <a:xfrm>
            <a:off x="7124298" y="3403894"/>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16  - 28 cores </a:t>
            </a:r>
            <a:endParaRPr lang="en-US" sz="1600" dirty="0">
              <a:solidFill>
                <a:prstClr val="white"/>
              </a:solidFill>
            </a:endParaRPr>
          </a:p>
        </p:txBody>
      </p:sp>
      <p:sp>
        <p:nvSpPr>
          <p:cNvPr id="57" name="TextBox 56"/>
          <p:cNvSpPr txBox="1"/>
          <p:nvPr/>
        </p:nvSpPr>
        <p:spPr>
          <a:xfrm>
            <a:off x="9706612" y="3403894"/>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16  - 28 cores </a:t>
            </a:r>
            <a:endParaRPr lang="en-US" sz="1600" dirty="0">
              <a:solidFill>
                <a:prstClr val="white"/>
              </a:solidFill>
            </a:endParaRPr>
          </a:p>
        </p:txBody>
      </p:sp>
      <p:sp>
        <p:nvSpPr>
          <p:cNvPr id="58" name="TextBox 57"/>
          <p:cNvSpPr txBox="1"/>
          <p:nvPr/>
        </p:nvSpPr>
        <p:spPr>
          <a:xfrm>
            <a:off x="2204522" y="3798339"/>
            <a:ext cx="1396063"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50 – 710 GB</a:t>
            </a:r>
            <a:endParaRPr lang="en-US" sz="1600" dirty="0">
              <a:solidFill>
                <a:prstClr val="white"/>
              </a:solidFill>
            </a:endParaRPr>
          </a:p>
        </p:txBody>
      </p:sp>
      <p:sp>
        <p:nvSpPr>
          <p:cNvPr id="60" name="TextBox 59"/>
          <p:cNvSpPr txBox="1"/>
          <p:nvPr/>
        </p:nvSpPr>
        <p:spPr>
          <a:xfrm>
            <a:off x="4713012" y="3798339"/>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139 – 651 GB</a:t>
            </a:r>
            <a:endParaRPr lang="en-US" sz="1600" dirty="0">
              <a:solidFill>
                <a:prstClr val="white"/>
              </a:solidFill>
            </a:endParaRPr>
          </a:p>
        </p:txBody>
      </p:sp>
      <p:sp>
        <p:nvSpPr>
          <p:cNvPr id="61" name="TextBox 60"/>
          <p:cNvSpPr txBox="1"/>
          <p:nvPr/>
        </p:nvSpPr>
        <p:spPr>
          <a:xfrm>
            <a:off x="7124298" y="3798339"/>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155 – 667 GB</a:t>
            </a:r>
            <a:endParaRPr lang="en-US" sz="1600" dirty="0">
              <a:solidFill>
                <a:prstClr val="white"/>
              </a:solidFill>
            </a:endParaRPr>
          </a:p>
        </p:txBody>
      </p:sp>
      <p:sp>
        <p:nvSpPr>
          <p:cNvPr id="63" name="TextBox 62"/>
          <p:cNvSpPr txBox="1"/>
          <p:nvPr/>
        </p:nvSpPr>
        <p:spPr>
          <a:xfrm>
            <a:off x="9706612" y="3798339"/>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155 – 667 GB</a:t>
            </a:r>
            <a:endParaRPr lang="en-US" sz="1600" dirty="0">
              <a:solidFill>
                <a:prstClr val="white"/>
              </a:solidFill>
            </a:endParaRPr>
          </a:p>
        </p:txBody>
      </p:sp>
      <p:sp>
        <p:nvSpPr>
          <p:cNvPr id="64" name="TextBox 63"/>
          <p:cNvSpPr txBox="1"/>
          <p:nvPr/>
        </p:nvSpPr>
        <p:spPr>
          <a:xfrm>
            <a:off x="2204522" y="4162556"/>
            <a:ext cx="1243757"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5 - 10TB</a:t>
            </a:r>
            <a:endParaRPr lang="en-US" sz="1600" dirty="0">
              <a:solidFill>
                <a:prstClr val="white"/>
              </a:solidFill>
            </a:endParaRPr>
          </a:p>
        </p:txBody>
      </p:sp>
      <p:sp>
        <p:nvSpPr>
          <p:cNvPr id="66" name="TextBox 65"/>
          <p:cNvSpPr txBox="1"/>
          <p:nvPr/>
        </p:nvSpPr>
        <p:spPr>
          <a:xfrm>
            <a:off x="4713012" y="4162556"/>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12 – 25 TB</a:t>
            </a:r>
            <a:endParaRPr lang="en-US" sz="1600" dirty="0">
              <a:solidFill>
                <a:prstClr val="white"/>
              </a:solidFill>
            </a:endParaRPr>
          </a:p>
        </p:txBody>
      </p:sp>
      <p:sp>
        <p:nvSpPr>
          <p:cNvPr id="67" name="TextBox 66"/>
          <p:cNvSpPr txBox="1"/>
          <p:nvPr/>
        </p:nvSpPr>
        <p:spPr>
          <a:xfrm>
            <a:off x="7124298" y="4162556"/>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18 – 36 TB</a:t>
            </a:r>
            <a:endParaRPr lang="en-US" sz="1600" dirty="0">
              <a:solidFill>
                <a:prstClr val="white"/>
              </a:solidFill>
            </a:endParaRPr>
          </a:p>
        </p:txBody>
      </p:sp>
      <p:sp>
        <p:nvSpPr>
          <p:cNvPr id="69" name="TextBox 68"/>
          <p:cNvSpPr txBox="1"/>
          <p:nvPr/>
        </p:nvSpPr>
        <p:spPr>
          <a:xfrm>
            <a:off x="9706612" y="4162556"/>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20 – 40 TB</a:t>
            </a:r>
            <a:endParaRPr lang="en-US" sz="1600" dirty="0">
              <a:solidFill>
                <a:prstClr val="white"/>
              </a:solidFill>
            </a:endParaRPr>
          </a:p>
        </p:txBody>
      </p:sp>
      <p:sp>
        <p:nvSpPr>
          <p:cNvPr id="70" name="TextBox 69"/>
          <p:cNvSpPr txBox="1"/>
          <p:nvPr/>
        </p:nvSpPr>
        <p:spPr>
          <a:xfrm>
            <a:off x="2204522" y="4632854"/>
            <a:ext cx="1906905" cy="584775"/>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2 x 400GB SSD,</a:t>
            </a:r>
          </a:p>
          <a:p>
            <a:pPr defTabSz="606425" eaLnBrk="0" fontAlgn="base" hangingPunct="0">
              <a:spcBef>
                <a:spcPct val="0"/>
              </a:spcBef>
              <a:spcAft>
                <a:spcPct val="0"/>
              </a:spcAft>
            </a:pPr>
            <a:r>
              <a:rPr lang="en-US" sz="1600" dirty="0" smtClean="0">
                <a:solidFill>
                  <a:prstClr val="white"/>
                </a:solidFill>
              </a:rPr>
              <a:t>8 x 1TB HDD</a:t>
            </a:r>
            <a:endParaRPr lang="en-US" sz="1600" dirty="0">
              <a:solidFill>
                <a:prstClr val="white"/>
              </a:solidFill>
            </a:endParaRPr>
          </a:p>
        </p:txBody>
      </p:sp>
      <p:sp>
        <p:nvSpPr>
          <p:cNvPr id="76" name="TextBox 75"/>
          <p:cNvSpPr txBox="1"/>
          <p:nvPr/>
        </p:nvSpPr>
        <p:spPr>
          <a:xfrm>
            <a:off x="2089117" y="5599647"/>
            <a:ext cx="10880119" cy="523220"/>
          </a:xfrm>
          <a:prstGeom prst="rect">
            <a:avLst/>
          </a:prstGeom>
          <a:noFill/>
        </p:spPr>
        <p:txBody>
          <a:bodyPr wrap="square" rtlCol="0">
            <a:spAutoFit/>
          </a:bodyPr>
          <a:lstStyle/>
          <a:p>
            <a:pPr defTabSz="606425" eaLnBrk="0" fontAlgn="base" hangingPunct="0">
              <a:spcBef>
                <a:spcPct val="0"/>
              </a:spcBef>
              <a:spcAft>
                <a:spcPct val="0"/>
              </a:spcAft>
            </a:pPr>
            <a:r>
              <a:rPr lang="en-US" sz="1400" dirty="0" smtClean="0">
                <a:solidFill>
                  <a:prstClr val="white"/>
                </a:solidFill>
              </a:rPr>
              <a:t>Global Dedupe, Compression, Optimization, High Availability, Redundant Power, VM-Centric </a:t>
            </a:r>
            <a:br>
              <a:rPr lang="en-US" sz="1400" dirty="0" smtClean="0">
                <a:solidFill>
                  <a:prstClr val="white"/>
                </a:solidFill>
              </a:rPr>
            </a:br>
            <a:r>
              <a:rPr lang="en-US" sz="1400" dirty="0" smtClean="0">
                <a:solidFill>
                  <a:prstClr val="white"/>
                </a:solidFill>
              </a:rPr>
              <a:t>policy-based Backup/Recovery/DR, Replication, VM Mobility, Integrated Management via vCenter and UCS Director </a:t>
            </a:r>
            <a:endParaRPr lang="en-US" sz="1400" dirty="0">
              <a:solidFill>
                <a:prstClr val="white"/>
              </a:solidFill>
            </a:endParaRPr>
          </a:p>
        </p:txBody>
      </p:sp>
      <p:sp>
        <p:nvSpPr>
          <p:cNvPr id="79" name="Rectangle 78"/>
          <p:cNvSpPr/>
          <p:nvPr/>
        </p:nvSpPr>
        <p:spPr>
          <a:xfrm>
            <a:off x="4605052" y="2307137"/>
            <a:ext cx="2011680" cy="640080"/>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a:solidFill>
                <a:prstClr val="white"/>
              </a:solidFill>
            </a:endParaRPr>
          </a:p>
        </p:txBody>
      </p:sp>
      <p:sp>
        <p:nvSpPr>
          <p:cNvPr id="80" name="Rectangle 79"/>
          <p:cNvSpPr/>
          <p:nvPr/>
        </p:nvSpPr>
        <p:spPr>
          <a:xfrm>
            <a:off x="7065869" y="1823843"/>
            <a:ext cx="2011680" cy="1123374"/>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a:solidFill>
                <a:prstClr val="white"/>
              </a:solidFill>
            </a:endParaRPr>
          </a:p>
        </p:txBody>
      </p:sp>
      <p:sp>
        <p:nvSpPr>
          <p:cNvPr id="82" name="Rectangle 81"/>
          <p:cNvSpPr/>
          <p:nvPr/>
        </p:nvSpPr>
        <p:spPr>
          <a:xfrm>
            <a:off x="9538282" y="1507199"/>
            <a:ext cx="2011680" cy="1440018"/>
          </a:xfrm>
          <a:prstGeom prst="rect">
            <a:avLst/>
          </a:prstGeom>
          <a:solidFill>
            <a:schemeClr val="accent4">
              <a:lumMod val="40000"/>
              <a:lumOff val="6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a:solidFill>
                <a:prstClr val="white"/>
              </a:solidFill>
            </a:endParaRPr>
          </a:p>
        </p:txBody>
      </p:sp>
      <p:sp>
        <p:nvSpPr>
          <p:cNvPr id="83" name="TextBox 82"/>
          <p:cNvSpPr txBox="1"/>
          <p:nvPr/>
        </p:nvSpPr>
        <p:spPr>
          <a:xfrm>
            <a:off x="2402642" y="2335243"/>
            <a:ext cx="1634406" cy="600164"/>
          </a:xfrm>
          <a:prstGeom prst="rect">
            <a:avLst/>
          </a:prstGeom>
          <a:noFill/>
        </p:spPr>
        <p:txBody>
          <a:bodyPr wrap="square" rtlCol="0">
            <a:spAutoFit/>
          </a:bodyPr>
          <a:lstStyle/>
          <a:p>
            <a:pPr defTabSz="606425" eaLnBrk="0" fontAlgn="base" hangingPunct="0">
              <a:spcBef>
                <a:spcPct val="0"/>
              </a:spcBef>
              <a:spcAft>
                <a:spcPct val="0"/>
              </a:spcAft>
            </a:pPr>
            <a:r>
              <a:rPr lang="en-US" sz="1100" dirty="0" smtClean="0">
                <a:solidFill>
                  <a:prstClr val="black"/>
                </a:solidFill>
              </a:rPr>
              <a:t>Small to Medium Environments and Remote Offices </a:t>
            </a:r>
          </a:p>
        </p:txBody>
      </p:sp>
      <p:sp>
        <p:nvSpPr>
          <p:cNvPr id="85" name="TextBox 84"/>
          <p:cNvSpPr txBox="1"/>
          <p:nvPr/>
        </p:nvSpPr>
        <p:spPr>
          <a:xfrm>
            <a:off x="4799823" y="2307137"/>
            <a:ext cx="1702035" cy="600164"/>
          </a:xfrm>
          <a:prstGeom prst="rect">
            <a:avLst/>
          </a:prstGeom>
          <a:noFill/>
        </p:spPr>
        <p:txBody>
          <a:bodyPr wrap="square" rtlCol="0">
            <a:spAutoFit/>
          </a:bodyPr>
          <a:lstStyle/>
          <a:p>
            <a:pPr defTabSz="606425" eaLnBrk="0" fontAlgn="base" hangingPunct="0">
              <a:spcBef>
                <a:spcPct val="0"/>
              </a:spcBef>
              <a:spcAft>
                <a:spcPct val="0"/>
              </a:spcAft>
            </a:pPr>
            <a:r>
              <a:rPr lang="en-US" sz="1100" dirty="0" smtClean="0">
                <a:solidFill>
                  <a:prstClr val="black"/>
                </a:solidFill>
              </a:rPr>
              <a:t>Wide range of use cases, optimized for Core Applications </a:t>
            </a:r>
          </a:p>
        </p:txBody>
      </p:sp>
      <p:sp>
        <p:nvSpPr>
          <p:cNvPr id="86" name="TextBox 85"/>
          <p:cNvSpPr txBox="1"/>
          <p:nvPr/>
        </p:nvSpPr>
        <p:spPr>
          <a:xfrm>
            <a:off x="7100121" y="2337649"/>
            <a:ext cx="1773835" cy="600164"/>
          </a:xfrm>
          <a:prstGeom prst="rect">
            <a:avLst/>
          </a:prstGeom>
          <a:noFill/>
        </p:spPr>
        <p:txBody>
          <a:bodyPr wrap="square" rtlCol="0">
            <a:spAutoFit/>
          </a:bodyPr>
          <a:lstStyle/>
          <a:p>
            <a:pPr defTabSz="606425" eaLnBrk="0" fontAlgn="base" hangingPunct="0">
              <a:spcBef>
                <a:spcPct val="0"/>
              </a:spcBef>
              <a:spcAft>
                <a:spcPct val="0"/>
              </a:spcAft>
            </a:pPr>
            <a:r>
              <a:rPr lang="en-US" sz="1100" dirty="0" smtClean="0">
                <a:solidFill>
                  <a:prstClr val="black"/>
                </a:solidFill>
              </a:rPr>
              <a:t>Wide range of use cases, optimized for Core Applications </a:t>
            </a:r>
          </a:p>
        </p:txBody>
      </p:sp>
      <p:sp>
        <p:nvSpPr>
          <p:cNvPr id="88" name="TextBox 87"/>
          <p:cNvSpPr txBox="1"/>
          <p:nvPr/>
        </p:nvSpPr>
        <p:spPr>
          <a:xfrm>
            <a:off x="9572859" y="2298285"/>
            <a:ext cx="1615661" cy="600164"/>
          </a:xfrm>
          <a:prstGeom prst="rect">
            <a:avLst/>
          </a:prstGeom>
          <a:noFill/>
        </p:spPr>
        <p:txBody>
          <a:bodyPr wrap="square" rtlCol="0">
            <a:spAutoFit/>
          </a:bodyPr>
          <a:lstStyle/>
          <a:p>
            <a:pPr defTabSz="606425" eaLnBrk="0" fontAlgn="base" hangingPunct="0">
              <a:spcBef>
                <a:spcPct val="0"/>
              </a:spcBef>
              <a:spcAft>
                <a:spcPct val="0"/>
              </a:spcAft>
            </a:pPr>
            <a:r>
              <a:rPr lang="en-US" sz="1100" dirty="0" smtClean="0">
                <a:solidFill>
                  <a:prstClr val="black"/>
                </a:solidFill>
              </a:rPr>
              <a:t>Optimized for highest performance Application workloads</a:t>
            </a:r>
          </a:p>
        </p:txBody>
      </p:sp>
      <p:sp>
        <p:nvSpPr>
          <p:cNvPr id="96" name="Rectangle 95"/>
          <p:cNvSpPr/>
          <p:nvPr/>
        </p:nvSpPr>
        <p:spPr>
          <a:xfrm>
            <a:off x="1893664" y="3410479"/>
            <a:ext cx="18288" cy="2214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a:solidFill>
                <a:prstClr val="white"/>
              </a:solidFill>
            </a:endParaRPr>
          </a:p>
        </p:txBody>
      </p:sp>
      <p:sp>
        <p:nvSpPr>
          <p:cNvPr id="95" name="TextBox 94"/>
          <p:cNvSpPr txBox="1"/>
          <p:nvPr/>
        </p:nvSpPr>
        <p:spPr>
          <a:xfrm>
            <a:off x="4850902" y="2948433"/>
            <a:ext cx="1428596" cy="369332"/>
          </a:xfrm>
          <a:prstGeom prst="rect">
            <a:avLst/>
          </a:prstGeom>
          <a:noFill/>
        </p:spPr>
        <p:txBody>
          <a:bodyPr wrap="none" rtlCol="0">
            <a:spAutoFit/>
          </a:bodyPr>
          <a:lstStyle/>
          <a:p>
            <a:pPr defTabSz="606425" eaLnBrk="0" fontAlgn="base" hangingPunct="0">
              <a:spcBef>
                <a:spcPct val="0"/>
              </a:spcBef>
              <a:spcAft>
                <a:spcPct val="0"/>
              </a:spcAft>
            </a:pPr>
            <a:r>
              <a:rPr lang="en-US" sz="1800" dirty="0" smtClean="0">
                <a:solidFill>
                  <a:prstClr val="black"/>
                </a:solidFill>
              </a:rPr>
              <a:t>C240 M3SX</a:t>
            </a:r>
          </a:p>
        </p:txBody>
      </p:sp>
      <p:sp>
        <p:nvSpPr>
          <p:cNvPr id="97" name="Rectangle 96"/>
          <p:cNvSpPr/>
          <p:nvPr/>
        </p:nvSpPr>
        <p:spPr>
          <a:xfrm>
            <a:off x="4952860" y="3245255"/>
            <a:ext cx="1215114" cy="45719"/>
          </a:xfrm>
          <a:prstGeom prst="rect">
            <a:avLst/>
          </a:prstGeom>
          <a:solidFill>
            <a:srgbClr val="26B3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a:solidFill>
                <a:prstClr val="white"/>
              </a:solidFill>
            </a:endParaRPr>
          </a:p>
        </p:txBody>
      </p:sp>
      <p:sp>
        <p:nvSpPr>
          <p:cNvPr id="98" name="TextBox 97"/>
          <p:cNvSpPr txBox="1"/>
          <p:nvPr/>
        </p:nvSpPr>
        <p:spPr>
          <a:xfrm>
            <a:off x="7260429" y="2948433"/>
            <a:ext cx="1428596" cy="369332"/>
          </a:xfrm>
          <a:prstGeom prst="rect">
            <a:avLst/>
          </a:prstGeom>
          <a:noFill/>
        </p:spPr>
        <p:txBody>
          <a:bodyPr wrap="none" rtlCol="0">
            <a:spAutoFit/>
          </a:bodyPr>
          <a:lstStyle/>
          <a:p>
            <a:pPr defTabSz="606425" eaLnBrk="0" fontAlgn="base" hangingPunct="0">
              <a:spcBef>
                <a:spcPct val="0"/>
              </a:spcBef>
              <a:spcAft>
                <a:spcPct val="0"/>
              </a:spcAft>
            </a:pPr>
            <a:r>
              <a:rPr lang="en-US" sz="1800" dirty="0" smtClean="0">
                <a:solidFill>
                  <a:prstClr val="black"/>
                </a:solidFill>
              </a:rPr>
              <a:t>C240 M4SX</a:t>
            </a:r>
          </a:p>
        </p:txBody>
      </p:sp>
      <p:sp>
        <p:nvSpPr>
          <p:cNvPr id="99" name="Rectangle 98"/>
          <p:cNvSpPr/>
          <p:nvPr/>
        </p:nvSpPr>
        <p:spPr>
          <a:xfrm>
            <a:off x="7362387" y="3245255"/>
            <a:ext cx="1215114" cy="45719"/>
          </a:xfrm>
          <a:prstGeom prst="rect">
            <a:avLst/>
          </a:prstGeom>
          <a:solidFill>
            <a:srgbClr val="26B3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a:solidFill>
                <a:prstClr val="white"/>
              </a:solidFill>
            </a:endParaRPr>
          </a:p>
        </p:txBody>
      </p:sp>
      <p:sp>
        <p:nvSpPr>
          <p:cNvPr id="100" name="TextBox 99"/>
          <p:cNvSpPr txBox="1"/>
          <p:nvPr/>
        </p:nvSpPr>
        <p:spPr>
          <a:xfrm>
            <a:off x="9863541" y="2959290"/>
            <a:ext cx="1428596" cy="369332"/>
          </a:xfrm>
          <a:prstGeom prst="rect">
            <a:avLst/>
          </a:prstGeom>
          <a:noFill/>
        </p:spPr>
        <p:txBody>
          <a:bodyPr wrap="none" rtlCol="0">
            <a:spAutoFit/>
          </a:bodyPr>
          <a:lstStyle/>
          <a:p>
            <a:pPr defTabSz="606425" eaLnBrk="0" fontAlgn="base" hangingPunct="0">
              <a:spcBef>
                <a:spcPct val="0"/>
              </a:spcBef>
              <a:spcAft>
                <a:spcPct val="0"/>
              </a:spcAft>
            </a:pPr>
            <a:r>
              <a:rPr lang="en-US" sz="1800" dirty="0" smtClean="0">
                <a:solidFill>
                  <a:prstClr val="black"/>
                </a:solidFill>
              </a:rPr>
              <a:t>C240 M4SX</a:t>
            </a:r>
          </a:p>
        </p:txBody>
      </p:sp>
      <p:sp>
        <p:nvSpPr>
          <p:cNvPr id="101" name="Rectangle 100"/>
          <p:cNvSpPr/>
          <p:nvPr/>
        </p:nvSpPr>
        <p:spPr>
          <a:xfrm>
            <a:off x="9965499" y="3256112"/>
            <a:ext cx="1215114" cy="45719"/>
          </a:xfrm>
          <a:prstGeom prst="rect">
            <a:avLst/>
          </a:prstGeom>
          <a:solidFill>
            <a:srgbClr val="26B3F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6425" eaLnBrk="0" fontAlgn="base" hangingPunct="0">
              <a:spcBef>
                <a:spcPct val="0"/>
              </a:spcBef>
              <a:spcAft>
                <a:spcPct val="0"/>
              </a:spcAft>
            </a:pPr>
            <a:endParaRPr lang="en-US">
              <a:solidFill>
                <a:prstClr val="white"/>
              </a:solidFill>
            </a:endParaRPr>
          </a:p>
        </p:txBody>
      </p:sp>
      <p:pic>
        <p:nvPicPr>
          <p:cNvPr id="102" name="Picture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117" y="1345534"/>
            <a:ext cx="449995" cy="423525"/>
          </a:xfrm>
          <a:prstGeom prst="rect">
            <a:avLst/>
          </a:prstGeom>
          <a:ln>
            <a:solidFill>
              <a:schemeClr val="bg1">
                <a:lumMod val="75000"/>
              </a:schemeClr>
            </a:solidFill>
          </a:ln>
        </p:spPr>
      </p:pic>
      <p:pic>
        <p:nvPicPr>
          <p:cNvPr id="103" name="Picture 1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641" y="1823843"/>
            <a:ext cx="2066180" cy="458695"/>
          </a:xfrm>
          <a:prstGeom prst="rect">
            <a:avLst/>
          </a:prstGeom>
        </p:spPr>
      </p:pic>
      <p:pic>
        <p:nvPicPr>
          <p:cNvPr id="104" name="Picture 10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641" y="1345534"/>
            <a:ext cx="449995" cy="423525"/>
          </a:xfrm>
          <a:prstGeom prst="rect">
            <a:avLst/>
          </a:prstGeom>
          <a:ln>
            <a:solidFill>
              <a:schemeClr val="bg1">
                <a:lumMod val="75000"/>
              </a:schemeClr>
            </a:solidFill>
          </a:ln>
        </p:spPr>
      </p:pic>
      <p:pic>
        <p:nvPicPr>
          <p:cNvPr id="105" name="Picture 1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2347" y="1371056"/>
            <a:ext cx="2066180" cy="458695"/>
          </a:xfrm>
          <a:prstGeom prst="rect">
            <a:avLst/>
          </a:prstGeom>
        </p:spPr>
      </p:pic>
      <p:pic>
        <p:nvPicPr>
          <p:cNvPr id="106" name="Picture 10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347" y="892747"/>
            <a:ext cx="449995" cy="423525"/>
          </a:xfrm>
          <a:prstGeom prst="rect">
            <a:avLst/>
          </a:prstGeom>
          <a:ln>
            <a:solidFill>
              <a:schemeClr val="bg1">
                <a:lumMod val="75000"/>
              </a:schemeClr>
            </a:solidFill>
          </a:ln>
        </p:spPr>
      </p:pic>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8282" y="1041030"/>
            <a:ext cx="2066180" cy="458695"/>
          </a:xfrm>
          <a:prstGeom prst="rect">
            <a:avLst/>
          </a:prstGeom>
        </p:spPr>
      </p:pic>
      <p:pic>
        <p:nvPicPr>
          <p:cNvPr id="108" name="Picture 1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8282" y="604363"/>
            <a:ext cx="449995" cy="423525"/>
          </a:xfrm>
          <a:prstGeom prst="rect">
            <a:avLst/>
          </a:prstGeom>
          <a:ln>
            <a:solidFill>
              <a:schemeClr val="bg1">
                <a:lumMod val="75000"/>
              </a:schemeClr>
            </a:solidFill>
          </a:ln>
        </p:spPr>
      </p:pic>
      <p:sp>
        <p:nvSpPr>
          <p:cNvPr id="110" name="TextBox 109"/>
          <p:cNvSpPr txBox="1"/>
          <p:nvPr/>
        </p:nvSpPr>
        <p:spPr>
          <a:xfrm>
            <a:off x="59304" y="5251647"/>
            <a:ext cx="582211" cy="338554"/>
          </a:xfrm>
          <a:prstGeom prst="rect">
            <a:avLst/>
          </a:prstGeom>
          <a:noFill/>
        </p:spPr>
        <p:txBody>
          <a:bodyPr wrap="none" rtlCol="0">
            <a:spAutoFit/>
          </a:bodyPr>
          <a:lstStyle/>
          <a:p>
            <a:pPr defTabSz="606425" eaLnBrk="0" fontAlgn="base" hangingPunct="0">
              <a:spcBef>
                <a:spcPct val="0"/>
              </a:spcBef>
              <a:spcAft>
                <a:spcPct val="0"/>
              </a:spcAft>
            </a:pPr>
            <a:r>
              <a:rPr lang="en-US" sz="1600" dirty="0">
                <a:solidFill>
                  <a:prstClr val="white"/>
                </a:solidFill>
              </a:rPr>
              <a:t>Size</a:t>
            </a:r>
          </a:p>
        </p:txBody>
      </p:sp>
      <p:sp>
        <p:nvSpPr>
          <p:cNvPr id="111" name="TextBox 110"/>
          <p:cNvSpPr txBox="1"/>
          <p:nvPr/>
        </p:nvSpPr>
        <p:spPr>
          <a:xfrm>
            <a:off x="2213379" y="5262606"/>
            <a:ext cx="921773"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2RU</a:t>
            </a:r>
            <a:endParaRPr lang="en-US" sz="1600" dirty="0">
              <a:solidFill>
                <a:prstClr val="white"/>
              </a:solidFill>
            </a:endParaRPr>
          </a:p>
        </p:txBody>
      </p:sp>
      <p:sp>
        <p:nvSpPr>
          <p:cNvPr id="112" name="TextBox 111"/>
          <p:cNvSpPr txBox="1"/>
          <p:nvPr/>
        </p:nvSpPr>
        <p:spPr>
          <a:xfrm>
            <a:off x="4713012" y="5262606"/>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2RU</a:t>
            </a:r>
            <a:endParaRPr lang="en-US" sz="1600" dirty="0">
              <a:solidFill>
                <a:prstClr val="white"/>
              </a:solidFill>
            </a:endParaRPr>
          </a:p>
        </p:txBody>
      </p:sp>
      <p:sp>
        <p:nvSpPr>
          <p:cNvPr id="113" name="TextBox 112"/>
          <p:cNvSpPr txBox="1"/>
          <p:nvPr/>
        </p:nvSpPr>
        <p:spPr>
          <a:xfrm>
            <a:off x="7124298" y="5262606"/>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2RU</a:t>
            </a:r>
            <a:endParaRPr lang="en-US" sz="1600" dirty="0">
              <a:solidFill>
                <a:prstClr val="white"/>
              </a:solidFill>
            </a:endParaRPr>
          </a:p>
        </p:txBody>
      </p:sp>
      <p:sp>
        <p:nvSpPr>
          <p:cNvPr id="114" name="TextBox 113"/>
          <p:cNvSpPr txBox="1"/>
          <p:nvPr/>
        </p:nvSpPr>
        <p:spPr>
          <a:xfrm>
            <a:off x="9706612" y="5262606"/>
            <a:ext cx="1569855" cy="338554"/>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2RU</a:t>
            </a:r>
            <a:endParaRPr lang="en-US" sz="1600" dirty="0">
              <a:solidFill>
                <a:prstClr val="white"/>
              </a:solidFill>
            </a:endParaRPr>
          </a:p>
        </p:txBody>
      </p:sp>
      <p:cxnSp>
        <p:nvCxnSpPr>
          <p:cNvPr id="115" name="Straight Connector 114"/>
          <p:cNvCxnSpPr/>
          <p:nvPr/>
        </p:nvCxnSpPr>
        <p:spPr>
          <a:xfrm flipH="1">
            <a:off x="4377926" y="3290974"/>
            <a:ext cx="10652" cy="2324166"/>
          </a:xfrm>
          <a:prstGeom prst="line">
            <a:avLst/>
          </a:prstGeom>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1900302" y="3293750"/>
            <a:ext cx="10652" cy="2324166"/>
          </a:xfrm>
          <a:prstGeom prst="line">
            <a:avLst/>
          </a:prstGeom>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a:off x="6770269" y="3304538"/>
            <a:ext cx="10652" cy="2324166"/>
          </a:xfrm>
          <a:prstGeom prst="line">
            <a:avLst/>
          </a:prstGeom>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H="1">
            <a:off x="9327289" y="3287676"/>
            <a:ext cx="10652" cy="2324166"/>
          </a:xfrm>
          <a:prstGeom prst="line">
            <a:avLst/>
          </a:prstGeom>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a:off x="11884309" y="3287676"/>
            <a:ext cx="10652" cy="2324166"/>
          </a:xfrm>
          <a:prstGeom prst="line">
            <a:avLst/>
          </a:prstGeom>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4713012" y="4632854"/>
            <a:ext cx="1906905" cy="584775"/>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6 x 400GB SSD,</a:t>
            </a:r>
          </a:p>
          <a:p>
            <a:pPr defTabSz="606425" eaLnBrk="0" fontAlgn="base" hangingPunct="0">
              <a:spcBef>
                <a:spcPct val="0"/>
              </a:spcBef>
              <a:spcAft>
                <a:spcPct val="0"/>
              </a:spcAft>
            </a:pPr>
            <a:r>
              <a:rPr lang="en-US" sz="1600" dirty="0" smtClean="0">
                <a:solidFill>
                  <a:prstClr val="white"/>
                </a:solidFill>
              </a:rPr>
              <a:t>18 x 1TB HDD</a:t>
            </a:r>
            <a:endParaRPr lang="en-US" sz="1600" dirty="0">
              <a:solidFill>
                <a:prstClr val="white"/>
              </a:solidFill>
            </a:endParaRPr>
          </a:p>
        </p:txBody>
      </p:sp>
      <p:sp>
        <p:nvSpPr>
          <p:cNvPr id="121" name="TextBox 120"/>
          <p:cNvSpPr txBox="1"/>
          <p:nvPr/>
        </p:nvSpPr>
        <p:spPr>
          <a:xfrm>
            <a:off x="7124298" y="4619598"/>
            <a:ext cx="1906905" cy="584775"/>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4 x 400GB SSD,</a:t>
            </a:r>
          </a:p>
          <a:p>
            <a:pPr defTabSz="606425" eaLnBrk="0" fontAlgn="base" hangingPunct="0">
              <a:spcBef>
                <a:spcPct val="0"/>
              </a:spcBef>
              <a:spcAft>
                <a:spcPct val="0"/>
              </a:spcAft>
            </a:pPr>
            <a:r>
              <a:rPr lang="en-US" sz="1600" dirty="0" smtClean="0">
                <a:solidFill>
                  <a:prstClr val="white"/>
                </a:solidFill>
              </a:rPr>
              <a:t>20 x 1TB HDD</a:t>
            </a:r>
            <a:endParaRPr lang="en-US" sz="1600" dirty="0">
              <a:solidFill>
                <a:prstClr val="white"/>
              </a:solidFill>
            </a:endParaRPr>
          </a:p>
        </p:txBody>
      </p:sp>
      <p:sp>
        <p:nvSpPr>
          <p:cNvPr id="122" name="TextBox 121"/>
          <p:cNvSpPr txBox="1"/>
          <p:nvPr/>
        </p:nvSpPr>
        <p:spPr>
          <a:xfrm>
            <a:off x="9706612" y="4594944"/>
            <a:ext cx="1906905" cy="584775"/>
          </a:xfrm>
          <a:prstGeom prst="rect">
            <a:avLst/>
          </a:prstGeom>
          <a:noFill/>
        </p:spPr>
        <p:txBody>
          <a:bodyPr wrap="square" rtlCol="0">
            <a:spAutoFit/>
          </a:bodyPr>
          <a:lstStyle/>
          <a:p>
            <a:pPr defTabSz="606425" eaLnBrk="0" fontAlgn="base" hangingPunct="0">
              <a:spcBef>
                <a:spcPct val="0"/>
              </a:spcBef>
              <a:spcAft>
                <a:spcPct val="0"/>
              </a:spcAft>
            </a:pPr>
            <a:r>
              <a:rPr lang="en-US" sz="1600" dirty="0" smtClean="0">
                <a:solidFill>
                  <a:prstClr val="white"/>
                </a:solidFill>
              </a:rPr>
              <a:t>4 x 400GB SSD,</a:t>
            </a:r>
          </a:p>
          <a:p>
            <a:pPr defTabSz="606425" eaLnBrk="0" fontAlgn="base" hangingPunct="0">
              <a:spcBef>
                <a:spcPct val="0"/>
              </a:spcBef>
              <a:spcAft>
                <a:spcPct val="0"/>
              </a:spcAft>
            </a:pPr>
            <a:r>
              <a:rPr lang="en-US" sz="1600" dirty="0" smtClean="0">
                <a:solidFill>
                  <a:prstClr val="white"/>
                </a:solidFill>
              </a:rPr>
              <a:t>20 x 1.2TB HDD</a:t>
            </a:r>
            <a:endParaRPr lang="en-US" sz="1600" dirty="0">
              <a:solidFill>
                <a:prstClr val="white"/>
              </a:solidFill>
            </a:endParaRPr>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64736" y="2476176"/>
            <a:ext cx="706135" cy="496203"/>
          </a:xfrm>
          <a:prstGeom prst="rect">
            <a:avLst/>
          </a:prstGeom>
        </p:spPr>
      </p:pic>
      <p:sp>
        <p:nvSpPr>
          <p:cNvPr id="45" name="TextBox 44"/>
          <p:cNvSpPr txBox="1"/>
          <p:nvPr/>
        </p:nvSpPr>
        <p:spPr>
          <a:xfrm>
            <a:off x="164736" y="1507199"/>
            <a:ext cx="1505412" cy="954107"/>
          </a:xfrm>
          <a:prstGeom prst="rect">
            <a:avLst/>
          </a:prstGeom>
          <a:noFill/>
        </p:spPr>
        <p:txBody>
          <a:bodyPr wrap="none" rtlCol="0">
            <a:spAutoFit/>
          </a:bodyPr>
          <a:lstStyle/>
          <a:p>
            <a:pPr defTabSz="606425" eaLnBrk="0" fontAlgn="base" hangingPunct="0">
              <a:spcBef>
                <a:spcPct val="0"/>
              </a:spcBef>
              <a:spcAft>
                <a:spcPct val="0"/>
              </a:spcAft>
            </a:pPr>
            <a:r>
              <a:rPr lang="en-US" sz="1400" dirty="0" smtClean="0">
                <a:solidFill>
                  <a:prstClr val="black">
                    <a:lumMod val="50000"/>
                    <a:lumOff val="50000"/>
                  </a:prstClr>
                </a:solidFill>
              </a:rPr>
              <a:t>With SimpliVity’s</a:t>
            </a:r>
            <a:br>
              <a:rPr lang="en-US" sz="1400" dirty="0" smtClean="0">
                <a:solidFill>
                  <a:prstClr val="black">
                    <a:lumMod val="50000"/>
                    <a:lumOff val="50000"/>
                  </a:prstClr>
                </a:solidFill>
              </a:rPr>
            </a:br>
            <a:r>
              <a:rPr lang="en-US" sz="1400" dirty="0" smtClean="0">
                <a:solidFill>
                  <a:prstClr val="black">
                    <a:lumMod val="50000"/>
                    <a:lumOff val="50000"/>
                  </a:prstClr>
                </a:solidFill>
              </a:rPr>
              <a:t>OmniStack</a:t>
            </a:r>
          </a:p>
          <a:p>
            <a:pPr defTabSz="606425" eaLnBrk="0" fontAlgn="base" hangingPunct="0">
              <a:spcBef>
                <a:spcPct val="0"/>
              </a:spcBef>
              <a:spcAft>
                <a:spcPct val="0"/>
              </a:spcAft>
            </a:pPr>
            <a:r>
              <a:rPr lang="en-US" sz="1400" dirty="0" smtClean="0">
                <a:solidFill>
                  <a:prstClr val="black">
                    <a:lumMod val="50000"/>
                    <a:lumOff val="50000"/>
                  </a:prstClr>
                </a:solidFill>
              </a:rPr>
              <a:t>Accelerator</a:t>
            </a:r>
          </a:p>
          <a:p>
            <a:pPr defTabSz="606425" eaLnBrk="0" fontAlgn="base" hangingPunct="0">
              <a:spcBef>
                <a:spcPct val="0"/>
              </a:spcBef>
              <a:spcAft>
                <a:spcPct val="0"/>
              </a:spcAft>
            </a:pPr>
            <a:r>
              <a:rPr lang="en-US" sz="1400" dirty="0" smtClean="0">
                <a:solidFill>
                  <a:prstClr val="black">
                    <a:lumMod val="50000"/>
                    <a:lumOff val="50000"/>
                  </a:prstClr>
                </a:solidFill>
              </a:rPr>
              <a:t>Card</a:t>
            </a:r>
          </a:p>
        </p:txBody>
      </p:sp>
      <p:pic>
        <p:nvPicPr>
          <p:cNvPr id="123" name="Picture 1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736" y="3030327"/>
            <a:ext cx="759822" cy="203935"/>
          </a:xfrm>
          <a:prstGeom prst="rect">
            <a:avLst/>
          </a:prstGeom>
        </p:spPr>
      </p:pic>
      <p:pic>
        <p:nvPicPr>
          <p:cNvPr id="4" name="Picture 3" descr="Developer_Compatible_600px_225_RGB[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2153" y="180313"/>
            <a:ext cx="1892827" cy="612014"/>
          </a:xfrm>
          <a:prstGeom prst="rect">
            <a:avLst/>
          </a:prstGeom>
        </p:spPr>
      </p:pic>
    </p:spTree>
    <p:extLst>
      <p:ext uri="{BB962C8B-B14F-4D97-AF65-F5344CB8AC3E}">
        <p14:creationId xmlns:p14="http://schemas.microsoft.com/office/powerpoint/2010/main" val="1432363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155297" y="6474975"/>
            <a:ext cx="3851249" cy="366183"/>
          </a:xfrm>
          <a:prstGeom prst="rect">
            <a:avLst/>
          </a:prstGeom>
        </p:spPr>
        <p:txBody>
          <a:bodyPr/>
          <a:lstStyle/>
          <a:p>
            <a:endParaRPr lang="en-US" dirty="0"/>
          </a:p>
        </p:txBody>
      </p:sp>
      <p:sp>
        <p:nvSpPr>
          <p:cNvPr id="3" name="Slide Number Placeholder 2"/>
          <p:cNvSpPr>
            <a:spLocks noGrp="1"/>
          </p:cNvSpPr>
          <p:nvPr>
            <p:ph type="sldNum" sz="quarter" idx="4"/>
          </p:nvPr>
        </p:nvSpPr>
        <p:spPr/>
        <p:txBody>
          <a:bodyPr/>
          <a:lstStyle/>
          <a:p>
            <a:fld id="{C4B3051C-F915-0A48-B98C-C8B9D7A070B9}" type="slidenum">
              <a:rPr lang="en-US" smtClean="0"/>
              <a:pPr/>
              <a:t>14</a:t>
            </a:fld>
            <a:endParaRPr lang="en-US" dirty="0"/>
          </a:p>
        </p:txBody>
      </p:sp>
      <p:sp>
        <p:nvSpPr>
          <p:cNvPr id="8" name="Text Placeholder 7"/>
          <p:cNvSpPr>
            <a:spLocks noGrp="1"/>
          </p:cNvSpPr>
          <p:nvPr>
            <p:ph type="body" sz="quarter" idx="11"/>
          </p:nvPr>
        </p:nvSpPr>
        <p:spPr/>
        <p:txBody>
          <a:bodyPr>
            <a:normAutofit fontScale="92500" lnSpcReduction="20000"/>
          </a:bodyPr>
          <a:lstStyle/>
          <a:p>
            <a:r>
              <a:rPr lang="de-DE" sz="3600" b="0" dirty="0">
                <a:solidFill>
                  <a:schemeClr val="accent1"/>
                </a:solidFill>
              </a:rPr>
              <a:t>Learn More: Cisco.com and SimpliVity.com</a:t>
            </a:r>
            <a:endParaRPr lang="en-US" b="0" dirty="0">
              <a:solidFill>
                <a:schemeClr val="accent1"/>
              </a:solidFill>
            </a:endParaRPr>
          </a:p>
        </p:txBody>
      </p:sp>
      <p:pic>
        <p:nvPicPr>
          <p:cNvPr id="6" name="Picture 5"/>
          <p:cNvPicPr>
            <a:picLocks noChangeAspect="1"/>
          </p:cNvPicPr>
          <p:nvPr/>
        </p:nvPicPr>
        <p:blipFill rotWithShape="1">
          <a:blip r:embed="rId2"/>
          <a:srcRect l="29342" t="20869" r="28279" b="19722"/>
          <a:stretch/>
        </p:blipFill>
        <p:spPr>
          <a:xfrm>
            <a:off x="341191" y="2473616"/>
            <a:ext cx="4425213" cy="3489414"/>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a:srcRect l="18621" t="12307" r="34907" b="44871"/>
          <a:stretch/>
        </p:blipFill>
        <p:spPr>
          <a:xfrm>
            <a:off x="5070464" y="2464196"/>
            <a:ext cx="6748494" cy="3497930"/>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4"/>
          <a:srcRect l="1094" t="12204" r="1995" b="14883"/>
          <a:stretch/>
        </p:blipFill>
        <p:spPr>
          <a:xfrm>
            <a:off x="2142693" y="1255593"/>
            <a:ext cx="7642752" cy="3234519"/>
          </a:xfrm>
          <a:prstGeom prst="rect">
            <a:avLst/>
          </a:prstGeom>
          <a:ln>
            <a:solidFill>
              <a:schemeClr val="bg1">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651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Cisco Solutions Catalogue</a:t>
            </a:r>
            <a:endParaRPr lang="en-US" dirty="0"/>
          </a:p>
        </p:txBody>
      </p:sp>
      <p:pic>
        <p:nvPicPr>
          <p:cNvPr id="10" name="Picture 9"/>
          <p:cNvPicPr>
            <a:picLocks noChangeAspect="1"/>
          </p:cNvPicPr>
          <p:nvPr/>
        </p:nvPicPr>
        <p:blipFill rotWithShape="1">
          <a:blip r:embed="rId3"/>
          <a:srcRect l="18621" t="12307" r="34907" b="44871"/>
          <a:stretch/>
        </p:blipFill>
        <p:spPr>
          <a:xfrm>
            <a:off x="2608017" y="1250368"/>
            <a:ext cx="7082230" cy="3670915"/>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1" name="Rectangle 10"/>
          <p:cNvSpPr/>
          <p:nvPr/>
        </p:nvSpPr>
        <p:spPr>
          <a:xfrm>
            <a:off x="902042" y="5266458"/>
            <a:ext cx="10657612"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“The </a:t>
            </a:r>
            <a:r>
              <a:rPr kumimoji="0" lang="en-US" sz="1800" b="0" i="0" u="none" strike="noStrike" kern="0" cap="none" spc="0" normalizeH="0" baseline="0" noProof="0" dirty="0">
                <a:ln>
                  <a:noFill/>
                </a:ln>
                <a:solidFill>
                  <a:sysClr val="windowText" lastClr="000000"/>
                </a:solidFill>
                <a:effectLst/>
                <a:uLnTx/>
                <a:uFillTx/>
              </a:rPr>
              <a:t>Cisco Compatible logo is used to signify that the PARTNER product has undergone technical interoperability testing with the Cisco product specified</a:t>
            </a:r>
            <a:r>
              <a:rPr kumimoji="0" lang="en-US" sz="1800" b="0" i="0" u="none" strike="noStrike" kern="0" cap="none" spc="0" normalizeH="0" baseline="0" noProof="0" dirty="0" smtClean="0">
                <a:ln>
                  <a:noFill/>
                </a:ln>
                <a:solidFill>
                  <a:sysClr val="windowText" lastClr="000000"/>
                </a:solidFill>
                <a:effectLst/>
                <a:uLnTx/>
                <a:uFillTx/>
              </a:rPr>
              <a:t>.”</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31162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1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6714" y="3182163"/>
            <a:ext cx="902325" cy="902806"/>
          </a:xfrm>
          <a:prstGeom prst="rect">
            <a:avLst/>
          </a:prstGeom>
        </p:spPr>
      </p:pic>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536" y="3353760"/>
            <a:ext cx="1203663" cy="592758"/>
          </a:xfrm>
          <a:prstGeom prst="rect">
            <a:avLst/>
          </a:prstGeom>
        </p:spPr>
      </p:pic>
      <p:sp>
        <p:nvSpPr>
          <p:cNvPr id="2" name="Title 1"/>
          <p:cNvSpPr>
            <a:spLocks noGrp="1"/>
          </p:cNvSpPr>
          <p:nvPr>
            <p:ph type="ctrTitle"/>
          </p:nvPr>
        </p:nvSpPr>
        <p:spPr/>
        <p:txBody>
          <a:bodyPr/>
          <a:lstStyle/>
          <a:p>
            <a:r>
              <a:rPr lang="en-US" b="0" dirty="0" smtClean="0">
                <a:solidFill>
                  <a:schemeClr val="accent1"/>
                </a:solidFill>
              </a:rPr>
              <a:t>Evolution of Convergence</a:t>
            </a:r>
            <a:endParaRPr lang="en-US" b="0" dirty="0">
              <a:solidFill>
                <a:schemeClr val="accent1"/>
              </a:solidFill>
            </a:endParaRPr>
          </a:p>
        </p:txBody>
      </p:sp>
      <p:graphicFrame>
        <p:nvGraphicFramePr>
          <p:cNvPr id="95" name="Table 94"/>
          <p:cNvGraphicFramePr>
            <a:graphicFrameLocks noGrp="1"/>
          </p:cNvGraphicFramePr>
          <p:nvPr>
            <p:extLst/>
          </p:nvPr>
        </p:nvGraphicFramePr>
        <p:xfrm>
          <a:off x="176112" y="2193255"/>
          <a:ext cx="1776320" cy="3188453"/>
        </p:xfrm>
        <a:graphic>
          <a:graphicData uri="http://schemas.openxmlformats.org/drawingml/2006/table">
            <a:tbl>
              <a:tblPr firstRow="1" bandRow="1">
                <a:tableStyleId>{5C22544A-7EE6-4342-B048-85BDC9FD1C3A}</a:tableStyleId>
              </a:tblPr>
              <a:tblGrid>
                <a:gridCol w="1776320"/>
              </a:tblGrid>
              <a:tr h="432280">
                <a:tc>
                  <a:txBody>
                    <a:bodyPr/>
                    <a:lstStyle/>
                    <a:p>
                      <a:pPr algn="r"/>
                      <a:r>
                        <a:rPr lang="en-US" sz="1000" b="0" dirty="0" smtClean="0">
                          <a:solidFill>
                            <a:schemeClr val="bg1">
                              <a:lumMod val="50000"/>
                            </a:schemeClr>
                          </a:solidFill>
                          <a:latin typeface="Arial"/>
                          <a:cs typeface="Arial"/>
                        </a:rPr>
                        <a:t>Servers + VMware</a:t>
                      </a:r>
                      <a:endParaRPr lang="en-US" sz="1000" b="0" dirty="0">
                        <a:solidFill>
                          <a:schemeClr val="bg1">
                            <a:lumMod val="50000"/>
                          </a:schemeClr>
                        </a:solidFill>
                        <a:latin typeface="Arial"/>
                        <a:cs typeface="Arial"/>
                      </a:endParaRPr>
                    </a:p>
                  </a:txBody>
                  <a:tcPr marL="86416" marR="86416" marT="0" marB="0" anchor="ctr">
                    <a:lnL w="12700" cmpd="sng">
                      <a:noFill/>
                    </a:lnL>
                    <a:lnR w="28575"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183950">
                <a:tc>
                  <a:txBody>
                    <a:bodyPr/>
                    <a:lstStyle/>
                    <a:p>
                      <a:pPr algn="r"/>
                      <a:r>
                        <a:rPr lang="en-US" sz="1000" b="0" dirty="0" smtClean="0">
                          <a:solidFill>
                            <a:schemeClr val="bg1">
                              <a:lumMod val="50000"/>
                            </a:schemeClr>
                          </a:solidFill>
                          <a:latin typeface="Arial"/>
                          <a:cs typeface="Arial"/>
                        </a:rPr>
                        <a:t>Storage</a:t>
                      </a:r>
                      <a:r>
                        <a:rPr lang="en-US" sz="1000" b="0" baseline="0" dirty="0" smtClean="0">
                          <a:solidFill>
                            <a:schemeClr val="bg1">
                              <a:lumMod val="50000"/>
                            </a:schemeClr>
                          </a:solidFill>
                          <a:latin typeface="Arial"/>
                          <a:cs typeface="Arial"/>
                        </a:rPr>
                        <a:t> Switch</a:t>
                      </a:r>
                      <a:endParaRPr lang="en-US" sz="1000" b="0" dirty="0">
                        <a:solidFill>
                          <a:schemeClr val="bg1">
                            <a:lumMod val="50000"/>
                          </a:schemeClr>
                        </a:solidFill>
                        <a:latin typeface="Arial"/>
                        <a:cs typeface="Arial"/>
                      </a:endParaRPr>
                    </a:p>
                  </a:txBody>
                  <a:tcPr marL="86416" marR="86416" marT="0" marB="0"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1020919">
                <a:tc>
                  <a:txBody>
                    <a:bodyPr/>
                    <a:lstStyle/>
                    <a:p>
                      <a:pPr algn="r"/>
                      <a:r>
                        <a:rPr lang="en-US" sz="1000" b="0" dirty="0" smtClean="0">
                          <a:solidFill>
                            <a:schemeClr val="bg1">
                              <a:lumMod val="50000"/>
                            </a:schemeClr>
                          </a:solidFill>
                          <a:latin typeface="Arial"/>
                          <a:cs typeface="Arial"/>
                        </a:rPr>
                        <a:t>HA Shared Storage</a:t>
                      </a:r>
                      <a:endParaRPr lang="en-US" sz="1000" b="0" dirty="0">
                        <a:solidFill>
                          <a:schemeClr val="bg1">
                            <a:lumMod val="50000"/>
                          </a:schemeClr>
                        </a:solidFill>
                        <a:latin typeface="Arial"/>
                        <a:cs typeface="Arial"/>
                      </a:endParaRPr>
                    </a:p>
                  </a:txBody>
                  <a:tcPr marL="86416" marR="86416" marT="0" marB="0"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248331">
                <a:tc>
                  <a:txBody>
                    <a:bodyPr/>
                    <a:lstStyle/>
                    <a:p>
                      <a:pPr algn="r"/>
                      <a:r>
                        <a:rPr lang="en-US" sz="1000" b="0" dirty="0" smtClean="0">
                          <a:solidFill>
                            <a:schemeClr val="bg1">
                              <a:lumMod val="50000"/>
                            </a:schemeClr>
                          </a:solidFill>
                          <a:latin typeface="Arial"/>
                          <a:cs typeface="Arial"/>
                        </a:rPr>
                        <a:t>SSD Array</a:t>
                      </a:r>
                      <a:endParaRPr lang="en-US" sz="1000" b="0" dirty="0">
                        <a:solidFill>
                          <a:schemeClr val="bg1">
                            <a:lumMod val="50000"/>
                          </a:schemeClr>
                        </a:solidFill>
                        <a:latin typeface="Arial"/>
                        <a:cs typeface="Arial"/>
                      </a:endParaRPr>
                    </a:p>
                  </a:txBody>
                  <a:tcPr marL="86416" marR="86416" marT="0" marB="0"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257529">
                <a:tc>
                  <a:txBody>
                    <a:bodyPr/>
                    <a:lstStyle/>
                    <a:p>
                      <a:pPr algn="r"/>
                      <a:r>
                        <a:rPr lang="en-US" sz="1000" b="0" dirty="0" smtClean="0">
                          <a:solidFill>
                            <a:schemeClr val="bg1">
                              <a:lumMod val="50000"/>
                            </a:schemeClr>
                          </a:solidFill>
                          <a:latin typeface="Arial"/>
                          <a:cs typeface="Arial"/>
                        </a:rPr>
                        <a:t>Backup</a:t>
                      </a:r>
                      <a:r>
                        <a:rPr lang="en-US" sz="1000" b="0" baseline="0" dirty="0" smtClean="0">
                          <a:solidFill>
                            <a:schemeClr val="bg1">
                              <a:lumMod val="50000"/>
                            </a:schemeClr>
                          </a:solidFill>
                          <a:latin typeface="Arial"/>
                          <a:cs typeface="Arial"/>
                        </a:rPr>
                        <a:t> Appliance</a:t>
                      </a:r>
                      <a:endParaRPr lang="en-US" sz="1000" b="0" dirty="0">
                        <a:solidFill>
                          <a:schemeClr val="bg1">
                            <a:lumMod val="50000"/>
                          </a:schemeClr>
                        </a:solidFill>
                        <a:latin typeface="Arial"/>
                        <a:cs typeface="Arial"/>
                      </a:endParaRPr>
                    </a:p>
                  </a:txBody>
                  <a:tcPr marL="86416" marR="86416" marT="0" marB="0"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202344">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dirty="0" smtClean="0">
                          <a:solidFill>
                            <a:schemeClr val="bg1">
                              <a:lumMod val="50000"/>
                            </a:schemeClr>
                          </a:solidFill>
                          <a:latin typeface="Arial"/>
                          <a:cs typeface="Arial"/>
                        </a:rPr>
                        <a:t>WAN Optimization</a:t>
                      </a:r>
                    </a:p>
                  </a:txBody>
                  <a:tcPr marL="86416" marR="86416" marT="0" marB="0"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220737">
                <a:tc>
                  <a:txBody>
                    <a:bodyPr/>
                    <a:lstStyle/>
                    <a:p>
                      <a:pPr algn="r"/>
                      <a:r>
                        <a:rPr lang="en-US" sz="1000" b="0" dirty="0" smtClean="0">
                          <a:solidFill>
                            <a:schemeClr val="bg1">
                              <a:lumMod val="50000"/>
                            </a:schemeClr>
                          </a:solidFill>
                          <a:latin typeface="Arial"/>
                          <a:cs typeface="Arial"/>
                        </a:rPr>
                        <a:t>Cloud Gateway</a:t>
                      </a:r>
                      <a:endParaRPr lang="en-US" sz="1000" b="0" dirty="0">
                        <a:solidFill>
                          <a:schemeClr val="bg1">
                            <a:lumMod val="50000"/>
                          </a:schemeClr>
                        </a:solidFill>
                        <a:latin typeface="Arial"/>
                        <a:cs typeface="Arial"/>
                      </a:endParaRPr>
                    </a:p>
                  </a:txBody>
                  <a:tcPr marL="86416" marR="86416" marT="0" marB="0"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202344">
                <a:tc>
                  <a:txBody>
                    <a:bodyPr/>
                    <a:lstStyle/>
                    <a:p>
                      <a:pPr algn="r"/>
                      <a:r>
                        <a:rPr lang="en-US" sz="1000" b="0" dirty="0" smtClean="0">
                          <a:solidFill>
                            <a:schemeClr val="bg1">
                              <a:lumMod val="50000"/>
                            </a:schemeClr>
                          </a:solidFill>
                          <a:latin typeface="Arial"/>
                          <a:cs typeface="Arial"/>
                        </a:rPr>
                        <a:t>Storage Caching</a:t>
                      </a:r>
                      <a:endParaRPr lang="en-US" sz="1000" b="0" dirty="0">
                        <a:solidFill>
                          <a:schemeClr val="bg1">
                            <a:lumMod val="50000"/>
                          </a:schemeClr>
                        </a:solidFill>
                        <a:latin typeface="Arial"/>
                        <a:cs typeface="Arial"/>
                      </a:endParaRPr>
                    </a:p>
                  </a:txBody>
                  <a:tcPr marL="86416" marR="86416" marT="0" marB="0"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420019">
                <a:tc>
                  <a:txBody>
                    <a:bodyPr/>
                    <a:lstStyle/>
                    <a:p>
                      <a:pPr algn="r"/>
                      <a:r>
                        <a:rPr lang="en-US" sz="1000" b="0" dirty="0" smtClean="0">
                          <a:solidFill>
                            <a:schemeClr val="bg1">
                              <a:lumMod val="50000"/>
                            </a:schemeClr>
                          </a:solidFill>
                          <a:latin typeface="Arial"/>
                          <a:cs typeface="Arial"/>
                        </a:rPr>
                        <a:t>Backup Apps</a:t>
                      </a:r>
                      <a:endParaRPr lang="en-US" sz="1000" b="0" dirty="0">
                        <a:solidFill>
                          <a:schemeClr val="bg1">
                            <a:lumMod val="50000"/>
                          </a:schemeClr>
                        </a:solidFill>
                        <a:latin typeface="Arial"/>
                        <a:cs typeface="Arial"/>
                      </a:endParaRPr>
                    </a:p>
                  </a:txBody>
                  <a:tcPr marL="86416" marR="86416" marT="0" marB="0"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96" name="Pentagon 95"/>
          <p:cNvSpPr/>
          <p:nvPr/>
        </p:nvSpPr>
        <p:spPr>
          <a:xfrm>
            <a:off x="1026647" y="1415687"/>
            <a:ext cx="2787957" cy="579995"/>
          </a:xfrm>
          <a:prstGeom prst="homePlate">
            <a:avLst/>
          </a:prstGeom>
          <a:gradFill>
            <a:gsLst>
              <a:gs pos="0">
                <a:schemeClr val="tx1">
                  <a:alpha val="0"/>
                </a:schemeClr>
              </a:gs>
              <a:gs pos="19000">
                <a:schemeClr val="tx1">
                  <a:lumMod val="50000"/>
                  <a:lumOff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15873" tIns="57936" rIns="115873" bIns="57936" rtlCol="0" anchor="ctr"/>
          <a:lstStyle/>
          <a:p>
            <a:pPr algn="ctr"/>
            <a:endParaRPr lang="en-US" sz="2800"/>
          </a:p>
        </p:txBody>
      </p:sp>
      <p:sp>
        <p:nvSpPr>
          <p:cNvPr id="97" name="TextBox 96"/>
          <p:cNvSpPr txBox="1"/>
          <p:nvPr/>
        </p:nvSpPr>
        <p:spPr>
          <a:xfrm>
            <a:off x="965919" y="1456885"/>
            <a:ext cx="2777875" cy="424780"/>
          </a:xfrm>
          <a:prstGeom prst="rect">
            <a:avLst/>
          </a:prstGeom>
          <a:noFill/>
        </p:spPr>
        <p:txBody>
          <a:bodyPr wrap="square" lIns="115873" tIns="57936" rIns="115873" bIns="57936" rtlCol="0">
            <a:spAutoFit/>
          </a:bodyPr>
          <a:lstStyle/>
          <a:p>
            <a:pPr algn="ctr"/>
            <a:r>
              <a:rPr lang="en-US" sz="2000" b="1" dirty="0">
                <a:solidFill>
                  <a:schemeClr val="bg1"/>
                </a:solidFill>
                <a:latin typeface="Arial"/>
                <a:cs typeface="Arial"/>
              </a:rPr>
              <a:t>Legacy Stack</a:t>
            </a:r>
          </a:p>
        </p:txBody>
      </p:sp>
      <p:pic>
        <p:nvPicPr>
          <p:cNvPr id="98" name="Picture 97" descr="C:\Users\Meghan Kelley\Desktop\brocad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V="1">
            <a:off x="1999886" y="2704571"/>
            <a:ext cx="1003166" cy="127423"/>
          </a:xfrm>
          <a:prstGeom prst="rect">
            <a:avLst/>
          </a:prstGeom>
          <a:noFill/>
          <a:effectLst/>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99" name="Picture 9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1999886" y="3186164"/>
            <a:ext cx="1003166" cy="310798"/>
          </a:xfrm>
          <a:prstGeom prst="rect">
            <a:avLst/>
          </a:prstGeom>
          <a:effectLst/>
          <a:scene3d>
            <a:camera prst="orthographicFront"/>
            <a:lightRig rig="threePt" dir="t"/>
          </a:scene3d>
          <a:sp3d>
            <a:bevelT/>
          </a:sp3d>
        </p:spPr>
      </p:pic>
      <p:pic>
        <p:nvPicPr>
          <p:cNvPr id="100" name="Picture 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1999886" y="2890881"/>
            <a:ext cx="1003166" cy="310798"/>
          </a:xfrm>
          <a:prstGeom prst="rect">
            <a:avLst/>
          </a:prstGeom>
          <a:effectLst/>
          <a:scene3d>
            <a:camera prst="orthographicFront"/>
            <a:lightRig rig="threePt" dir="t"/>
          </a:scene3d>
          <a:sp3d>
            <a:bevelT/>
          </a:sp3d>
        </p:spPr>
      </p:pic>
      <p:pic>
        <p:nvPicPr>
          <p:cNvPr id="101" name="Picture 10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1999886" y="3492282"/>
            <a:ext cx="1003166" cy="310798"/>
          </a:xfrm>
          <a:prstGeom prst="rect">
            <a:avLst/>
          </a:prstGeom>
          <a:effectLst/>
          <a:scene3d>
            <a:camera prst="orthographicFront"/>
            <a:lightRig rig="threePt" dir="t"/>
          </a:scene3d>
          <a:sp3d>
            <a:bevelT/>
          </a:sp3d>
        </p:spPr>
      </p:pic>
      <p:pic>
        <p:nvPicPr>
          <p:cNvPr id="102" name="Picture 10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V="1">
            <a:off x="1999886" y="4097574"/>
            <a:ext cx="1003166" cy="204864"/>
          </a:xfrm>
          <a:prstGeom prst="rect">
            <a:avLst/>
          </a:prstGeom>
          <a:effectLst/>
          <a:scene3d>
            <a:camera prst="orthographicFront"/>
            <a:lightRig rig="threePt" dir="t"/>
          </a:scene3d>
          <a:sp3d>
            <a:bevelT/>
          </a:sp3d>
        </p:spPr>
      </p:pic>
      <p:pic>
        <p:nvPicPr>
          <p:cNvPr id="103" name="Picture 10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V="1">
            <a:off x="1999888" y="4361326"/>
            <a:ext cx="1003445" cy="171404"/>
          </a:xfrm>
          <a:prstGeom prst="rect">
            <a:avLst/>
          </a:prstGeom>
          <a:ln>
            <a:solidFill>
              <a:schemeClr val="tx1"/>
            </a:solidFill>
          </a:ln>
          <a:effectLst/>
          <a:scene3d>
            <a:camera prst="orthographicFront"/>
            <a:lightRig rig="threePt" dir="t"/>
          </a:scene3d>
          <a:sp3d>
            <a:bevelT/>
          </a:sp3d>
        </p:spPr>
      </p:pic>
      <p:pic>
        <p:nvPicPr>
          <p:cNvPr id="104" name="Picture 10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V="1">
            <a:off x="1999888" y="4591614"/>
            <a:ext cx="1005447" cy="139694"/>
          </a:xfrm>
          <a:prstGeom prst="rect">
            <a:avLst/>
          </a:prstGeom>
          <a:ln>
            <a:solidFill>
              <a:schemeClr val="tx1"/>
            </a:solidFill>
          </a:ln>
          <a:effectLst/>
          <a:scene3d>
            <a:camera prst="orthographicFront"/>
            <a:lightRig rig="threePt" dir="t"/>
          </a:scene3d>
          <a:sp3d>
            <a:bevelT/>
          </a:sp3d>
        </p:spPr>
      </p:pic>
      <p:pic>
        <p:nvPicPr>
          <p:cNvPr id="105" name="Picture 10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V="1">
            <a:off x="2013496" y="3880126"/>
            <a:ext cx="990922" cy="156274"/>
          </a:xfrm>
          <a:prstGeom prst="rect">
            <a:avLst/>
          </a:prstGeom>
          <a:ln w="9525">
            <a:solidFill>
              <a:schemeClr val="tx1"/>
            </a:solidFill>
          </a:ln>
          <a:effectLst/>
          <a:scene3d>
            <a:camera prst="orthographicFront"/>
            <a:lightRig rig="threePt" dir="t"/>
          </a:scene3d>
          <a:sp3d>
            <a:bevelT/>
          </a:sp3d>
        </p:spPr>
      </p:pic>
      <p:pic>
        <p:nvPicPr>
          <p:cNvPr id="106" name="Picture 10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1992324" y="4790191"/>
            <a:ext cx="1023590" cy="151545"/>
          </a:xfrm>
          <a:prstGeom prst="rect">
            <a:avLst/>
          </a:prstGeom>
          <a:effectLst/>
          <a:scene3d>
            <a:camera prst="orthographicFront"/>
            <a:lightRig rig="threePt" dir="t"/>
          </a:scene3d>
          <a:sp3d>
            <a:bevelT/>
          </a:sp3d>
        </p:spPr>
      </p:pic>
      <p:pic>
        <p:nvPicPr>
          <p:cNvPr id="107" name="Picture 10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V="1">
            <a:off x="1999544" y="2086447"/>
            <a:ext cx="1003445" cy="115964"/>
          </a:xfrm>
          <a:prstGeom prst="rect">
            <a:avLst/>
          </a:prstGeom>
          <a:effectLst/>
          <a:scene3d>
            <a:camera prst="orthographicFront"/>
            <a:lightRig rig="threePt" dir="t"/>
          </a:scene3d>
          <a:sp3d>
            <a:bevelT/>
          </a:sp3d>
        </p:spPr>
      </p:pic>
      <p:pic>
        <p:nvPicPr>
          <p:cNvPr id="108" name="Picture 107"/>
          <p:cNvPicPr>
            <a:picLocks/>
          </p:cNvPicPr>
          <p:nvPr/>
        </p:nvPicPr>
        <p:blipFill>
          <a:blip r:embed="rId12" cstate="screen">
            <a:extLst>
              <a:ext uri="{28A0092B-C50C-407E-A947-70E740481C1C}">
                <a14:useLocalDpi xmlns:a14="http://schemas.microsoft.com/office/drawing/2010/main"/>
              </a:ext>
            </a:extLst>
          </a:blip>
          <a:stretch>
            <a:fillRect/>
          </a:stretch>
        </p:blipFill>
        <p:spPr>
          <a:xfrm flipV="1">
            <a:off x="1997929" y="2239196"/>
            <a:ext cx="1002421" cy="115964"/>
          </a:xfrm>
          <a:prstGeom prst="rect">
            <a:avLst/>
          </a:prstGeom>
          <a:effectLst/>
          <a:scene3d>
            <a:camera prst="orthographicFront"/>
            <a:lightRig rig="threePt" dir="t"/>
          </a:scene3d>
          <a:sp3d>
            <a:bevelT/>
          </a:sp3d>
        </p:spPr>
      </p:pic>
      <p:pic>
        <p:nvPicPr>
          <p:cNvPr id="109" name="Picture 10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V="1">
            <a:off x="1999544" y="2378997"/>
            <a:ext cx="1003445" cy="115964"/>
          </a:xfrm>
          <a:prstGeom prst="rect">
            <a:avLst/>
          </a:prstGeom>
          <a:effectLst/>
          <a:scene3d>
            <a:camera prst="orthographicFront"/>
            <a:lightRig rig="threePt" dir="t"/>
          </a:scene3d>
          <a:sp3d>
            <a:bevelT/>
          </a:sp3d>
        </p:spPr>
      </p:pic>
      <p:pic>
        <p:nvPicPr>
          <p:cNvPr id="110" name="Picture 10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V="1">
            <a:off x="1999544" y="2529722"/>
            <a:ext cx="1003445" cy="115964"/>
          </a:xfrm>
          <a:prstGeom prst="rect">
            <a:avLst/>
          </a:prstGeom>
          <a:effectLst/>
          <a:scene3d>
            <a:camera prst="orthographicFront"/>
            <a:lightRig rig="threePt" dir="t"/>
          </a:scene3d>
          <a:sp3d>
            <a:bevelT/>
          </a:sp3d>
        </p:spPr>
      </p:pic>
      <p:pic>
        <p:nvPicPr>
          <p:cNvPr id="111" name="Picture 1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V="1">
            <a:off x="2309444" y="4965655"/>
            <a:ext cx="463305" cy="461991"/>
          </a:xfrm>
          <a:prstGeom prst="rect">
            <a:avLst/>
          </a:prstGeom>
          <a:effectLst/>
        </p:spPr>
      </p:pic>
      <p:sp>
        <p:nvSpPr>
          <p:cNvPr id="113" name="Pentagon 112"/>
          <p:cNvSpPr/>
          <p:nvPr/>
        </p:nvSpPr>
        <p:spPr>
          <a:xfrm>
            <a:off x="6035804" y="1415690"/>
            <a:ext cx="2605520" cy="579995"/>
          </a:xfrm>
          <a:prstGeom prst="homePlate">
            <a:avLst/>
          </a:prstGeom>
          <a:gradFill>
            <a:gsLst>
              <a:gs pos="0">
                <a:schemeClr val="tx1">
                  <a:alpha val="0"/>
                </a:schemeClr>
              </a:gs>
              <a:gs pos="28000">
                <a:schemeClr val="tx1">
                  <a:lumMod val="50000"/>
                  <a:lumOff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14" name="TextBox 113"/>
          <p:cNvSpPr txBox="1"/>
          <p:nvPr/>
        </p:nvSpPr>
        <p:spPr>
          <a:xfrm>
            <a:off x="6302179" y="1429034"/>
            <a:ext cx="2160215" cy="563231"/>
          </a:xfrm>
          <a:prstGeom prst="rect">
            <a:avLst/>
          </a:prstGeom>
          <a:noFill/>
        </p:spPr>
        <p:txBody>
          <a:bodyPr wrap="square" rtlCol="0">
            <a:spAutoFit/>
          </a:bodyPr>
          <a:lstStyle/>
          <a:p>
            <a:pPr algn="ctr"/>
            <a:r>
              <a:rPr lang="en-US" sz="1800" b="1" dirty="0">
                <a:solidFill>
                  <a:schemeClr val="bg1"/>
                </a:solidFill>
                <a:effectLst>
                  <a:outerShdw dist="25400" dir="2700000" algn="tl" rotWithShape="0">
                    <a:schemeClr val="tx1">
                      <a:lumMod val="50000"/>
                      <a:lumOff val="50000"/>
                    </a:schemeClr>
                  </a:outerShdw>
                </a:effectLst>
                <a:latin typeface="Arial"/>
                <a:cs typeface="Arial"/>
              </a:rPr>
              <a:t>Convergence 2.0</a:t>
            </a:r>
          </a:p>
          <a:p>
            <a:pPr algn="ctr">
              <a:lnSpc>
                <a:spcPct val="90000"/>
              </a:lnSpc>
            </a:pPr>
            <a:r>
              <a:rPr lang="en-US" sz="1400" dirty="0">
                <a:solidFill>
                  <a:schemeClr val="bg1"/>
                </a:solidFill>
                <a:effectLst>
                  <a:outerShdw dist="25400" dir="2700000" algn="tl" rotWithShape="0">
                    <a:schemeClr val="tx1">
                      <a:lumMod val="50000"/>
                      <a:lumOff val="50000"/>
                    </a:schemeClr>
                  </a:outerShdw>
                </a:effectLst>
                <a:latin typeface="Arial"/>
                <a:cs typeface="Arial"/>
              </a:rPr>
              <a:t>Partial Convergence</a:t>
            </a:r>
          </a:p>
        </p:txBody>
      </p:sp>
      <p:pic>
        <p:nvPicPr>
          <p:cNvPr id="115" name="Picture 1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6886241" y="3186167"/>
            <a:ext cx="1003165" cy="310799"/>
          </a:xfrm>
          <a:prstGeom prst="rect">
            <a:avLst/>
          </a:prstGeom>
          <a:effectLst/>
          <a:scene3d>
            <a:camera prst="orthographicFront"/>
            <a:lightRig rig="threePt" dir="t"/>
          </a:scene3d>
          <a:sp3d>
            <a:bevelT/>
          </a:sp3d>
        </p:spPr>
      </p:pic>
      <p:pic>
        <p:nvPicPr>
          <p:cNvPr id="116" name="Picture 1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6886241" y="2890884"/>
            <a:ext cx="1003165" cy="310799"/>
          </a:xfrm>
          <a:prstGeom prst="rect">
            <a:avLst/>
          </a:prstGeom>
          <a:effectLst/>
          <a:scene3d>
            <a:camera prst="orthographicFront"/>
            <a:lightRig rig="threePt" dir="t"/>
          </a:scene3d>
          <a:sp3d>
            <a:bevelT/>
          </a:sp3d>
        </p:spPr>
      </p:pic>
      <p:pic>
        <p:nvPicPr>
          <p:cNvPr id="117" name="Picture 1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6886241" y="3492284"/>
            <a:ext cx="1003165" cy="310799"/>
          </a:xfrm>
          <a:prstGeom prst="rect">
            <a:avLst/>
          </a:prstGeom>
          <a:effectLst/>
          <a:scene3d>
            <a:camera prst="orthographicFront"/>
            <a:lightRig rig="threePt" dir="t"/>
          </a:scene3d>
          <a:sp3d>
            <a:bevelT/>
          </a:sp3d>
        </p:spPr>
      </p:pic>
      <p:pic>
        <p:nvPicPr>
          <p:cNvPr id="118" name="Picture 1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V="1">
            <a:off x="6886241" y="4097577"/>
            <a:ext cx="1003165" cy="204865"/>
          </a:xfrm>
          <a:prstGeom prst="rect">
            <a:avLst/>
          </a:prstGeom>
          <a:effectLst/>
          <a:scene3d>
            <a:camera prst="orthographicFront"/>
            <a:lightRig rig="threePt" dir="t"/>
          </a:scene3d>
          <a:sp3d>
            <a:bevelT/>
          </a:sp3d>
        </p:spPr>
      </p:pic>
      <p:pic>
        <p:nvPicPr>
          <p:cNvPr id="119" name="Picture 1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V="1">
            <a:off x="6886242" y="4361329"/>
            <a:ext cx="1003445" cy="171404"/>
          </a:xfrm>
          <a:prstGeom prst="rect">
            <a:avLst/>
          </a:prstGeom>
          <a:ln>
            <a:solidFill>
              <a:schemeClr val="tx1"/>
            </a:solidFill>
          </a:ln>
          <a:effectLst/>
          <a:scene3d>
            <a:camera prst="orthographicFront"/>
            <a:lightRig rig="threePt" dir="t"/>
          </a:scene3d>
          <a:sp3d>
            <a:bevelT/>
          </a:sp3d>
        </p:spPr>
      </p:pic>
      <p:pic>
        <p:nvPicPr>
          <p:cNvPr id="120" name="Picture 1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V="1">
            <a:off x="6886242" y="4591617"/>
            <a:ext cx="1005446" cy="139694"/>
          </a:xfrm>
          <a:prstGeom prst="rect">
            <a:avLst/>
          </a:prstGeom>
          <a:ln>
            <a:solidFill>
              <a:schemeClr val="tx1"/>
            </a:solidFill>
          </a:ln>
          <a:effectLst/>
          <a:scene3d>
            <a:camera prst="orthographicFront"/>
            <a:lightRig rig="threePt" dir="t"/>
          </a:scene3d>
          <a:sp3d>
            <a:bevelT/>
          </a:sp3d>
        </p:spPr>
      </p:pic>
      <p:pic>
        <p:nvPicPr>
          <p:cNvPr id="121" name="Picture 1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V="1">
            <a:off x="6899849" y="3880130"/>
            <a:ext cx="990921" cy="156273"/>
          </a:xfrm>
          <a:prstGeom prst="rect">
            <a:avLst/>
          </a:prstGeom>
          <a:ln w="9525">
            <a:solidFill>
              <a:schemeClr val="tx1"/>
            </a:solidFill>
          </a:ln>
          <a:effectLst/>
          <a:scene3d>
            <a:camera prst="orthographicFront"/>
            <a:lightRig rig="threePt" dir="t"/>
          </a:scene3d>
          <a:sp3d>
            <a:bevelT/>
          </a:sp3d>
        </p:spPr>
      </p:pic>
      <p:pic>
        <p:nvPicPr>
          <p:cNvPr id="122" name="Picture 1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6878678" y="4790196"/>
            <a:ext cx="1023590" cy="151545"/>
          </a:xfrm>
          <a:prstGeom prst="rect">
            <a:avLst/>
          </a:prstGeom>
          <a:effectLst/>
          <a:scene3d>
            <a:camera prst="orthographicFront"/>
            <a:lightRig rig="threePt" dir="t"/>
          </a:scene3d>
          <a:sp3d>
            <a:bevelT/>
          </a:sp3d>
        </p:spPr>
      </p:pic>
      <p:pic>
        <p:nvPicPr>
          <p:cNvPr id="123" name="Picture 1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V="1">
            <a:off x="7195799" y="4965660"/>
            <a:ext cx="463305" cy="461992"/>
          </a:xfrm>
          <a:prstGeom prst="rect">
            <a:avLst/>
          </a:prstGeom>
          <a:effectLst/>
        </p:spPr>
      </p:pic>
      <p:sp>
        <p:nvSpPr>
          <p:cNvPr id="124" name="Freeform 123"/>
          <p:cNvSpPr/>
          <p:nvPr/>
        </p:nvSpPr>
        <p:spPr>
          <a:xfrm>
            <a:off x="4425086" y="2097855"/>
            <a:ext cx="2397145" cy="1705231"/>
          </a:xfrm>
          <a:custGeom>
            <a:avLst/>
            <a:gdLst>
              <a:gd name="connsiteX0" fmla="*/ 0 w 2012950"/>
              <a:gd name="connsiteY0" fmla="*/ 0 h 1409700"/>
              <a:gd name="connsiteX1" fmla="*/ 869950 w 2012950"/>
              <a:gd name="connsiteY1" fmla="*/ 6350 h 1409700"/>
              <a:gd name="connsiteX2" fmla="*/ 2012950 w 2012950"/>
              <a:gd name="connsiteY2" fmla="*/ 654050 h 1409700"/>
              <a:gd name="connsiteX3" fmla="*/ 2012950 w 2012950"/>
              <a:gd name="connsiteY3" fmla="*/ 1409700 h 1409700"/>
              <a:gd name="connsiteX4" fmla="*/ 6350 w 2012950"/>
              <a:gd name="connsiteY4" fmla="*/ 1403350 h 1409700"/>
              <a:gd name="connsiteX5" fmla="*/ 0 w 2012950"/>
              <a:gd name="connsiteY5" fmla="*/ 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2950" h="1409700">
                <a:moveTo>
                  <a:pt x="0" y="0"/>
                </a:moveTo>
                <a:lnTo>
                  <a:pt x="869950" y="6350"/>
                </a:lnTo>
                <a:lnTo>
                  <a:pt x="2012950" y="654050"/>
                </a:lnTo>
                <a:lnTo>
                  <a:pt x="2012950" y="1409700"/>
                </a:lnTo>
                <a:lnTo>
                  <a:pt x="6350" y="1403350"/>
                </a:lnTo>
                <a:cubicBezTo>
                  <a:pt x="4233" y="935567"/>
                  <a:pt x="2117" y="467783"/>
                  <a:pt x="0" y="0"/>
                </a:cubicBezTo>
                <a:close/>
              </a:path>
            </a:pathLst>
          </a:custGeom>
          <a:gradFill flip="none" rotWithShape="1">
            <a:gsLst>
              <a:gs pos="40000">
                <a:srgbClr val="D27932">
                  <a:alpha val="20000"/>
                </a:srgbClr>
              </a:gs>
              <a:gs pos="100000">
                <a:srgbClr val="34AFEF">
                  <a:alpha val="37000"/>
                </a:srgbClr>
              </a:gs>
              <a:gs pos="20000">
                <a:srgbClr val="D27932">
                  <a:alpha val="58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6899849" y="2872963"/>
            <a:ext cx="1023590" cy="971085"/>
          </a:xfrm>
          <a:prstGeom prst="rect">
            <a:avLst/>
          </a:prstGeom>
          <a:solidFill>
            <a:schemeClr val="bg1">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6" name="Straight Connector 125"/>
          <p:cNvCxnSpPr>
            <a:endCxn id="124" idx="2"/>
          </p:cNvCxnSpPr>
          <p:nvPr/>
        </p:nvCxnSpPr>
        <p:spPr>
          <a:xfrm>
            <a:off x="5454451" y="2081678"/>
            <a:ext cx="1367780" cy="807344"/>
          </a:xfrm>
          <a:prstGeom prst="line">
            <a:avLst/>
          </a:prstGeom>
          <a:ln w="22225" cmpd="sng">
            <a:solidFill>
              <a:schemeClr val="bg1">
                <a:lumMod val="6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endCxn id="124" idx="3"/>
          </p:cNvCxnSpPr>
          <p:nvPr/>
        </p:nvCxnSpPr>
        <p:spPr>
          <a:xfrm>
            <a:off x="5454451" y="3803087"/>
            <a:ext cx="1367780" cy="0"/>
          </a:xfrm>
          <a:prstGeom prst="line">
            <a:avLst/>
          </a:prstGeom>
          <a:ln w="22225" cmpd="sng">
            <a:solidFill>
              <a:srgbClr val="A6A6A6"/>
            </a:solidFill>
            <a:prstDash val="sysDash"/>
          </a:ln>
          <a:effectLst/>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a:off x="6878678" y="2872963"/>
            <a:ext cx="1010728" cy="930119"/>
          </a:xfrm>
          <a:prstGeom prst="rect">
            <a:avLst/>
          </a:prstGeom>
          <a:solidFill>
            <a:schemeClr val="bg1">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6878678" y="2889017"/>
            <a:ext cx="1010728" cy="930119"/>
          </a:xfrm>
          <a:prstGeom prst="rect">
            <a:avLst/>
          </a:prstGeom>
          <a:solidFill>
            <a:srgbClr val="34AFEF">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0" name="Straight Connector 129"/>
          <p:cNvCxnSpPr/>
          <p:nvPr/>
        </p:nvCxnSpPr>
        <p:spPr>
          <a:xfrm>
            <a:off x="6878678" y="5458376"/>
            <a:ext cx="1044759" cy="0"/>
          </a:xfrm>
          <a:prstGeom prst="line">
            <a:avLst/>
          </a:prstGeom>
          <a:ln w="22225" cmpd="sng">
            <a:solidFill>
              <a:srgbClr val="A6A6A6"/>
            </a:solidFill>
            <a:prstDash val="sysDash"/>
          </a:ln>
          <a:effectLst/>
        </p:spPr>
        <p:style>
          <a:lnRef idx="2">
            <a:schemeClr val="accent1"/>
          </a:lnRef>
          <a:fillRef idx="0">
            <a:schemeClr val="accent1"/>
          </a:fillRef>
          <a:effectRef idx="1">
            <a:schemeClr val="accent1"/>
          </a:effectRef>
          <a:fontRef idx="minor">
            <a:schemeClr val="tx1"/>
          </a:fontRef>
        </p:style>
      </p:cxnSp>
      <p:sp>
        <p:nvSpPr>
          <p:cNvPr id="134" name="Right Arrow 133"/>
          <p:cNvSpPr/>
          <p:nvPr/>
        </p:nvSpPr>
        <p:spPr>
          <a:xfrm>
            <a:off x="5464493" y="2963061"/>
            <a:ext cx="1788053" cy="762547"/>
          </a:xfrm>
          <a:prstGeom prst="rightArrow">
            <a:avLst>
              <a:gd name="adj1" fmla="val 100000"/>
              <a:gd name="adj2" fmla="val 20909"/>
            </a:avLst>
          </a:prstGeom>
          <a:solidFill>
            <a:srgbClr val="34AFEF">
              <a:alpha val="88000"/>
            </a:srgbClr>
          </a:solidFill>
          <a:ln>
            <a:solidFill>
              <a:schemeClr val="bg1"/>
            </a:solidFill>
          </a:ln>
          <a:effectLst>
            <a:glow rad="101600">
              <a:schemeClr val="bg1">
                <a:alpha val="4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600" b="1" dirty="0" smtClean="0">
                <a:solidFill>
                  <a:prstClr val="white"/>
                </a:solidFill>
                <a:latin typeface="Arial"/>
                <a:cs typeface="Arial"/>
              </a:rPr>
              <a:t>Converge only </a:t>
            </a:r>
            <a:endParaRPr lang="en-US" sz="1600" b="1" dirty="0">
              <a:solidFill>
                <a:prstClr val="white"/>
              </a:solidFill>
              <a:latin typeface="Arial"/>
              <a:cs typeface="Arial"/>
            </a:endParaRPr>
          </a:p>
          <a:p>
            <a:pPr>
              <a:lnSpc>
                <a:spcPct val="90000"/>
              </a:lnSpc>
            </a:pPr>
            <a:r>
              <a:rPr lang="en-US" sz="1600" b="1" dirty="0">
                <a:solidFill>
                  <a:prstClr val="white"/>
                </a:solidFill>
                <a:latin typeface="Arial"/>
                <a:cs typeface="Arial"/>
              </a:rPr>
              <a:t>storage and </a:t>
            </a:r>
            <a:r>
              <a:rPr lang="en-US" sz="1600" b="1" dirty="0" smtClean="0">
                <a:solidFill>
                  <a:prstClr val="white"/>
                </a:solidFill>
                <a:latin typeface="Arial"/>
                <a:cs typeface="Arial"/>
              </a:rPr>
              <a:t>server</a:t>
            </a:r>
            <a:endParaRPr lang="en-US" sz="1600" b="1" dirty="0">
              <a:solidFill>
                <a:prstClr val="white"/>
              </a:solidFill>
              <a:latin typeface="Arial"/>
              <a:cs typeface="Arial"/>
            </a:endParaRPr>
          </a:p>
        </p:txBody>
      </p:sp>
      <p:sp>
        <p:nvSpPr>
          <p:cNvPr id="135" name="TextBox 134"/>
          <p:cNvSpPr txBox="1"/>
          <p:nvPr/>
        </p:nvSpPr>
        <p:spPr>
          <a:xfrm>
            <a:off x="6074911" y="1042345"/>
            <a:ext cx="2460655" cy="274499"/>
          </a:xfrm>
          <a:prstGeom prst="rect">
            <a:avLst/>
          </a:prstGeom>
          <a:solidFill>
            <a:srgbClr val="B9E3F9">
              <a:alpha val="48000"/>
            </a:srgbClr>
          </a:solidFill>
        </p:spPr>
        <p:txBody>
          <a:bodyPr wrap="square" rtlCol="0">
            <a:spAutoFit/>
          </a:bodyPr>
          <a:lstStyle/>
          <a:p>
            <a:pPr algn="ctr">
              <a:lnSpc>
                <a:spcPct val="60000"/>
              </a:lnSpc>
            </a:pPr>
            <a:endParaRPr lang="en-US" sz="800" dirty="0" smtClean="0">
              <a:solidFill>
                <a:schemeClr val="accent1"/>
              </a:solidFill>
              <a:latin typeface="Arial"/>
              <a:cs typeface="Arial"/>
            </a:endParaRPr>
          </a:p>
          <a:p>
            <a:pPr algn="ctr">
              <a:lnSpc>
                <a:spcPct val="60000"/>
              </a:lnSpc>
            </a:pPr>
            <a:r>
              <a:rPr lang="en-US" sz="1100" b="1" dirty="0" smtClean="0">
                <a:solidFill>
                  <a:schemeClr val="tx2"/>
                </a:solidFill>
                <a:cs typeface="Arial"/>
              </a:rPr>
              <a:t>18 </a:t>
            </a:r>
            <a:r>
              <a:rPr lang="en-US" sz="1100" b="1" dirty="0">
                <a:solidFill>
                  <a:schemeClr val="tx2"/>
                </a:solidFill>
                <a:cs typeface="Arial"/>
              </a:rPr>
              <a:t>MONTHS </a:t>
            </a:r>
            <a:r>
              <a:rPr lang="en-US" sz="1100" dirty="0" smtClean="0">
                <a:latin typeface="Arial"/>
                <a:cs typeface="Arial"/>
              </a:rPr>
              <a:t>in development</a:t>
            </a:r>
          </a:p>
        </p:txBody>
      </p:sp>
      <p:sp>
        <p:nvSpPr>
          <p:cNvPr id="137" name="Freeform 136"/>
          <p:cNvSpPr/>
          <p:nvPr/>
        </p:nvSpPr>
        <p:spPr>
          <a:xfrm>
            <a:off x="7906415" y="2877483"/>
            <a:ext cx="1469651" cy="2565531"/>
          </a:xfrm>
          <a:custGeom>
            <a:avLst/>
            <a:gdLst>
              <a:gd name="connsiteX0" fmla="*/ 889000 w 901700"/>
              <a:gd name="connsiteY0" fmla="*/ 342900 h 2120900"/>
              <a:gd name="connsiteX1" fmla="*/ 0 w 901700"/>
              <a:gd name="connsiteY1" fmla="*/ 0 h 2120900"/>
              <a:gd name="connsiteX2" fmla="*/ 25400 w 901700"/>
              <a:gd name="connsiteY2" fmla="*/ 2120900 h 2120900"/>
              <a:gd name="connsiteX3" fmla="*/ 901700 w 901700"/>
              <a:gd name="connsiteY3" fmla="*/ 939800 h 2120900"/>
              <a:gd name="connsiteX4" fmla="*/ 889000 w 901700"/>
              <a:gd name="connsiteY4" fmla="*/ 342900 h 212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700" h="2120900">
                <a:moveTo>
                  <a:pt x="889000" y="342900"/>
                </a:moveTo>
                <a:lnTo>
                  <a:pt x="0" y="0"/>
                </a:lnTo>
                <a:lnTo>
                  <a:pt x="25400" y="2120900"/>
                </a:lnTo>
                <a:lnTo>
                  <a:pt x="901700" y="939800"/>
                </a:lnTo>
                <a:lnTo>
                  <a:pt x="889000" y="342900"/>
                </a:lnTo>
                <a:close/>
              </a:path>
            </a:pathLst>
          </a:custGeom>
          <a:gradFill>
            <a:gsLst>
              <a:gs pos="0">
                <a:srgbClr val="2160CD">
                  <a:alpha val="13000"/>
                </a:srgbClr>
              </a:gs>
              <a:gs pos="81000">
                <a:schemeClr val="bg1">
                  <a:alpha val="0"/>
                </a:schemeClr>
              </a:gs>
            </a:gsLst>
            <a:lin ang="10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Pentagon 137"/>
          <p:cNvSpPr/>
          <p:nvPr/>
        </p:nvSpPr>
        <p:spPr>
          <a:xfrm>
            <a:off x="8454559" y="1415687"/>
            <a:ext cx="2987163" cy="579995"/>
          </a:xfrm>
          <a:prstGeom prst="homePlate">
            <a:avLst/>
          </a:prstGeom>
          <a:gradFill>
            <a:gsLst>
              <a:gs pos="0">
                <a:schemeClr val="tx1">
                  <a:alpha val="0"/>
                </a:schemeClr>
              </a:gs>
              <a:gs pos="29000">
                <a:srgbClr val="44B1FF"/>
              </a:gs>
              <a:gs pos="100000">
                <a:srgbClr val="266AC3">
                  <a:alpha val="86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39" name="TextBox 138"/>
          <p:cNvSpPr txBox="1"/>
          <p:nvPr/>
        </p:nvSpPr>
        <p:spPr>
          <a:xfrm>
            <a:off x="8641324" y="1427841"/>
            <a:ext cx="2634522" cy="563231"/>
          </a:xfrm>
          <a:prstGeom prst="rect">
            <a:avLst/>
          </a:prstGeom>
          <a:noFill/>
        </p:spPr>
        <p:txBody>
          <a:bodyPr wrap="square" rtlCol="0">
            <a:spAutoFit/>
          </a:bodyPr>
          <a:lstStyle/>
          <a:p>
            <a:pPr algn="ctr"/>
            <a:r>
              <a:rPr lang="en-US" sz="1800" b="1" dirty="0">
                <a:solidFill>
                  <a:schemeClr val="bg1"/>
                </a:solidFill>
                <a:effectLst>
                  <a:outerShdw dist="25400" dir="2700000" algn="tl" rotWithShape="0">
                    <a:schemeClr val="tx1">
                      <a:lumMod val="50000"/>
                      <a:lumOff val="50000"/>
                    </a:schemeClr>
                  </a:outerShdw>
                </a:effectLst>
                <a:latin typeface="Arial"/>
                <a:cs typeface="Arial"/>
              </a:rPr>
              <a:t>Convergence 3.0</a:t>
            </a:r>
          </a:p>
          <a:p>
            <a:pPr algn="ctr">
              <a:lnSpc>
                <a:spcPct val="90000"/>
              </a:lnSpc>
            </a:pPr>
            <a:r>
              <a:rPr lang="en-US" sz="1400" dirty="0" smtClean="0">
                <a:solidFill>
                  <a:schemeClr val="bg1"/>
                </a:solidFill>
                <a:effectLst>
                  <a:outerShdw dist="25400" dir="2700000" algn="tl" rotWithShape="0">
                    <a:schemeClr val="tx1">
                      <a:lumMod val="50000"/>
                      <a:lumOff val="50000"/>
                    </a:schemeClr>
                  </a:outerShdw>
                </a:effectLst>
                <a:latin typeface="Arial"/>
                <a:cs typeface="Arial"/>
              </a:rPr>
              <a:t>Hyperconvergence</a:t>
            </a:r>
            <a:endParaRPr lang="en-US" sz="1400" dirty="0">
              <a:solidFill>
                <a:schemeClr val="bg1"/>
              </a:solidFill>
              <a:effectLst>
                <a:outerShdw dist="25400" dir="2700000" algn="tl" rotWithShape="0">
                  <a:schemeClr val="tx1">
                    <a:lumMod val="50000"/>
                    <a:lumOff val="50000"/>
                  </a:schemeClr>
                </a:outerShdw>
              </a:effectLst>
              <a:latin typeface="Arial"/>
              <a:cs typeface="Arial"/>
            </a:endParaRPr>
          </a:p>
        </p:txBody>
      </p:sp>
      <p:pic>
        <p:nvPicPr>
          <p:cNvPr id="141" name="Picture 140" descr="SimpliVity_master-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88987" y="2204653"/>
            <a:ext cx="1676943" cy="619414"/>
          </a:xfrm>
          <a:prstGeom prst="rect">
            <a:avLst/>
          </a:prstGeom>
        </p:spPr>
      </p:pic>
      <p:cxnSp>
        <p:nvCxnSpPr>
          <p:cNvPr id="142" name="Straight Connector 141"/>
          <p:cNvCxnSpPr>
            <a:endCxn id="137" idx="0"/>
          </p:cNvCxnSpPr>
          <p:nvPr/>
        </p:nvCxnSpPr>
        <p:spPr>
          <a:xfrm>
            <a:off x="7902268" y="2872961"/>
            <a:ext cx="1453099" cy="419308"/>
          </a:xfrm>
          <a:prstGeom prst="line">
            <a:avLst/>
          </a:prstGeom>
          <a:ln w="22225" cmpd="sng">
            <a:solidFill>
              <a:schemeClr val="bg1">
                <a:lumMod val="6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137" idx="3"/>
          </p:cNvCxnSpPr>
          <p:nvPr/>
        </p:nvCxnSpPr>
        <p:spPr>
          <a:xfrm flipV="1">
            <a:off x="7923438" y="4014305"/>
            <a:ext cx="1452628" cy="1413348"/>
          </a:xfrm>
          <a:prstGeom prst="line">
            <a:avLst/>
          </a:prstGeom>
          <a:ln w="22225" cmpd="sng">
            <a:solidFill>
              <a:schemeClr val="bg1">
                <a:lumMod val="65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44" name="Group 143"/>
          <p:cNvGrpSpPr>
            <a:grpSpLocks noChangeAspect="1"/>
          </p:cNvGrpSpPr>
          <p:nvPr/>
        </p:nvGrpSpPr>
        <p:grpSpPr>
          <a:xfrm>
            <a:off x="9100845" y="4309508"/>
            <a:ext cx="2184942" cy="2105199"/>
            <a:chOff x="1534464" y="2642131"/>
            <a:chExt cx="1650438" cy="1565516"/>
          </a:xfrm>
        </p:grpSpPr>
        <p:grpSp>
          <p:nvGrpSpPr>
            <p:cNvPr id="147" name="Group 146"/>
            <p:cNvGrpSpPr/>
            <p:nvPr/>
          </p:nvGrpSpPr>
          <p:grpSpPr>
            <a:xfrm>
              <a:off x="1534464" y="2642131"/>
              <a:ext cx="1650438" cy="1565516"/>
              <a:chOff x="7395823" y="2591066"/>
              <a:chExt cx="1650438" cy="1565516"/>
            </a:xfrm>
          </p:grpSpPr>
          <p:sp>
            <p:nvSpPr>
              <p:cNvPr id="149" name="Oval 148"/>
              <p:cNvSpPr/>
              <p:nvPr/>
            </p:nvSpPr>
            <p:spPr bwMode="auto">
              <a:xfrm>
                <a:off x="7452700" y="2610141"/>
                <a:ext cx="1523055" cy="1523055"/>
              </a:xfrm>
              <a:prstGeom prst="ellipse">
                <a:avLst/>
              </a:prstGeom>
              <a:solidFill>
                <a:srgbClr val="148C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50" name="Group 149"/>
              <p:cNvGrpSpPr/>
              <p:nvPr/>
            </p:nvGrpSpPr>
            <p:grpSpPr>
              <a:xfrm>
                <a:off x="7395823" y="2591066"/>
                <a:ext cx="1650438" cy="1565516"/>
                <a:chOff x="7395823" y="2591066"/>
                <a:chExt cx="1650438" cy="1565516"/>
              </a:xfrm>
            </p:grpSpPr>
            <p:pic>
              <p:nvPicPr>
                <p:cNvPr id="151" name="Picture 161"/>
                <p:cNvPicPr>
                  <a:picLocks noChangeAspect="1"/>
                </p:cNvPicPr>
                <p:nvPr/>
              </p:nvPicPr>
              <p:blipFill>
                <a:blip r:embed="rId15">
                  <a:alphaModFix amt="33000"/>
                  <a:extLst>
                    <a:ext uri="{28A0092B-C50C-407E-A947-70E740481C1C}">
                      <a14:useLocalDpi xmlns:a14="http://schemas.microsoft.com/office/drawing/2010/main" val="0"/>
                    </a:ext>
                  </a:extLst>
                </a:blip>
                <a:srcRect/>
                <a:stretch>
                  <a:fillRect/>
                </a:stretch>
              </p:blipFill>
              <p:spPr bwMode="auto">
                <a:xfrm>
                  <a:off x="7395823" y="2591066"/>
                  <a:ext cx="1650438" cy="1565516"/>
                </a:xfrm>
                <a:prstGeom prst="rect">
                  <a:avLst/>
                </a:prstGeom>
                <a:noFill/>
                <a:ln>
                  <a:noFill/>
                </a:ln>
                <a:extLst>
                  <a:ext uri="{909E8E84-426E-40dd-AFC4-6F175D3DCCD1}">
                    <a14:hiddenFill xmlns:a14="http://schemas.microsoft.com/office/drawing/2010/main" xmlns="">
                      <a:solidFill>
                        <a:srgbClr val="FFFFFF">
                          <a:alpha val="38000"/>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 name="Picture 151" descr="Simpliviry_tran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36991" y="2944866"/>
                  <a:ext cx="1130423" cy="308982"/>
                </a:xfrm>
                <a:prstGeom prst="rect">
                  <a:avLst/>
                </a:prstGeom>
                <a:effectLst>
                  <a:glow rad="63500">
                    <a:schemeClr val="bg1"/>
                  </a:glow>
                </a:effectLst>
              </p:spPr>
            </p:pic>
          </p:grpSp>
        </p:grpSp>
        <p:sp>
          <p:nvSpPr>
            <p:cNvPr id="148" name="Title 2"/>
            <p:cNvSpPr txBox="1">
              <a:spLocks/>
            </p:cNvSpPr>
            <p:nvPr/>
          </p:nvSpPr>
          <p:spPr>
            <a:xfrm>
              <a:off x="1689073" y="3445893"/>
              <a:ext cx="1328490" cy="524684"/>
            </a:xfrm>
            <a:prstGeom prst="rect">
              <a:avLst/>
            </a:prstGeom>
          </p:spPr>
          <p:txBody>
            <a:bodyPr>
              <a:normAutofit/>
            </a:bodyPr>
            <a:lstStyle>
              <a:lvl1pPr algn="l" defTabSz="457200" rtl="0" eaLnBrk="1" latinLnBrk="0" hangingPunct="1">
                <a:spcBef>
                  <a:spcPct val="0"/>
                </a:spcBef>
                <a:buNone/>
                <a:defRPr sz="3000" b="1" kern="1200" baseline="0">
                  <a:solidFill>
                    <a:schemeClr val="tx1"/>
                  </a:solidFill>
                  <a:latin typeface="Arial"/>
                  <a:ea typeface="+mj-ea"/>
                  <a:cs typeface="Arial"/>
                </a:defRPr>
              </a:lvl1pPr>
            </a:lstStyle>
            <a:p>
              <a:pPr algn="ctr">
                <a:lnSpc>
                  <a:spcPct val="90000"/>
                </a:lnSpc>
                <a:defRPr/>
              </a:pPr>
              <a:r>
                <a:rPr lang="en-US" sz="1500" dirty="0">
                  <a:solidFill>
                    <a:schemeClr val="bg1"/>
                  </a:solidFill>
                  <a:effectLst>
                    <a:outerShdw blurRad="50800" dist="38100" dir="2700000" algn="tl" rotWithShape="0">
                      <a:prstClr val="black">
                        <a:alpha val="13000"/>
                      </a:prstClr>
                    </a:outerShdw>
                  </a:effectLst>
                </a:rPr>
                <a:t>The Best of</a:t>
              </a:r>
            </a:p>
            <a:p>
              <a:pPr algn="ctr">
                <a:lnSpc>
                  <a:spcPct val="90000"/>
                </a:lnSpc>
                <a:defRPr/>
              </a:pPr>
              <a:r>
                <a:rPr lang="en-US" sz="1500" dirty="0">
                  <a:solidFill>
                    <a:schemeClr val="bg1"/>
                  </a:solidFill>
                  <a:effectLst>
                    <a:outerShdw blurRad="50800" dist="38100" dir="2700000" algn="tl" rotWithShape="0">
                      <a:prstClr val="black">
                        <a:alpha val="13000"/>
                      </a:prstClr>
                    </a:outerShdw>
                  </a:effectLst>
                </a:rPr>
                <a:t>Both Worlds</a:t>
              </a:r>
            </a:p>
          </p:txBody>
        </p:sp>
      </p:grpSp>
      <p:sp>
        <p:nvSpPr>
          <p:cNvPr id="145" name="Right Arrow 144"/>
          <p:cNvSpPr/>
          <p:nvPr/>
        </p:nvSpPr>
        <p:spPr>
          <a:xfrm>
            <a:off x="7984605" y="3492282"/>
            <a:ext cx="1868393" cy="762548"/>
          </a:xfrm>
          <a:prstGeom prst="rightArrow">
            <a:avLst>
              <a:gd name="adj1" fmla="val 100000"/>
              <a:gd name="adj2" fmla="val 20909"/>
            </a:avLst>
          </a:prstGeom>
          <a:solidFill>
            <a:srgbClr val="2873C7">
              <a:alpha val="88000"/>
            </a:srgbClr>
          </a:solidFill>
          <a:ln>
            <a:solidFill>
              <a:schemeClr val="bg1"/>
            </a:solidFill>
          </a:ln>
          <a:effectLst>
            <a:glow rad="101600">
              <a:schemeClr val="bg1">
                <a:alpha val="4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prstClr val="white"/>
                </a:solidFill>
                <a:latin typeface="Arial"/>
                <a:cs typeface="Arial"/>
              </a:rPr>
              <a:t>Hyperconverge</a:t>
            </a:r>
          </a:p>
          <a:p>
            <a:r>
              <a:rPr lang="en-US" sz="1600" b="1" dirty="0" smtClean="0">
                <a:solidFill>
                  <a:prstClr val="white"/>
                </a:solidFill>
                <a:latin typeface="Arial"/>
                <a:cs typeface="Arial"/>
              </a:rPr>
              <a:t> entire stack</a:t>
            </a:r>
            <a:endParaRPr lang="en-US" sz="1600" b="1" dirty="0">
              <a:solidFill>
                <a:prstClr val="white"/>
              </a:solidFill>
              <a:latin typeface="Arial"/>
              <a:cs typeface="Arial"/>
            </a:endParaRPr>
          </a:p>
        </p:txBody>
      </p:sp>
      <p:sp>
        <p:nvSpPr>
          <p:cNvPr id="146" name="TextBox 145"/>
          <p:cNvSpPr txBox="1"/>
          <p:nvPr/>
        </p:nvSpPr>
        <p:spPr>
          <a:xfrm>
            <a:off x="8566143" y="1042342"/>
            <a:ext cx="2822745" cy="274499"/>
          </a:xfrm>
          <a:prstGeom prst="rect">
            <a:avLst/>
          </a:prstGeom>
          <a:solidFill>
            <a:srgbClr val="B9E3F9">
              <a:alpha val="51000"/>
            </a:srgbClr>
          </a:solidFill>
        </p:spPr>
        <p:txBody>
          <a:bodyPr wrap="square" rtlCol="0">
            <a:spAutoFit/>
          </a:bodyPr>
          <a:lstStyle/>
          <a:p>
            <a:pPr algn="ctr">
              <a:lnSpc>
                <a:spcPct val="60000"/>
              </a:lnSpc>
            </a:pPr>
            <a:endParaRPr lang="en-US" sz="800" dirty="0">
              <a:solidFill>
                <a:schemeClr val="accent1"/>
              </a:solidFill>
              <a:cs typeface="Arial"/>
            </a:endParaRPr>
          </a:p>
          <a:p>
            <a:pPr algn="ctr">
              <a:lnSpc>
                <a:spcPct val="60000"/>
              </a:lnSpc>
            </a:pPr>
            <a:r>
              <a:rPr lang="en-US" sz="1100" b="1" dirty="0" smtClean="0">
                <a:solidFill>
                  <a:schemeClr val="tx2"/>
                </a:solidFill>
                <a:cs typeface="Arial"/>
              </a:rPr>
              <a:t>43 </a:t>
            </a:r>
            <a:r>
              <a:rPr lang="en-US" sz="1100" b="1" dirty="0">
                <a:solidFill>
                  <a:schemeClr val="tx2"/>
                </a:solidFill>
                <a:cs typeface="Arial"/>
              </a:rPr>
              <a:t>MONTHS</a:t>
            </a:r>
            <a:r>
              <a:rPr lang="en-US" sz="1100" dirty="0" smtClean="0">
                <a:solidFill>
                  <a:schemeClr val="accent1"/>
                </a:solidFill>
                <a:latin typeface="Arial"/>
                <a:cs typeface="Arial"/>
              </a:rPr>
              <a:t> </a:t>
            </a:r>
            <a:r>
              <a:rPr lang="en-US" sz="1100" dirty="0" smtClean="0">
                <a:latin typeface="Arial"/>
                <a:cs typeface="Arial"/>
              </a:rPr>
              <a:t>in development  </a:t>
            </a:r>
            <a:endParaRPr lang="en-US" sz="1100" dirty="0">
              <a:latin typeface="Arial"/>
              <a:cs typeface="Arial"/>
            </a:endParaRPr>
          </a:p>
        </p:txBody>
      </p:sp>
      <p:sp>
        <p:nvSpPr>
          <p:cNvPr id="159" name="Pentagon 158"/>
          <p:cNvSpPr/>
          <p:nvPr/>
        </p:nvSpPr>
        <p:spPr>
          <a:xfrm>
            <a:off x="3610174" y="1415693"/>
            <a:ext cx="2605520" cy="579995"/>
          </a:xfrm>
          <a:prstGeom prst="homePlate">
            <a:avLst/>
          </a:prstGeom>
          <a:gradFill>
            <a:gsLst>
              <a:gs pos="0">
                <a:schemeClr val="tx1">
                  <a:alpha val="0"/>
                </a:schemeClr>
              </a:gs>
              <a:gs pos="28000">
                <a:schemeClr val="tx1">
                  <a:lumMod val="50000"/>
                  <a:lumOff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60" name="TextBox 159"/>
          <p:cNvSpPr txBox="1"/>
          <p:nvPr/>
        </p:nvSpPr>
        <p:spPr>
          <a:xfrm>
            <a:off x="3731420" y="1431411"/>
            <a:ext cx="2330793" cy="563231"/>
          </a:xfrm>
          <a:prstGeom prst="rect">
            <a:avLst/>
          </a:prstGeom>
          <a:noFill/>
        </p:spPr>
        <p:txBody>
          <a:bodyPr wrap="square" rtlCol="0">
            <a:spAutoFit/>
          </a:bodyPr>
          <a:lstStyle/>
          <a:p>
            <a:pPr algn="ctr"/>
            <a:r>
              <a:rPr lang="en-US" sz="1800" b="1" dirty="0">
                <a:solidFill>
                  <a:schemeClr val="bg1"/>
                </a:solidFill>
                <a:effectLst>
                  <a:outerShdw dist="25400" dir="2700000" algn="tl" rotWithShape="0">
                    <a:schemeClr val="tx1">
                      <a:lumMod val="50000"/>
                      <a:lumOff val="50000"/>
                    </a:schemeClr>
                  </a:outerShdw>
                </a:effectLst>
                <a:latin typeface="Arial"/>
                <a:cs typeface="Arial"/>
              </a:rPr>
              <a:t>Convergence 1.0</a:t>
            </a:r>
          </a:p>
          <a:p>
            <a:pPr algn="ctr">
              <a:lnSpc>
                <a:spcPct val="90000"/>
              </a:lnSpc>
            </a:pPr>
            <a:r>
              <a:rPr lang="en-US" sz="1400" dirty="0">
                <a:solidFill>
                  <a:schemeClr val="bg1"/>
                </a:solidFill>
                <a:effectLst>
                  <a:outerShdw dist="25400" dir="2700000" algn="tl" rotWithShape="0">
                    <a:schemeClr val="tx1">
                      <a:lumMod val="50000"/>
                      <a:lumOff val="50000"/>
                    </a:schemeClr>
                  </a:outerShdw>
                </a:effectLst>
                <a:latin typeface="Arial"/>
                <a:cs typeface="Arial"/>
              </a:rPr>
              <a:t>Integrated Systems</a:t>
            </a:r>
          </a:p>
        </p:txBody>
      </p:sp>
      <p:sp>
        <p:nvSpPr>
          <p:cNvPr id="161" name="TextBox 160"/>
          <p:cNvSpPr txBox="1"/>
          <p:nvPr/>
        </p:nvSpPr>
        <p:spPr>
          <a:xfrm>
            <a:off x="3610175" y="1030075"/>
            <a:ext cx="2425630" cy="274499"/>
          </a:xfrm>
          <a:prstGeom prst="rect">
            <a:avLst/>
          </a:prstGeom>
          <a:solidFill>
            <a:srgbClr val="B9E3F9">
              <a:alpha val="41000"/>
            </a:srgbClr>
          </a:solidFill>
        </p:spPr>
        <p:txBody>
          <a:bodyPr wrap="square" rtlCol="0" anchor="ctr">
            <a:spAutoFit/>
          </a:bodyPr>
          <a:lstStyle/>
          <a:p>
            <a:pPr algn="ctr">
              <a:lnSpc>
                <a:spcPct val="60000"/>
              </a:lnSpc>
            </a:pPr>
            <a:endParaRPr lang="en-US" sz="800" dirty="0" smtClean="0">
              <a:solidFill>
                <a:schemeClr val="accent1"/>
              </a:solidFill>
              <a:latin typeface="Arial"/>
              <a:cs typeface="Arial"/>
            </a:endParaRPr>
          </a:p>
          <a:p>
            <a:pPr algn="ctr">
              <a:lnSpc>
                <a:spcPct val="60000"/>
              </a:lnSpc>
            </a:pPr>
            <a:r>
              <a:rPr lang="en-US" sz="1100" b="1" dirty="0" smtClean="0">
                <a:solidFill>
                  <a:schemeClr val="tx2"/>
                </a:solidFill>
                <a:latin typeface="Arial"/>
                <a:cs typeface="Arial"/>
              </a:rPr>
              <a:t>8 </a:t>
            </a:r>
            <a:r>
              <a:rPr lang="en-US" sz="1100" b="1" dirty="0">
                <a:solidFill>
                  <a:schemeClr val="tx2"/>
                </a:solidFill>
                <a:latin typeface="Arial"/>
                <a:cs typeface="Arial"/>
              </a:rPr>
              <a:t>MONTHS </a:t>
            </a:r>
            <a:r>
              <a:rPr lang="en-US" sz="1100" dirty="0">
                <a:latin typeface="Arial"/>
                <a:cs typeface="Arial"/>
              </a:rPr>
              <a:t>in development</a:t>
            </a:r>
          </a:p>
        </p:txBody>
      </p:sp>
      <p:cxnSp>
        <p:nvCxnSpPr>
          <p:cNvPr id="162" name="Straight Connector 161"/>
          <p:cNvCxnSpPr/>
          <p:nvPr/>
        </p:nvCxnSpPr>
        <p:spPr>
          <a:xfrm>
            <a:off x="3015914" y="2081678"/>
            <a:ext cx="1365459" cy="0"/>
          </a:xfrm>
          <a:prstGeom prst="line">
            <a:avLst/>
          </a:prstGeom>
          <a:ln w="22225" cmpd="sng">
            <a:solidFill>
              <a:srgbClr val="A6A6A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015914" y="3803085"/>
            <a:ext cx="1365459" cy="0"/>
          </a:xfrm>
          <a:prstGeom prst="line">
            <a:avLst/>
          </a:prstGeom>
          <a:ln w="22225" cmpd="sng">
            <a:solidFill>
              <a:srgbClr val="A6A6A6"/>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64" name="Group 163"/>
          <p:cNvGrpSpPr/>
          <p:nvPr/>
        </p:nvGrpSpPr>
        <p:grpSpPr>
          <a:xfrm>
            <a:off x="4413959" y="2086452"/>
            <a:ext cx="1023590" cy="3341201"/>
            <a:chOff x="1423389" y="1466957"/>
            <a:chExt cx="859536" cy="2762143"/>
          </a:xfrm>
        </p:grpSpPr>
        <p:pic>
          <p:nvPicPr>
            <p:cNvPr id="172" name="Picture 171" descr="C:\Users\Meghan Kelley\Desktop\brocad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V="1">
              <a:off x="1429739" y="1977956"/>
              <a:ext cx="842386" cy="105340"/>
            </a:xfrm>
            <a:prstGeom prst="rect">
              <a:avLst/>
            </a:prstGeom>
            <a:noFill/>
            <a:effectLst/>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173" name="Picture 1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1429739" y="2376084"/>
              <a:ext cx="842386" cy="256935"/>
            </a:xfrm>
            <a:prstGeom prst="rect">
              <a:avLst/>
            </a:prstGeom>
            <a:effectLst/>
            <a:scene3d>
              <a:camera prst="orthographicFront"/>
              <a:lightRig rig="threePt" dir="t"/>
            </a:scene3d>
            <a:sp3d>
              <a:bevelT/>
            </a:sp3d>
          </p:spPr>
        </p:pic>
        <p:pic>
          <p:nvPicPr>
            <p:cNvPr id="174" name="Picture 17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1429739" y="2131976"/>
              <a:ext cx="842386" cy="256935"/>
            </a:xfrm>
            <a:prstGeom prst="rect">
              <a:avLst/>
            </a:prstGeom>
            <a:effectLst/>
            <a:scene3d>
              <a:camera prst="orthographicFront"/>
              <a:lightRig rig="threePt" dir="t"/>
            </a:scene3d>
            <a:sp3d>
              <a:bevelT/>
            </a:sp3d>
          </p:spPr>
        </p:pic>
        <p:pic>
          <p:nvPicPr>
            <p:cNvPr id="175" name="Picture 17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1429739" y="2629149"/>
              <a:ext cx="842386" cy="256935"/>
            </a:xfrm>
            <a:prstGeom prst="rect">
              <a:avLst/>
            </a:prstGeom>
            <a:effectLst/>
            <a:scene3d>
              <a:camera prst="orthographicFront"/>
              <a:lightRig rig="threePt" dir="t"/>
            </a:scene3d>
            <a:sp3d>
              <a:bevelT/>
            </a:sp3d>
          </p:spPr>
        </p:pic>
        <p:pic>
          <p:nvPicPr>
            <p:cNvPr id="176" name="Picture 17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V="1">
              <a:off x="1429739" y="3129540"/>
              <a:ext cx="842386" cy="169360"/>
            </a:xfrm>
            <a:prstGeom prst="rect">
              <a:avLst/>
            </a:prstGeom>
            <a:effectLst/>
            <a:scene3d>
              <a:camera prst="orthographicFront"/>
              <a:lightRig rig="threePt" dir="t"/>
            </a:scene3d>
            <a:sp3d>
              <a:bevelT/>
            </a:sp3d>
          </p:spPr>
        </p:pic>
        <p:pic>
          <p:nvPicPr>
            <p:cNvPr id="177" name="Picture 17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V="1">
              <a:off x="1429740" y="3347581"/>
              <a:ext cx="842620" cy="141698"/>
            </a:xfrm>
            <a:prstGeom prst="rect">
              <a:avLst/>
            </a:prstGeom>
            <a:ln>
              <a:solidFill>
                <a:schemeClr val="tx1"/>
              </a:solidFill>
            </a:ln>
            <a:effectLst/>
            <a:scene3d>
              <a:camera prst="orthographicFront"/>
              <a:lightRig rig="threePt" dir="t"/>
            </a:scene3d>
            <a:sp3d>
              <a:bevelT/>
            </a:sp3d>
          </p:spPr>
        </p:pic>
        <p:pic>
          <p:nvPicPr>
            <p:cNvPr id="178" name="Picture 17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V="1">
              <a:off x="1429740" y="3537958"/>
              <a:ext cx="844301" cy="115484"/>
            </a:xfrm>
            <a:prstGeom prst="rect">
              <a:avLst/>
            </a:prstGeom>
            <a:ln>
              <a:solidFill>
                <a:schemeClr val="tx1"/>
              </a:solidFill>
            </a:ln>
            <a:effectLst/>
            <a:scene3d>
              <a:camera prst="orthographicFront"/>
              <a:lightRig rig="threePt" dir="t"/>
            </a:scene3d>
            <a:sp3d>
              <a:bevelT/>
            </a:sp3d>
          </p:spPr>
        </p:pic>
        <p:pic>
          <p:nvPicPr>
            <p:cNvPr id="179" name="Picture 17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V="1">
              <a:off x="1441166" y="2949777"/>
              <a:ext cx="832104" cy="129190"/>
            </a:xfrm>
            <a:prstGeom prst="rect">
              <a:avLst/>
            </a:prstGeom>
            <a:ln w="9525">
              <a:solidFill>
                <a:schemeClr val="tx1"/>
              </a:solidFill>
            </a:ln>
            <a:effectLst/>
            <a:scene3d>
              <a:camera prst="orthographicFront"/>
              <a:lightRig rig="threePt" dir="t"/>
            </a:scene3d>
            <a:sp3d>
              <a:bevelT/>
            </a:sp3d>
          </p:spPr>
        </p:pic>
        <p:pic>
          <p:nvPicPr>
            <p:cNvPr id="180" name="Picture 17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1423389" y="3702121"/>
              <a:ext cx="859536" cy="125281"/>
            </a:xfrm>
            <a:prstGeom prst="rect">
              <a:avLst/>
            </a:prstGeom>
            <a:effectLst/>
            <a:scene3d>
              <a:camera prst="orthographicFront"/>
              <a:lightRig rig="threePt" dir="t"/>
            </a:scene3d>
            <a:sp3d>
              <a:bevelT/>
            </a:sp3d>
          </p:spPr>
        </p:pic>
        <p:pic>
          <p:nvPicPr>
            <p:cNvPr id="181" name="Picture 18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V="1">
              <a:off x="1429451" y="1466957"/>
              <a:ext cx="842620" cy="95866"/>
            </a:xfrm>
            <a:prstGeom prst="rect">
              <a:avLst/>
            </a:prstGeom>
            <a:effectLst/>
            <a:scene3d>
              <a:camera prst="orthographicFront"/>
              <a:lightRig rig="threePt" dir="t"/>
            </a:scene3d>
            <a:sp3d>
              <a:bevelT/>
            </a:sp3d>
          </p:spPr>
        </p:pic>
        <p:pic>
          <p:nvPicPr>
            <p:cNvPr id="182" name="Picture 181"/>
            <p:cNvPicPr>
              <a:picLocks/>
            </p:cNvPicPr>
            <p:nvPr/>
          </p:nvPicPr>
          <p:blipFill>
            <a:blip r:embed="rId12" cstate="screen">
              <a:extLst>
                <a:ext uri="{28A0092B-C50C-407E-A947-70E740481C1C}">
                  <a14:useLocalDpi xmlns:a14="http://schemas.microsoft.com/office/drawing/2010/main"/>
                </a:ext>
              </a:extLst>
            </a:blip>
            <a:stretch>
              <a:fillRect/>
            </a:stretch>
          </p:blipFill>
          <p:spPr>
            <a:xfrm flipV="1">
              <a:off x="1434815" y="1593233"/>
              <a:ext cx="836676" cy="95866"/>
            </a:xfrm>
            <a:prstGeom prst="rect">
              <a:avLst/>
            </a:prstGeom>
            <a:effectLst/>
            <a:scene3d>
              <a:camera prst="orthographicFront"/>
              <a:lightRig rig="threePt" dir="t"/>
            </a:scene3d>
            <a:sp3d>
              <a:bevelT/>
            </a:sp3d>
          </p:spPr>
        </p:pic>
        <p:pic>
          <p:nvPicPr>
            <p:cNvPr id="183" name="Picture 18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V="1">
              <a:off x="1429451" y="1708806"/>
              <a:ext cx="842620" cy="95866"/>
            </a:xfrm>
            <a:prstGeom prst="rect">
              <a:avLst/>
            </a:prstGeom>
            <a:effectLst/>
            <a:scene3d>
              <a:camera prst="orthographicFront"/>
              <a:lightRig rig="threePt" dir="t"/>
            </a:scene3d>
            <a:sp3d>
              <a:bevelT/>
            </a:sp3d>
          </p:spPr>
        </p:pic>
        <p:pic>
          <p:nvPicPr>
            <p:cNvPr id="184" name="Picture 18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V="1">
              <a:off x="1429451" y="1833409"/>
              <a:ext cx="842620" cy="95866"/>
            </a:xfrm>
            <a:prstGeom prst="rect">
              <a:avLst/>
            </a:prstGeom>
            <a:effectLst/>
            <a:scene3d>
              <a:camera prst="orthographicFront"/>
              <a:lightRig rig="threePt" dir="t"/>
            </a:scene3d>
            <a:sp3d>
              <a:bevelT/>
            </a:sp3d>
          </p:spPr>
        </p:pic>
        <p:pic>
          <p:nvPicPr>
            <p:cNvPr id="185" name="Picture 18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V="1">
              <a:off x="1689683" y="3847176"/>
              <a:ext cx="389050" cy="381924"/>
            </a:xfrm>
            <a:prstGeom prst="rect">
              <a:avLst/>
            </a:prstGeom>
            <a:effectLst/>
          </p:spPr>
        </p:pic>
      </p:grpSp>
      <p:sp>
        <p:nvSpPr>
          <p:cNvPr id="165" name="Rectangle 164"/>
          <p:cNvSpPr/>
          <p:nvPr/>
        </p:nvSpPr>
        <p:spPr>
          <a:xfrm>
            <a:off x="4413959" y="2081678"/>
            <a:ext cx="1023590" cy="1721407"/>
          </a:xfrm>
          <a:prstGeom prst="rect">
            <a:avLst/>
          </a:prstGeom>
          <a:solidFill>
            <a:schemeClr val="bg1">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a:xfrm>
            <a:off x="3015914" y="2081678"/>
            <a:ext cx="1398045" cy="1721407"/>
          </a:xfrm>
          <a:prstGeom prst="rect">
            <a:avLst/>
          </a:prstGeom>
          <a:gradFill>
            <a:gsLst>
              <a:gs pos="16000">
                <a:schemeClr val="tx1">
                  <a:alpha val="16000"/>
                </a:schemeClr>
              </a:gs>
              <a:gs pos="100000">
                <a:srgbClr val="E06021">
                  <a:alpha val="8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4096305" y="4659071"/>
            <a:ext cx="2017889" cy="1738436"/>
            <a:chOff x="4272870" y="5100485"/>
            <a:chExt cx="1521266" cy="1297021"/>
          </a:xfrm>
        </p:grpSpPr>
        <p:sp>
          <p:nvSpPr>
            <p:cNvPr id="167" name="Oval 166"/>
            <p:cNvSpPr/>
            <p:nvPr/>
          </p:nvSpPr>
          <p:spPr>
            <a:xfrm>
              <a:off x="4272870" y="5100485"/>
              <a:ext cx="1291919" cy="1297021"/>
            </a:xfrm>
            <a:prstGeom prst="ellipse">
              <a:avLst/>
            </a:prstGeom>
            <a:solidFill>
              <a:srgbClr val="E06021">
                <a:alpha val="88000"/>
              </a:srgb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a:ln>
                  <a:solidFill>
                    <a:schemeClr val="bg1"/>
                  </a:solidFill>
                </a:ln>
              </a:endParaRPr>
            </a:p>
          </p:txBody>
        </p:sp>
        <p:sp>
          <p:nvSpPr>
            <p:cNvPr id="168" name="TextBox 167"/>
            <p:cNvSpPr txBox="1"/>
            <p:nvPr/>
          </p:nvSpPr>
          <p:spPr>
            <a:xfrm>
              <a:off x="4367088" y="5194643"/>
              <a:ext cx="1125505" cy="289330"/>
            </a:xfrm>
            <a:prstGeom prst="rect">
              <a:avLst/>
            </a:prstGeom>
            <a:noFill/>
          </p:spPr>
          <p:txBody>
            <a:bodyPr wrap="square" rtlCol="0">
              <a:spAutoFit/>
            </a:bodyPr>
            <a:lstStyle/>
            <a:p>
              <a:pPr algn="ctr">
                <a:lnSpc>
                  <a:spcPct val="80000"/>
                </a:lnSpc>
              </a:pPr>
              <a:r>
                <a:rPr lang="en-US" sz="1200" b="1" dirty="0" smtClean="0">
                  <a:solidFill>
                    <a:schemeClr val="bg1"/>
                  </a:solidFill>
                  <a:latin typeface="Arial"/>
                  <a:cs typeface="Arial"/>
                </a:rPr>
                <a:t>Enterprise </a:t>
              </a:r>
              <a:r>
                <a:rPr lang="en-US" sz="1200" b="1" dirty="0">
                  <a:solidFill>
                    <a:schemeClr val="bg1"/>
                  </a:solidFill>
                  <a:latin typeface="Arial"/>
                  <a:cs typeface="Arial"/>
                </a:rPr>
                <a:t>Capabilities</a:t>
              </a:r>
            </a:p>
          </p:txBody>
        </p:sp>
        <p:sp>
          <p:nvSpPr>
            <p:cNvPr id="169" name="TextBox 168"/>
            <p:cNvSpPr txBox="1"/>
            <p:nvPr/>
          </p:nvSpPr>
          <p:spPr>
            <a:xfrm>
              <a:off x="4420415" y="5535273"/>
              <a:ext cx="1373721" cy="637216"/>
            </a:xfrm>
            <a:prstGeom prst="rect">
              <a:avLst/>
            </a:prstGeom>
            <a:noFill/>
          </p:spPr>
          <p:txBody>
            <a:bodyPr wrap="square" rtlCol="0">
              <a:spAutoFit/>
            </a:bodyPr>
            <a:lstStyle/>
            <a:p>
              <a:pPr marL="144841" indent="-144841">
                <a:lnSpc>
                  <a:spcPct val="90000"/>
                </a:lnSpc>
                <a:buAutoNum type="arabicPeriod"/>
              </a:pPr>
              <a:r>
                <a:rPr lang="en-US" sz="1100" b="1" dirty="0">
                  <a:solidFill>
                    <a:schemeClr val="bg1"/>
                  </a:solidFill>
                  <a:latin typeface="Arial"/>
                  <a:cs typeface="Arial"/>
                </a:rPr>
                <a:t>Data Protection</a:t>
              </a:r>
            </a:p>
            <a:p>
              <a:pPr marL="144841" indent="-144841">
                <a:lnSpc>
                  <a:spcPct val="90000"/>
                </a:lnSpc>
                <a:buAutoNum type="arabicPeriod"/>
              </a:pPr>
              <a:r>
                <a:rPr lang="en-US" sz="1100" b="1" dirty="0">
                  <a:solidFill>
                    <a:schemeClr val="bg1"/>
                  </a:solidFill>
                  <a:latin typeface="Arial"/>
                  <a:cs typeface="Arial"/>
                </a:rPr>
                <a:t>Data Efficiency</a:t>
              </a:r>
            </a:p>
            <a:p>
              <a:pPr marL="144841" indent="-144841">
                <a:lnSpc>
                  <a:spcPct val="90000"/>
                </a:lnSpc>
                <a:buAutoNum type="arabicPeriod"/>
              </a:pPr>
              <a:r>
                <a:rPr lang="en-US" sz="1100" b="1" dirty="0">
                  <a:solidFill>
                    <a:schemeClr val="bg1"/>
                  </a:solidFill>
                  <a:latin typeface="Arial"/>
                  <a:cs typeface="Arial"/>
                </a:rPr>
                <a:t>Performance</a:t>
              </a:r>
            </a:p>
            <a:p>
              <a:pPr marL="144841" indent="-144841">
                <a:lnSpc>
                  <a:spcPct val="90000"/>
                </a:lnSpc>
                <a:buAutoNum type="arabicPeriod"/>
              </a:pPr>
              <a:r>
                <a:rPr lang="en-US" sz="1100" b="1" dirty="0">
                  <a:solidFill>
                    <a:schemeClr val="bg1"/>
                  </a:solidFill>
                  <a:latin typeface="Arial"/>
                  <a:cs typeface="Arial"/>
                </a:rPr>
                <a:t>Global Unified Management</a:t>
              </a:r>
            </a:p>
          </p:txBody>
        </p:sp>
      </p:grpSp>
      <p:sp>
        <p:nvSpPr>
          <p:cNvPr id="170" name="Rectangle 169"/>
          <p:cNvSpPr/>
          <p:nvPr/>
        </p:nvSpPr>
        <p:spPr>
          <a:xfrm>
            <a:off x="4413959" y="2078651"/>
            <a:ext cx="1009973" cy="1724435"/>
          </a:xfrm>
          <a:prstGeom prst="rect">
            <a:avLst/>
          </a:prstGeom>
          <a:solidFill>
            <a:srgbClr val="D27932">
              <a:alpha val="2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ight Arrow 170"/>
          <p:cNvSpPr/>
          <p:nvPr/>
        </p:nvSpPr>
        <p:spPr>
          <a:xfrm>
            <a:off x="3053827" y="2529727"/>
            <a:ext cx="1788052" cy="762547"/>
          </a:xfrm>
          <a:prstGeom prst="rightArrow">
            <a:avLst>
              <a:gd name="adj1" fmla="val 100000"/>
              <a:gd name="adj2" fmla="val 20909"/>
            </a:avLst>
          </a:prstGeom>
          <a:solidFill>
            <a:srgbClr val="D27932">
              <a:alpha val="88000"/>
            </a:srgbClr>
          </a:solidFill>
          <a:ln>
            <a:solidFill>
              <a:schemeClr val="bg1"/>
            </a:solidFill>
          </a:ln>
          <a:effectLst>
            <a:glow rad="101600">
              <a:schemeClr val="bg1">
                <a:alpha val="4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solidFill>
                  <a:prstClr val="white"/>
                </a:solidFill>
                <a:latin typeface="Arial"/>
                <a:cs typeface="Arial"/>
              </a:rPr>
              <a:t>Pre-integrated storage and </a:t>
            </a:r>
            <a:r>
              <a:rPr lang="en-US" sz="1600" b="1" dirty="0" smtClean="0">
                <a:solidFill>
                  <a:prstClr val="white"/>
                </a:solidFill>
                <a:latin typeface="Arial"/>
                <a:cs typeface="Arial"/>
              </a:rPr>
              <a:t>server</a:t>
            </a:r>
            <a:endParaRPr lang="en-US" sz="1600" b="1" dirty="0">
              <a:solidFill>
                <a:prstClr val="white"/>
              </a:solidFill>
              <a:latin typeface="Arial"/>
              <a:cs typeface="Arial"/>
            </a:endParaRPr>
          </a:p>
        </p:txBody>
      </p:sp>
      <p:grpSp>
        <p:nvGrpSpPr>
          <p:cNvPr id="7" name="Group 6"/>
          <p:cNvGrpSpPr/>
          <p:nvPr/>
        </p:nvGrpSpPr>
        <p:grpSpPr>
          <a:xfrm>
            <a:off x="6554856" y="4660274"/>
            <a:ext cx="1713670" cy="1738438"/>
            <a:chOff x="6748093" y="5101690"/>
            <a:chExt cx="1291919" cy="1297022"/>
          </a:xfrm>
        </p:grpSpPr>
        <p:sp>
          <p:nvSpPr>
            <p:cNvPr id="131" name="Oval 130"/>
            <p:cNvSpPr/>
            <p:nvPr/>
          </p:nvSpPr>
          <p:spPr>
            <a:xfrm>
              <a:off x="6748093" y="5101690"/>
              <a:ext cx="1291919" cy="1297022"/>
            </a:xfrm>
            <a:prstGeom prst="ellipse">
              <a:avLst/>
            </a:prstGeom>
            <a:solidFill>
              <a:srgbClr val="34AFEF">
                <a:alpha val="88000"/>
              </a:srgb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a:ln>
                  <a:solidFill>
                    <a:schemeClr val="bg1"/>
                  </a:solidFill>
                </a:ln>
              </a:endParaRPr>
            </a:p>
          </p:txBody>
        </p:sp>
        <p:sp>
          <p:nvSpPr>
            <p:cNvPr id="132" name="TextBox 131"/>
            <p:cNvSpPr txBox="1"/>
            <p:nvPr/>
          </p:nvSpPr>
          <p:spPr>
            <a:xfrm>
              <a:off x="7001944" y="5184947"/>
              <a:ext cx="787182" cy="316886"/>
            </a:xfrm>
            <a:prstGeom prst="rect">
              <a:avLst/>
            </a:prstGeom>
            <a:noFill/>
            <a:ln w="28575">
              <a:noFill/>
            </a:ln>
          </p:spPr>
          <p:txBody>
            <a:bodyPr wrap="square" rtlCol="0">
              <a:spAutoFit/>
            </a:bodyPr>
            <a:lstStyle/>
            <a:p>
              <a:pPr algn="ctr">
                <a:lnSpc>
                  <a:spcPct val="90000"/>
                </a:lnSpc>
              </a:pPr>
              <a:r>
                <a:rPr lang="en-US" sz="1200" b="1" dirty="0">
                  <a:solidFill>
                    <a:schemeClr val="bg1"/>
                  </a:solidFill>
                  <a:latin typeface="Arial"/>
                  <a:cs typeface="Arial"/>
                </a:rPr>
                <a:t>Cloud </a:t>
              </a:r>
              <a:r>
                <a:rPr lang="en-US" sz="1200" b="1" dirty="0" smtClean="0">
                  <a:solidFill>
                    <a:schemeClr val="bg1"/>
                  </a:solidFill>
                  <a:latin typeface="Arial"/>
                  <a:cs typeface="Arial"/>
                </a:rPr>
                <a:t>Economics</a:t>
              </a:r>
              <a:endParaRPr lang="en-US" sz="1200" b="1" dirty="0">
                <a:solidFill>
                  <a:schemeClr val="bg1"/>
                </a:solidFill>
                <a:latin typeface="Arial"/>
                <a:cs typeface="Arial"/>
              </a:endParaRPr>
            </a:p>
          </p:txBody>
        </p:sp>
        <p:sp>
          <p:nvSpPr>
            <p:cNvPr id="133" name="TextBox 132"/>
            <p:cNvSpPr txBox="1"/>
            <p:nvPr/>
          </p:nvSpPr>
          <p:spPr>
            <a:xfrm>
              <a:off x="6944579" y="5594423"/>
              <a:ext cx="1056292" cy="447773"/>
            </a:xfrm>
            <a:prstGeom prst="rect">
              <a:avLst/>
            </a:prstGeom>
            <a:noFill/>
            <a:ln w="28575">
              <a:noFill/>
            </a:ln>
          </p:spPr>
          <p:txBody>
            <a:bodyPr wrap="square" rtlCol="0">
              <a:spAutoFit/>
            </a:bodyPr>
            <a:lstStyle/>
            <a:p>
              <a:pPr marL="144841" indent="-144841">
                <a:buAutoNum type="arabicPeriod"/>
              </a:pPr>
              <a:r>
                <a:rPr lang="en-US" sz="1100" b="1" dirty="0">
                  <a:solidFill>
                    <a:schemeClr val="bg1"/>
                  </a:solidFill>
                  <a:latin typeface="Arial"/>
                  <a:cs typeface="Arial"/>
                </a:rPr>
                <a:t>Low Cost</a:t>
              </a:r>
            </a:p>
            <a:p>
              <a:pPr marL="144841" indent="-144841">
                <a:buAutoNum type="arabicPeriod"/>
              </a:pPr>
              <a:r>
                <a:rPr lang="en-US" sz="1100" b="1" dirty="0" smtClean="0">
                  <a:solidFill>
                    <a:schemeClr val="bg1"/>
                  </a:solidFill>
                  <a:latin typeface="Arial"/>
                  <a:cs typeface="Arial"/>
                </a:rPr>
                <a:t>x86 Resources</a:t>
              </a:r>
              <a:endParaRPr lang="en-US" sz="1100" b="1" dirty="0">
                <a:solidFill>
                  <a:schemeClr val="bg1"/>
                </a:solidFill>
                <a:latin typeface="Arial"/>
                <a:cs typeface="Arial"/>
              </a:endParaRPr>
            </a:p>
            <a:p>
              <a:pPr marL="144841" indent="-144841">
                <a:buAutoNum type="arabicPeriod"/>
              </a:pPr>
              <a:r>
                <a:rPr lang="en-US" sz="1100" b="1" dirty="0">
                  <a:solidFill>
                    <a:schemeClr val="bg1"/>
                  </a:solidFill>
                  <a:latin typeface="Arial"/>
                  <a:cs typeface="Arial"/>
                </a:rPr>
                <a:t>Scale-out</a:t>
              </a:r>
            </a:p>
          </p:txBody>
        </p:sp>
      </p:grpSp>
      <p:pic>
        <p:nvPicPr>
          <p:cNvPr id="94" name="Picture 93"/>
          <p:cNvPicPr>
            <a:picLocks noChangeAspect="1"/>
          </p:cNvPicPr>
          <p:nvPr/>
        </p:nvPicPr>
        <p:blipFill>
          <a:blip r:embed="rId17"/>
          <a:stretch>
            <a:fillRect/>
          </a:stretch>
        </p:blipFill>
        <p:spPr>
          <a:xfrm>
            <a:off x="10396626" y="2185691"/>
            <a:ext cx="889161" cy="549786"/>
          </a:xfrm>
          <a:prstGeom prst="rect">
            <a:avLst/>
          </a:prstGeom>
        </p:spPr>
      </p:pic>
    </p:spTree>
    <p:extLst>
      <p:ext uri="{BB962C8B-B14F-4D97-AF65-F5344CB8AC3E}">
        <p14:creationId xmlns:p14="http://schemas.microsoft.com/office/powerpoint/2010/main" val="37118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750"/>
                                        <p:tgtEl>
                                          <p:spTgt spid="1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0"/>
                                        </p:tgtEl>
                                        <p:attrNameLst>
                                          <p:attrName>style.visibility</p:attrName>
                                        </p:attrNameLst>
                                      </p:cBhvr>
                                      <p:to>
                                        <p:strVal val="visible"/>
                                      </p:to>
                                    </p:set>
                                    <p:animEffect transition="in" filter="wipe(left)">
                                      <p:cBhvr>
                                        <p:cTn id="10" dur="750"/>
                                        <p:tgtEl>
                                          <p:spTgt spid="160"/>
                                        </p:tgtEl>
                                      </p:cBhvr>
                                    </p:animEffect>
                                  </p:childTnLst>
                                </p:cTn>
                              </p:par>
                              <p:par>
                                <p:cTn id="11" presetID="22" presetClass="entr" presetSubtype="8" fill="hold" nodeType="withEffect">
                                  <p:stCondLst>
                                    <p:cond delay="0"/>
                                  </p:stCondLst>
                                  <p:childTnLst>
                                    <p:set>
                                      <p:cBhvr>
                                        <p:cTn id="12" dur="1" fill="hold">
                                          <p:stCondLst>
                                            <p:cond delay="0"/>
                                          </p:stCondLst>
                                        </p:cTn>
                                        <p:tgtEl>
                                          <p:spTgt spid="162"/>
                                        </p:tgtEl>
                                        <p:attrNameLst>
                                          <p:attrName>style.visibility</p:attrName>
                                        </p:attrNameLst>
                                      </p:cBhvr>
                                      <p:to>
                                        <p:strVal val="visible"/>
                                      </p:to>
                                    </p:set>
                                    <p:animEffect transition="in" filter="wipe(left)">
                                      <p:cBhvr>
                                        <p:cTn id="13" dur="500"/>
                                        <p:tgtEl>
                                          <p:spTgt spid="162"/>
                                        </p:tgtEl>
                                      </p:cBhvr>
                                    </p:animEffect>
                                  </p:childTnLst>
                                </p:cTn>
                              </p:par>
                              <p:par>
                                <p:cTn id="14" presetID="22" presetClass="entr" presetSubtype="8" fill="hold" nodeType="withEffect">
                                  <p:stCondLst>
                                    <p:cond delay="0"/>
                                  </p:stCondLst>
                                  <p:childTnLst>
                                    <p:set>
                                      <p:cBhvr>
                                        <p:cTn id="15" dur="1" fill="hold">
                                          <p:stCondLst>
                                            <p:cond delay="0"/>
                                          </p:stCondLst>
                                        </p:cTn>
                                        <p:tgtEl>
                                          <p:spTgt spid="163"/>
                                        </p:tgtEl>
                                        <p:attrNameLst>
                                          <p:attrName>style.visibility</p:attrName>
                                        </p:attrNameLst>
                                      </p:cBhvr>
                                      <p:to>
                                        <p:strVal val="visible"/>
                                      </p:to>
                                    </p:set>
                                    <p:animEffect transition="in" filter="wipe(left)">
                                      <p:cBhvr>
                                        <p:cTn id="16" dur="500"/>
                                        <p:tgtEl>
                                          <p:spTgt spid="163"/>
                                        </p:tgtEl>
                                      </p:cBhvr>
                                    </p:animEffect>
                                  </p:childTnLst>
                                </p:cTn>
                              </p:par>
                              <p:par>
                                <p:cTn id="17" presetID="22" presetClass="entr" presetSubtype="8" fill="hold" nodeType="with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wipe(left)">
                                      <p:cBhvr>
                                        <p:cTn id="19" dur="500"/>
                                        <p:tgtEl>
                                          <p:spTgt spid="16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6"/>
                                        </p:tgtEl>
                                        <p:attrNameLst>
                                          <p:attrName>style.visibility</p:attrName>
                                        </p:attrNameLst>
                                      </p:cBhvr>
                                      <p:to>
                                        <p:strVal val="visible"/>
                                      </p:to>
                                    </p:set>
                                    <p:animEffect transition="in" filter="wipe(left)">
                                      <p:cBhvr>
                                        <p:cTn id="25" dur="500"/>
                                        <p:tgtEl>
                                          <p:spTgt spid="16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0"/>
                                        </p:tgtEl>
                                        <p:attrNameLst>
                                          <p:attrName>style.visibility</p:attrName>
                                        </p:attrNameLst>
                                      </p:cBhvr>
                                      <p:to>
                                        <p:strVal val="visible"/>
                                      </p:to>
                                    </p:set>
                                    <p:animEffect transition="in" filter="wipe(left)">
                                      <p:cBhvr>
                                        <p:cTn id="28" dur="500"/>
                                        <p:tgtEl>
                                          <p:spTgt spid="17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1"/>
                                        </p:tgtEl>
                                        <p:attrNameLst>
                                          <p:attrName>style.visibility</p:attrName>
                                        </p:attrNameLst>
                                      </p:cBhvr>
                                      <p:to>
                                        <p:strVal val="visible"/>
                                      </p:to>
                                    </p:set>
                                    <p:animEffect transition="in" filter="wipe(left)">
                                      <p:cBhvr>
                                        <p:cTn id="31" dur="500"/>
                                        <p:tgtEl>
                                          <p:spTgt spid="17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wipe(left)">
                                      <p:cBhvr>
                                        <p:cTn id="36" dur="750"/>
                                        <p:tgtEl>
                                          <p:spTgt spid="1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wipe(left)">
                                      <p:cBhvr>
                                        <p:cTn id="39" dur="750"/>
                                        <p:tgtEl>
                                          <p:spTgt spid="114"/>
                                        </p:tgtEl>
                                      </p:cBhvr>
                                    </p:animEffect>
                                  </p:childTnLst>
                                </p:cTn>
                              </p:par>
                              <p:par>
                                <p:cTn id="40" presetID="22" presetClass="entr" presetSubtype="8" fill="hold" nodeType="withEffect">
                                  <p:stCondLst>
                                    <p:cond delay="0"/>
                                  </p:stCondLst>
                                  <p:childTnLst>
                                    <p:set>
                                      <p:cBhvr>
                                        <p:cTn id="41" dur="1" fill="hold">
                                          <p:stCondLst>
                                            <p:cond delay="0"/>
                                          </p:stCondLst>
                                        </p:cTn>
                                        <p:tgtEl>
                                          <p:spTgt spid="115"/>
                                        </p:tgtEl>
                                        <p:attrNameLst>
                                          <p:attrName>style.visibility</p:attrName>
                                        </p:attrNameLst>
                                      </p:cBhvr>
                                      <p:to>
                                        <p:strVal val="visible"/>
                                      </p:to>
                                    </p:set>
                                    <p:animEffect transition="in" filter="wipe(left)">
                                      <p:cBhvr>
                                        <p:cTn id="42" dur="500"/>
                                        <p:tgtEl>
                                          <p:spTgt spid="115"/>
                                        </p:tgtEl>
                                      </p:cBhvr>
                                    </p:animEffect>
                                  </p:childTnLst>
                                </p:cTn>
                              </p:par>
                              <p:par>
                                <p:cTn id="43" presetID="22" presetClass="entr" presetSubtype="8" fill="hold" nodeType="withEffect">
                                  <p:stCondLst>
                                    <p:cond delay="0"/>
                                  </p:stCondLst>
                                  <p:childTnLst>
                                    <p:set>
                                      <p:cBhvr>
                                        <p:cTn id="44" dur="1" fill="hold">
                                          <p:stCondLst>
                                            <p:cond delay="0"/>
                                          </p:stCondLst>
                                        </p:cTn>
                                        <p:tgtEl>
                                          <p:spTgt spid="116"/>
                                        </p:tgtEl>
                                        <p:attrNameLst>
                                          <p:attrName>style.visibility</p:attrName>
                                        </p:attrNameLst>
                                      </p:cBhvr>
                                      <p:to>
                                        <p:strVal val="visible"/>
                                      </p:to>
                                    </p:set>
                                    <p:animEffect transition="in" filter="wipe(left)">
                                      <p:cBhvr>
                                        <p:cTn id="45" dur="500"/>
                                        <p:tgtEl>
                                          <p:spTgt spid="116"/>
                                        </p:tgtEl>
                                      </p:cBhvr>
                                    </p:animEffect>
                                  </p:childTnLst>
                                </p:cTn>
                              </p:par>
                              <p:par>
                                <p:cTn id="46" presetID="22" presetClass="entr" presetSubtype="8" fill="hold" nodeType="withEffect">
                                  <p:stCondLst>
                                    <p:cond delay="0"/>
                                  </p:stCondLst>
                                  <p:childTnLst>
                                    <p:set>
                                      <p:cBhvr>
                                        <p:cTn id="47" dur="1" fill="hold">
                                          <p:stCondLst>
                                            <p:cond delay="0"/>
                                          </p:stCondLst>
                                        </p:cTn>
                                        <p:tgtEl>
                                          <p:spTgt spid="117"/>
                                        </p:tgtEl>
                                        <p:attrNameLst>
                                          <p:attrName>style.visibility</p:attrName>
                                        </p:attrNameLst>
                                      </p:cBhvr>
                                      <p:to>
                                        <p:strVal val="visible"/>
                                      </p:to>
                                    </p:set>
                                    <p:animEffect transition="in" filter="wipe(left)">
                                      <p:cBhvr>
                                        <p:cTn id="48" dur="500"/>
                                        <p:tgtEl>
                                          <p:spTgt spid="117"/>
                                        </p:tgtEl>
                                      </p:cBhvr>
                                    </p:animEffect>
                                  </p:childTnLst>
                                </p:cTn>
                              </p:par>
                              <p:par>
                                <p:cTn id="49" presetID="22" presetClass="entr" presetSubtype="8" fill="hold" nodeType="with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wipe(left)">
                                      <p:cBhvr>
                                        <p:cTn id="51" dur="500"/>
                                        <p:tgtEl>
                                          <p:spTgt spid="118"/>
                                        </p:tgtEl>
                                      </p:cBhvr>
                                    </p:animEffect>
                                  </p:childTnLst>
                                </p:cTn>
                              </p:par>
                              <p:par>
                                <p:cTn id="52" presetID="22" presetClass="entr" presetSubtype="8" fill="hold" nodeType="withEffect">
                                  <p:stCondLst>
                                    <p:cond delay="0"/>
                                  </p:stCondLst>
                                  <p:childTnLst>
                                    <p:set>
                                      <p:cBhvr>
                                        <p:cTn id="53" dur="1" fill="hold">
                                          <p:stCondLst>
                                            <p:cond delay="0"/>
                                          </p:stCondLst>
                                        </p:cTn>
                                        <p:tgtEl>
                                          <p:spTgt spid="119"/>
                                        </p:tgtEl>
                                        <p:attrNameLst>
                                          <p:attrName>style.visibility</p:attrName>
                                        </p:attrNameLst>
                                      </p:cBhvr>
                                      <p:to>
                                        <p:strVal val="visible"/>
                                      </p:to>
                                    </p:set>
                                    <p:animEffect transition="in" filter="wipe(left)">
                                      <p:cBhvr>
                                        <p:cTn id="54" dur="500"/>
                                        <p:tgtEl>
                                          <p:spTgt spid="119"/>
                                        </p:tgtEl>
                                      </p:cBhvr>
                                    </p:animEffect>
                                  </p:childTnLst>
                                </p:cTn>
                              </p:par>
                              <p:par>
                                <p:cTn id="55" presetID="22" presetClass="entr" presetSubtype="8" fill="hold" nodeType="withEffect">
                                  <p:stCondLst>
                                    <p:cond delay="0"/>
                                  </p:stCondLst>
                                  <p:childTnLst>
                                    <p:set>
                                      <p:cBhvr>
                                        <p:cTn id="56" dur="1" fill="hold">
                                          <p:stCondLst>
                                            <p:cond delay="0"/>
                                          </p:stCondLst>
                                        </p:cTn>
                                        <p:tgtEl>
                                          <p:spTgt spid="120"/>
                                        </p:tgtEl>
                                        <p:attrNameLst>
                                          <p:attrName>style.visibility</p:attrName>
                                        </p:attrNameLst>
                                      </p:cBhvr>
                                      <p:to>
                                        <p:strVal val="visible"/>
                                      </p:to>
                                    </p:set>
                                    <p:animEffect transition="in" filter="wipe(left)">
                                      <p:cBhvr>
                                        <p:cTn id="57" dur="500"/>
                                        <p:tgtEl>
                                          <p:spTgt spid="120"/>
                                        </p:tgtEl>
                                      </p:cBhvr>
                                    </p:animEffect>
                                  </p:childTnLst>
                                </p:cTn>
                              </p:par>
                              <p:par>
                                <p:cTn id="58" presetID="22" presetClass="entr" presetSubtype="8" fill="hold" nodeType="withEffect">
                                  <p:stCondLst>
                                    <p:cond delay="0"/>
                                  </p:stCondLst>
                                  <p:childTnLst>
                                    <p:set>
                                      <p:cBhvr>
                                        <p:cTn id="59" dur="1" fill="hold">
                                          <p:stCondLst>
                                            <p:cond delay="0"/>
                                          </p:stCondLst>
                                        </p:cTn>
                                        <p:tgtEl>
                                          <p:spTgt spid="121"/>
                                        </p:tgtEl>
                                        <p:attrNameLst>
                                          <p:attrName>style.visibility</p:attrName>
                                        </p:attrNameLst>
                                      </p:cBhvr>
                                      <p:to>
                                        <p:strVal val="visible"/>
                                      </p:to>
                                    </p:set>
                                    <p:animEffect transition="in" filter="wipe(left)">
                                      <p:cBhvr>
                                        <p:cTn id="60" dur="500"/>
                                        <p:tgtEl>
                                          <p:spTgt spid="121"/>
                                        </p:tgtEl>
                                      </p:cBhvr>
                                    </p:animEffect>
                                  </p:childTnLst>
                                </p:cTn>
                              </p:par>
                              <p:par>
                                <p:cTn id="61" presetID="22" presetClass="entr" presetSubtype="8" fill="hold" nodeType="withEffect">
                                  <p:stCondLst>
                                    <p:cond delay="0"/>
                                  </p:stCondLst>
                                  <p:childTnLst>
                                    <p:set>
                                      <p:cBhvr>
                                        <p:cTn id="62" dur="1" fill="hold">
                                          <p:stCondLst>
                                            <p:cond delay="0"/>
                                          </p:stCondLst>
                                        </p:cTn>
                                        <p:tgtEl>
                                          <p:spTgt spid="122"/>
                                        </p:tgtEl>
                                        <p:attrNameLst>
                                          <p:attrName>style.visibility</p:attrName>
                                        </p:attrNameLst>
                                      </p:cBhvr>
                                      <p:to>
                                        <p:strVal val="visible"/>
                                      </p:to>
                                    </p:set>
                                    <p:animEffect transition="in" filter="wipe(left)">
                                      <p:cBhvr>
                                        <p:cTn id="63" dur="500"/>
                                        <p:tgtEl>
                                          <p:spTgt spid="122"/>
                                        </p:tgtEl>
                                      </p:cBhvr>
                                    </p:animEffect>
                                  </p:childTnLst>
                                </p:cTn>
                              </p:par>
                              <p:par>
                                <p:cTn id="64" presetID="22" presetClass="entr" presetSubtype="8" fill="hold" nodeType="with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wipe(left)">
                                      <p:cBhvr>
                                        <p:cTn id="66" dur="500"/>
                                        <p:tgtEl>
                                          <p:spTgt spid="12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25"/>
                                        </p:tgtEl>
                                        <p:attrNameLst>
                                          <p:attrName>style.visibility</p:attrName>
                                        </p:attrNameLst>
                                      </p:cBhvr>
                                      <p:to>
                                        <p:strVal val="visible"/>
                                      </p:to>
                                    </p:set>
                                    <p:animEffect transition="in" filter="wipe(left)">
                                      <p:cBhvr>
                                        <p:cTn id="69" dur="500"/>
                                        <p:tgtEl>
                                          <p:spTgt spid="125"/>
                                        </p:tgtEl>
                                      </p:cBhvr>
                                    </p:animEffect>
                                  </p:childTnLst>
                                </p:cTn>
                              </p:par>
                              <p:par>
                                <p:cTn id="70" presetID="22" presetClass="entr" presetSubtype="8" fill="hold" nodeType="withEffect">
                                  <p:stCondLst>
                                    <p:cond delay="0"/>
                                  </p:stCondLst>
                                  <p:childTnLst>
                                    <p:set>
                                      <p:cBhvr>
                                        <p:cTn id="71" dur="1" fill="hold">
                                          <p:stCondLst>
                                            <p:cond delay="0"/>
                                          </p:stCondLst>
                                        </p:cTn>
                                        <p:tgtEl>
                                          <p:spTgt spid="126"/>
                                        </p:tgtEl>
                                        <p:attrNameLst>
                                          <p:attrName>style.visibility</p:attrName>
                                        </p:attrNameLst>
                                      </p:cBhvr>
                                      <p:to>
                                        <p:strVal val="visible"/>
                                      </p:to>
                                    </p:set>
                                    <p:animEffect transition="in" filter="wipe(left)">
                                      <p:cBhvr>
                                        <p:cTn id="72" dur="500"/>
                                        <p:tgtEl>
                                          <p:spTgt spid="126"/>
                                        </p:tgtEl>
                                      </p:cBhvr>
                                    </p:animEffect>
                                  </p:childTnLst>
                                </p:cTn>
                              </p:par>
                              <p:par>
                                <p:cTn id="73" presetID="22" presetClass="entr" presetSubtype="8" fill="hold" nodeType="with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wipe(left)">
                                      <p:cBhvr>
                                        <p:cTn id="75" dur="500"/>
                                        <p:tgtEl>
                                          <p:spTgt spid="127"/>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128"/>
                                        </p:tgtEl>
                                        <p:attrNameLst>
                                          <p:attrName>style.visibility</p:attrName>
                                        </p:attrNameLst>
                                      </p:cBhvr>
                                      <p:to>
                                        <p:strVal val="visible"/>
                                      </p:to>
                                    </p:set>
                                    <p:animEffect transition="in" filter="wipe(left)">
                                      <p:cBhvr>
                                        <p:cTn id="78" dur="500"/>
                                        <p:tgtEl>
                                          <p:spTgt spid="128"/>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129"/>
                                        </p:tgtEl>
                                        <p:attrNameLst>
                                          <p:attrName>style.visibility</p:attrName>
                                        </p:attrNameLst>
                                      </p:cBhvr>
                                      <p:to>
                                        <p:strVal val="visible"/>
                                      </p:to>
                                    </p:set>
                                    <p:animEffect transition="in" filter="wipe(left)">
                                      <p:cBhvr>
                                        <p:cTn id="81" dur="500"/>
                                        <p:tgtEl>
                                          <p:spTgt spid="12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34"/>
                                        </p:tgtEl>
                                        <p:attrNameLst>
                                          <p:attrName>style.visibility</p:attrName>
                                        </p:attrNameLst>
                                      </p:cBhvr>
                                      <p:to>
                                        <p:strVal val="visible"/>
                                      </p:to>
                                    </p:set>
                                    <p:animEffect transition="in" filter="wipe(left)">
                                      <p:cBhvr>
                                        <p:cTn id="84" dur="500"/>
                                        <p:tgtEl>
                                          <p:spTgt spid="134"/>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24"/>
                                        </p:tgtEl>
                                        <p:attrNameLst>
                                          <p:attrName>style.visibility</p:attrName>
                                        </p:attrNameLst>
                                      </p:cBhvr>
                                      <p:to>
                                        <p:strVal val="visible"/>
                                      </p:to>
                                    </p:set>
                                    <p:animEffect transition="in" filter="wipe(left)">
                                      <p:cBhvr>
                                        <p:cTn id="87" dur="500"/>
                                        <p:tgtEl>
                                          <p:spTgt spid="12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38"/>
                                        </p:tgtEl>
                                        <p:attrNameLst>
                                          <p:attrName>style.visibility</p:attrName>
                                        </p:attrNameLst>
                                      </p:cBhvr>
                                      <p:to>
                                        <p:strVal val="visible"/>
                                      </p:to>
                                    </p:set>
                                    <p:animEffect transition="in" filter="wipe(left)">
                                      <p:cBhvr>
                                        <p:cTn id="92" dur="500"/>
                                        <p:tgtEl>
                                          <p:spTgt spid="138"/>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39"/>
                                        </p:tgtEl>
                                        <p:attrNameLst>
                                          <p:attrName>style.visibility</p:attrName>
                                        </p:attrNameLst>
                                      </p:cBhvr>
                                      <p:to>
                                        <p:strVal val="visible"/>
                                      </p:to>
                                    </p:set>
                                    <p:animEffect transition="in" filter="wipe(left)">
                                      <p:cBhvr>
                                        <p:cTn id="95" dur="500"/>
                                        <p:tgtEl>
                                          <p:spTgt spid="139"/>
                                        </p:tgtEl>
                                      </p:cBhvr>
                                    </p:animEffect>
                                  </p:childTnLst>
                                </p:cTn>
                              </p:par>
                              <p:par>
                                <p:cTn id="96" presetID="22" presetClass="entr" presetSubtype="8" fill="hold" nodeType="withEffect">
                                  <p:stCondLst>
                                    <p:cond delay="0"/>
                                  </p:stCondLst>
                                  <p:childTnLst>
                                    <p:set>
                                      <p:cBhvr>
                                        <p:cTn id="97" dur="1" fill="hold">
                                          <p:stCondLst>
                                            <p:cond delay="0"/>
                                          </p:stCondLst>
                                        </p:cTn>
                                        <p:tgtEl>
                                          <p:spTgt spid="141"/>
                                        </p:tgtEl>
                                        <p:attrNameLst>
                                          <p:attrName>style.visibility</p:attrName>
                                        </p:attrNameLst>
                                      </p:cBhvr>
                                      <p:to>
                                        <p:strVal val="visible"/>
                                      </p:to>
                                    </p:set>
                                    <p:animEffect transition="in" filter="wipe(left)">
                                      <p:cBhvr>
                                        <p:cTn id="98" dur="500"/>
                                        <p:tgtEl>
                                          <p:spTgt spid="141"/>
                                        </p:tgtEl>
                                      </p:cBhvr>
                                    </p:animEffect>
                                  </p:childTnLst>
                                </p:cTn>
                              </p:par>
                              <p:par>
                                <p:cTn id="99" presetID="22" presetClass="entr" presetSubtype="8" fill="hold" nodeType="withEffect">
                                  <p:stCondLst>
                                    <p:cond delay="0"/>
                                  </p:stCondLst>
                                  <p:childTnLst>
                                    <p:set>
                                      <p:cBhvr>
                                        <p:cTn id="100" dur="1" fill="hold">
                                          <p:stCondLst>
                                            <p:cond delay="0"/>
                                          </p:stCondLst>
                                        </p:cTn>
                                        <p:tgtEl>
                                          <p:spTgt spid="142"/>
                                        </p:tgtEl>
                                        <p:attrNameLst>
                                          <p:attrName>style.visibility</p:attrName>
                                        </p:attrNameLst>
                                      </p:cBhvr>
                                      <p:to>
                                        <p:strVal val="visible"/>
                                      </p:to>
                                    </p:set>
                                    <p:animEffect transition="in" filter="wipe(left)">
                                      <p:cBhvr>
                                        <p:cTn id="101" dur="500"/>
                                        <p:tgtEl>
                                          <p:spTgt spid="142"/>
                                        </p:tgtEl>
                                      </p:cBhvr>
                                    </p:animEffect>
                                  </p:childTnLst>
                                </p:cTn>
                              </p:par>
                              <p:par>
                                <p:cTn id="102" presetID="22" presetClass="entr" presetSubtype="8" fill="hold" nodeType="withEffect">
                                  <p:stCondLst>
                                    <p:cond delay="0"/>
                                  </p:stCondLst>
                                  <p:childTnLst>
                                    <p:set>
                                      <p:cBhvr>
                                        <p:cTn id="103" dur="1" fill="hold">
                                          <p:stCondLst>
                                            <p:cond delay="0"/>
                                          </p:stCondLst>
                                        </p:cTn>
                                        <p:tgtEl>
                                          <p:spTgt spid="130"/>
                                        </p:tgtEl>
                                        <p:attrNameLst>
                                          <p:attrName>style.visibility</p:attrName>
                                        </p:attrNameLst>
                                      </p:cBhvr>
                                      <p:to>
                                        <p:strVal val="visible"/>
                                      </p:to>
                                    </p:set>
                                    <p:animEffect transition="in" filter="wipe(left)">
                                      <p:cBhvr>
                                        <p:cTn id="104" dur="500"/>
                                        <p:tgtEl>
                                          <p:spTgt spid="130"/>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37"/>
                                        </p:tgtEl>
                                        <p:attrNameLst>
                                          <p:attrName>style.visibility</p:attrName>
                                        </p:attrNameLst>
                                      </p:cBhvr>
                                      <p:to>
                                        <p:strVal val="visible"/>
                                      </p:to>
                                    </p:set>
                                    <p:animEffect transition="in" filter="wipe(left)">
                                      <p:cBhvr>
                                        <p:cTn id="107" dur="500"/>
                                        <p:tgtEl>
                                          <p:spTgt spid="137"/>
                                        </p:tgtEl>
                                      </p:cBhvr>
                                    </p:animEffect>
                                  </p:childTnLst>
                                </p:cTn>
                              </p:par>
                              <p:par>
                                <p:cTn id="108" presetID="22" presetClass="entr" presetSubtype="8" fill="hold" nodeType="withEffect">
                                  <p:stCondLst>
                                    <p:cond delay="0"/>
                                  </p:stCondLst>
                                  <p:childTnLst>
                                    <p:set>
                                      <p:cBhvr>
                                        <p:cTn id="109" dur="1" fill="hold">
                                          <p:stCondLst>
                                            <p:cond delay="0"/>
                                          </p:stCondLst>
                                        </p:cTn>
                                        <p:tgtEl>
                                          <p:spTgt spid="143"/>
                                        </p:tgtEl>
                                        <p:attrNameLst>
                                          <p:attrName>style.visibility</p:attrName>
                                        </p:attrNameLst>
                                      </p:cBhvr>
                                      <p:to>
                                        <p:strVal val="visible"/>
                                      </p:to>
                                    </p:set>
                                    <p:animEffect transition="in" filter="wipe(left)">
                                      <p:cBhvr>
                                        <p:cTn id="110" dur="500"/>
                                        <p:tgtEl>
                                          <p:spTgt spid="143"/>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45"/>
                                        </p:tgtEl>
                                        <p:attrNameLst>
                                          <p:attrName>style.visibility</p:attrName>
                                        </p:attrNameLst>
                                      </p:cBhvr>
                                      <p:to>
                                        <p:strVal val="visible"/>
                                      </p:to>
                                    </p:set>
                                    <p:animEffect transition="in" filter="wipe(left)">
                                      <p:cBhvr>
                                        <p:cTn id="113" dur="500"/>
                                        <p:tgtEl>
                                          <p:spTgt spid="145"/>
                                        </p:tgtEl>
                                      </p:cBhvr>
                                    </p:animEffect>
                                  </p:childTnLst>
                                </p:cTn>
                              </p:par>
                              <p:par>
                                <p:cTn id="114" presetID="22" presetClass="entr" presetSubtype="8" fill="hold" nodeType="withEffect">
                                  <p:stCondLst>
                                    <p:cond delay="0"/>
                                  </p:stCondLst>
                                  <p:childTnLst>
                                    <p:set>
                                      <p:cBhvr>
                                        <p:cTn id="115" dur="1" fill="hold">
                                          <p:stCondLst>
                                            <p:cond delay="0"/>
                                          </p:stCondLst>
                                        </p:cTn>
                                        <p:tgtEl>
                                          <p:spTgt spid="93"/>
                                        </p:tgtEl>
                                        <p:attrNameLst>
                                          <p:attrName>style.visibility</p:attrName>
                                        </p:attrNameLst>
                                      </p:cBhvr>
                                      <p:to>
                                        <p:strVal val="visible"/>
                                      </p:to>
                                    </p:set>
                                    <p:animEffect transition="in" filter="wipe(left)">
                                      <p:cBhvr>
                                        <p:cTn id="116" dur="500"/>
                                        <p:tgtEl>
                                          <p:spTgt spid="93"/>
                                        </p:tgtEl>
                                      </p:cBhvr>
                                    </p:animEffect>
                                  </p:childTnLst>
                                </p:cTn>
                              </p:par>
                              <p:par>
                                <p:cTn id="117" presetID="22" presetClass="entr" presetSubtype="8" fill="hold" nodeType="with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left)">
                                      <p:cBhvr>
                                        <p:cTn id="119" dur="500"/>
                                        <p:tgtEl>
                                          <p:spTgt spid="94"/>
                                        </p:tgtEl>
                                      </p:cBhvr>
                                    </p:animEffect>
                                  </p:childTnLst>
                                </p:cTn>
                              </p:par>
                              <p:par>
                                <p:cTn id="120" presetID="22" presetClass="entr" presetSubtype="8" fill="hold" nodeType="withEffect">
                                  <p:stCondLst>
                                    <p:cond delay="0"/>
                                  </p:stCondLst>
                                  <p:childTnLst>
                                    <p:set>
                                      <p:cBhvr>
                                        <p:cTn id="121" dur="1" fill="hold">
                                          <p:stCondLst>
                                            <p:cond delay="0"/>
                                          </p:stCondLst>
                                        </p:cTn>
                                        <p:tgtEl>
                                          <p:spTgt spid="153"/>
                                        </p:tgtEl>
                                        <p:attrNameLst>
                                          <p:attrName>style.visibility</p:attrName>
                                        </p:attrNameLst>
                                      </p:cBhvr>
                                      <p:to>
                                        <p:strVal val="visible"/>
                                      </p:to>
                                    </p:set>
                                    <p:animEffect transition="in" filter="wipe(left)">
                                      <p:cBhvr>
                                        <p:cTn id="122" dur="500"/>
                                        <p:tgtEl>
                                          <p:spTgt spid="15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7"/>
                                        </p:tgtEl>
                                        <p:attrNameLst>
                                          <p:attrName>style.visibility</p:attrName>
                                        </p:attrNameLst>
                                      </p:cBhvr>
                                      <p:to>
                                        <p:strVal val="visible"/>
                                      </p:to>
                                    </p:set>
                                    <p:animEffect transition="in" filter="fade">
                                      <p:cBhvr>
                                        <p:cTn id="127" dur="500"/>
                                        <p:tgtEl>
                                          <p:spTgt spid="7"/>
                                        </p:tgtEl>
                                      </p:cBhvr>
                                    </p:animEffect>
                                  </p:childTnLst>
                                </p:cTn>
                              </p:par>
                              <p:par>
                                <p:cTn id="128" presetID="10" presetClass="entr" presetSubtype="0" fill="hold" nodeType="withEffect">
                                  <p:stCondLst>
                                    <p:cond delay="0"/>
                                  </p:stCondLst>
                                  <p:childTnLst>
                                    <p:set>
                                      <p:cBhvr>
                                        <p:cTn id="129" dur="1" fill="hold">
                                          <p:stCondLst>
                                            <p:cond delay="0"/>
                                          </p:stCondLst>
                                        </p:cTn>
                                        <p:tgtEl>
                                          <p:spTgt spid="6"/>
                                        </p:tgtEl>
                                        <p:attrNameLst>
                                          <p:attrName>style.visibility</p:attrName>
                                        </p:attrNameLst>
                                      </p:cBhvr>
                                      <p:to>
                                        <p:strVal val="visible"/>
                                      </p:to>
                                    </p:set>
                                    <p:animEffect transition="in" filter="fade">
                                      <p:cBhvr>
                                        <p:cTn id="130" dur="500"/>
                                        <p:tgtEl>
                                          <p:spTgt spid="6"/>
                                        </p:tgtEl>
                                      </p:cBhvr>
                                    </p:animEffect>
                                  </p:childTnLst>
                                </p:cTn>
                              </p:par>
                              <p:par>
                                <p:cTn id="131" presetID="10" presetClass="entr" presetSubtype="0" fill="hold" nodeType="withEffect">
                                  <p:stCondLst>
                                    <p:cond delay="0"/>
                                  </p:stCondLst>
                                  <p:childTnLst>
                                    <p:set>
                                      <p:cBhvr>
                                        <p:cTn id="132" dur="1" fill="hold">
                                          <p:stCondLst>
                                            <p:cond delay="0"/>
                                          </p:stCondLst>
                                        </p:cTn>
                                        <p:tgtEl>
                                          <p:spTgt spid="144"/>
                                        </p:tgtEl>
                                        <p:attrNameLst>
                                          <p:attrName>style.visibility</p:attrName>
                                        </p:attrNameLst>
                                      </p:cBhvr>
                                      <p:to>
                                        <p:strVal val="visible"/>
                                      </p:to>
                                    </p:set>
                                    <p:animEffect transition="in" filter="fade">
                                      <p:cBhvr>
                                        <p:cTn id="133" dur="500"/>
                                        <p:tgtEl>
                                          <p:spTgt spid="144"/>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135"/>
                                        </p:tgtEl>
                                        <p:attrNameLst>
                                          <p:attrName>style.visibility</p:attrName>
                                        </p:attrNameLst>
                                      </p:cBhvr>
                                      <p:to>
                                        <p:strVal val="visible"/>
                                      </p:to>
                                    </p:set>
                                    <p:animEffect transition="in" filter="wipe(up)">
                                      <p:cBhvr>
                                        <p:cTn id="138" dur="500"/>
                                        <p:tgtEl>
                                          <p:spTgt spid="135"/>
                                        </p:tgtEl>
                                      </p:cBhvr>
                                    </p:animEffect>
                                  </p:childTnLst>
                                </p:cTn>
                              </p:par>
                              <p:par>
                                <p:cTn id="139" presetID="22" presetClass="entr" presetSubtype="1" fill="hold" grpId="0" nodeType="withEffect">
                                  <p:stCondLst>
                                    <p:cond delay="0"/>
                                  </p:stCondLst>
                                  <p:childTnLst>
                                    <p:set>
                                      <p:cBhvr>
                                        <p:cTn id="140" dur="1" fill="hold">
                                          <p:stCondLst>
                                            <p:cond delay="0"/>
                                          </p:stCondLst>
                                        </p:cTn>
                                        <p:tgtEl>
                                          <p:spTgt spid="146"/>
                                        </p:tgtEl>
                                        <p:attrNameLst>
                                          <p:attrName>style.visibility</p:attrName>
                                        </p:attrNameLst>
                                      </p:cBhvr>
                                      <p:to>
                                        <p:strVal val="visible"/>
                                      </p:to>
                                    </p:set>
                                    <p:animEffect transition="in" filter="wipe(up)">
                                      <p:cBhvr>
                                        <p:cTn id="141" dur="500"/>
                                        <p:tgtEl>
                                          <p:spTgt spid="146"/>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161"/>
                                        </p:tgtEl>
                                        <p:attrNameLst>
                                          <p:attrName>style.visibility</p:attrName>
                                        </p:attrNameLst>
                                      </p:cBhvr>
                                      <p:to>
                                        <p:strVal val="visible"/>
                                      </p:to>
                                    </p:set>
                                    <p:animEffect transition="in" filter="wipe(up)">
                                      <p:cBhvr>
                                        <p:cTn id="144"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p:bldP spid="124" grpId="0" animBg="1"/>
      <p:bldP spid="125" grpId="0" animBg="1"/>
      <p:bldP spid="128" grpId="0" animBg="1"/>
      <p:bldP spid="129" grpId="0" animBg="1"/>
      <p:bldP spid="134" grpId="0" animBg="1"/>
      <p:bldP spid="135" grpId="0" animBg="1"/>
      <p:bldP spid="137" grpId="0" animBg="1"/>
      <p:bldP spid="138" grpId="0" animBg="1"/>
      <p:bldP spid="139" grpId="0"/>
      <p:bldP spid="145" grpId="0" animBg="1"/>
      <p:bldP spid="146" grpId="0" animBg="1"/>
      <p:bldP spid="159" grpId="0" animBg="1"/>
      <p:bldP spid="160" grpId="0"/>
      <p:bldP spid="161" grpId="0" animBg="1"/>
      <p:bldP spid="165" grpId="0" animBg="1"/>
      <p:bldP spid="166" grpId="0" animBg="1"/>
      <p:bldP spid="170" grpId="0" animBg="1"/>
      <p:bldP spid="1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3" name="Title 2"/>
          <p:cNvSpPr>
            <a:spLocks noGrp="1"/>
          </p:cNvSpPr>
          <p:nvPr>
            <p:ph type="ctrTitle"/>
          </p:nvPr>
        </p:nvSpPr>
        <p:spPr/>
        <p:txBody>
          <a:bodyPr/>
          <a:lstStyle/>
          <a:p>
            <a:r>
              <a:rPr lang="en-US" dirty="0" smtClean="0"/>
              <a:t>Customer Validation</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93330258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8484" y="2828987"/>
            <a:ext cx="1879040" cy="1200329"/>
          </a:xfrm>
          <a:prstGeom prst="rect">
            <a:avLst/>
          </a:prstGeom>
          <a:solidFill>
            <a:srgbClr val="2873C7"/>
          </a:solidFill>
        </p:spPr>
        <p:txBody>
          <a:bodyPr wrap="none" rtlCol="0">
            <a:spAutoFit/>
          </a:bodyPr>
          <a:lstStyle/>
          <a:p>
            <a:pPr algn="ctr"/>
            <a:r>
              <a:rPr lang="en-US" b="1" dirty="0">
                <a:solidFill>
                  <a:prstClr val="white"/>
                </a:solidFill>
                <a:cs typeface="Arial"/>
              </a:rPr>
              <a:t>Before:</a:t>
            </a:r>
          </a:p>
          <a:p>
            <a:pPr algn="ctr"/>
            <a:r>
              <a:rPr lang="en-US" b="1" dirty="0" smtClean="0">
                <a:solidFill>
                  <a:prstClr val="white"/>
                </a:solidFill>
                <a:cs typeface="Arial"/>
              </a:rPr>
              <a:t>20U; No DR</a:t>
            </a:r>
          </a:p>
          <a:p>
            <a:pPr algn="ctr"/>
            <a:r>
              <a:rPr lang="en-US" b="1" dirty="0" smtClean="0">
                <a:solidFill>
                  <a:prstClr val="white"/>
                </a:solidFill>
                <a:cs typeface="Arial"/>
              </a:rPr>
              <a:t>~60 VMs</a:t>
            </a:r>
            <a:endParaRPr lang="en-US" b="1" dirty="0">
              <a:solidFill>
                <a:prstClr val="white"/>
              </a:solidFill>
              <a:cs typeface="Arial"/>
            </a:endParaRPr>
          </a:p>
        </p:txBody>
      </p: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2770" t="2932" r="1117" b="1915"/>
          <a:stretch/>
        </p:blipFill>
        <p:spPr>
          <a:xfrm>
            <a:off x="9993937" y="1121516"/>
            <a:ext cx="2027395" cy="1171121"/>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t="17957" b="6808"/>
          <a:stretch/>
        </p:blipFill>
        <p:spPr>
          <a:xfrm rot="5400000">
            <a:off x="1167713" y="2396721"/>
            <a:ext cx="5303079" cy="2659824"/>
          </a:xfrm>
          <a:prstGeom prst="rect">
            <a:avLst/>
          </a:prstGeom>
        </p:spPr>
      </p:pic>
      <p:sp>
        <p:nvSpPr>
          <p:cNvPr id="28" name="TextBox 27"/>
          <p:cNvSpPr txBox="1"/>
          <p:nvPr/>
        </p:nvSpPr>
        <p:spPr>
          <a:xfrm>
            <a:off x="5617672" y="3468794"/>
            <a:ext cx="4789169" cy="707886"/>
          </a:xfrm>
          <a:prstGeom prst="rect">
            <a:avLst/>
          </a:prstGeom>
          <a:noFill/>
        </p:spPr>
        <p:txBody>
          <a:bodyPr wrap="square" rtlCol="0">
            <a:spAutoFit/>
          </a:bodyPr>
          <a:lstStyle/>
          <a:p>
            <a:pPr algn="ctr"/>
            <a:r>
              <a:rPr lang="en-US" sz="2000" dirty="0" smtClean="0">
                <a:solidFill>
                  <a:prstClr val="black"/>
                </a:solidFill>
                <a:cs typeface="Arial"/>
              </a:rPr>
              <a:t>2 </a:t>
            </a:r>
            <a:r>
              <a:rPr lang="en-US" sz="2000" dirty="0">
                <a:solidFill>
                  <a:prstClr val="black"/>
                </a:solidFill>
                <a:cs typeface="Arial"/>
              </a:rPr>
              <a:t>OmniCubes in Lafayette, LA; </a:t>
            </a:r>
            <a:br>
              <a:rPr lang="en-US" sz="2000" dirty="0">
                <a:solidFill>
                  <a:prstClr val="black"/>
                </a:solidFill>
                <a:cs typeface="Arial"/>
              </a:rPr>
            </a:br>
            <a:r>
              <a:rPr lang="en-US" sz="2000" dirty="0">
                <a:solidFill>
                  <a:prstClr val="black"/>
                </a:solidFill>
                <a:cs typeface="Arial"/>
              </a:rPr>
              <a:t>2 OmniCubes in Dallas, TX</a:t>
            </a:r>
          </a:p>
        </p:txBody>
      </p:sp>
      <p:sp>
        <p:nvSpPr>
          <p:cNvPr id="29" name="Left Brace 28"/>
          <p:cNvSpPr/>
          <p:nvPr/>
        </p:nvSpPr>
        <p:spPr>
          <a:xfrm>
            <a:off x="2341255" y="3171187"/>
            <a:ext cx="148085" cy="2760693"/>
          </a:xfrm>
          <a:prstGeom prst="leftBrace">
            <a:avLst/>
          </a:prstGeom>
        </p:spPr>
        <p:style>
          <a:lnRef idx="2">
            <a:schemeClr val="accent1"/>
          </a:lnRef>
          <a:fillRef idx="0">
            <a:schemeClr val="accent1"/>
          </a:fillRef>
          <a:effectRef idx="1">
            <a:schemeClr val="accent1"/>
          </a:effectRef>
          <a:fontRef idx="minor">
            <a:schemeClr val="tx1"/>
          </a:fontRef>
        </p:style>
        <p:txBody>
          <a:bodyPr vert="vert270" rtlCol="0" anchor="ctr"/>
          <a:lstStyle/>
          <a:p>
            <a:pPr algn="ctr"/>
            <a:endParaRPr lang="en-US" dirty="0">
              <a:solidFill>
                <a:prstClr val="black"/>
              </a:solidFill>
            </a:endParaRPr>
          </a:p>
        </p:txBody>
      </p:sp>
      <p:sp>
        <p:nvSpPr>
          <p:cNvPr id="30" name="TextBox 29"/>
          <p:cNvSpPr txBox="1"/>
          <p:nvPr/>
        </p:nvSpPr>
        <p:spPr>
          <a:xfrm>
            <a:off x="1313897" y="4125445"/>
            <a:ext cx="1175442" cy="1077218"/>
          </a:xfrm>
          <a:prstGeom prst="rect">
            <a:avLst/>
          </a:prstGeom>
          <a:noFill/>
        </p:spPr>
        <p:txBody>
          <a:bodyPr wrap="square" rtlCol="0">
            <a:spAutoFit/>
          </a:bodyPr>
          <a:lstStyle/>
          <a:p>
            <a:pPr algn="ctr"/>
            <a:r>
              <a:rPr lang="en-US" sz="1600" dirty="0">
                <a:solidFill>
                  <a:prstClr val="black"/>
                </a:solidFill>
                <a:cs typeface="Arial"/>
              </a:rPr>
              <a:t>IBM Blade Server </a:t>
            </a:r>
          </a:p>
          <a:p>
            <a:pPr algn="ctr"/>
            <a:r>
              <a:rPr lang="en-US" sz="1600" dirty="0">
                <a:solidFill>
                  <a:prstClr val="black"/>
                </a:solidFill>
                <a:cs typeface="Arial"/>
              </a:rPr>
              <a:t>&amp;</a:t>
            </a:r>
          </a:p>
          <a:p>
            <a:pPr algn="ctr"/>
            <a:r>
              <a:rPr lang="en-US" sz="1600" dirty="0">
                <a:solidFill>
                  <a:prstClr val="black"/>
                </a:solidFill>
                <a:cs typeface="Arial"/>
              </a:rPr>
              <a:t>IBM SAN</a:t>
            </a:r>
          </a:p>
        </p:txBody>
      </p:sp>
      <p:sp>
        <p:nvSpPr>
          <p:cNvPr id="31" name="Left Brace 30"/>
          <p:cNvSpPr/>
          <p:nvPr/>
        </p:nvSpPr>
        <p:spPr>
          <a:xfrm>
            <a:off x="2317809" y="1816638"/>
            <a:ext cx="171530" cy="1266538"/>
          </a:xfrm>
          <a:prstGeom prst="leftBrace">
            <a:avLst/>
          </a:prstGeom>
        </p:spPr>
        <p:style>
          <a:lnRef idx="2">
            <a:schemeClr val="accent1"/>
          </a:lnRef>
          <a:fillRef idx="0">
            <a:schemeClr val="accent1"/>
          </a:fillRef>
          <a:effectRef idx="1">
            <a:schemeClr val="accent1"/>
          </a:effectRef>
          <a:fontRef idx="minor">
            <a:schemeClr val="tx1"/>
          </a:fontRef>
        </p:style>
        <p:txBody>
          <a:bodyPr vert="vert270" rtlCol="0" anchor="ctr"/>
          <a:lstStyle/>
          <a:p>
            <a:pPr algn="ctr"/>
            <a:endParaRPr lang="en-US" dirty="0">
              <a:solidFill>
                <a:prstClr val="black"/>
              </a:solidFill>
            </a:endParaRPr>
          </a:p>
        </p:txBody>
      </p:sp>
      <p:sp>
        <p:nvSpPr>
          <p:cNvPr id="32" name="TextBox 31"/>
          <p:cNvSpPr txBox="1"/>
          <p:nvPr/>
        </p:nvSpPr>
        <p:spPr>
          <a:xfrm>
            <a:off x="1268454" y="2014412"/>
            <a:ext cx="1135121" cy="830997"/>
          </a:xfrm>
          <a:prstGeom prst="rect">
            <a:avLst/>
          </a:prstGeom>
          <a:noFill/>
        </p:spPr>
        <p:txBody>
          <a:bodyPr wrap="square" rtlCol="0">
            <a:spAutoFit/>
          </a:bodyPr>
          <a:lstStyle/>
          <a:p>
            <a:pPr algn="ctr"/>
            <a:r>
              <a:rPr lang="en-US" sz="1600" dirty="0">
                <a:solidFill>
                  <a:prstClr val="black"/>
                </a:solidFill>
                <a:cs typeface="Arial"/>
              </a:rPr>
              <a:t>IBM Storage Array</a:t>
            </a:r>
          </a:p>
        </p:txBody>
      </p:sp>
      <p:sp>
        <p:nvSpPr>
          <p:cNvPr id="33" name="TextBox 32"/>
          <p:cNvSpPr txBox="1"/>
          <p:nvPr/>
        </p:nvSpPr>
        <p:spPr>
          <a:xfrm>
            <a:off x="1313898" y="1274106"/>
            <a:ext cx="1135121" cy="584775"/>
          </a:xfrm>
          <a:prstGeom prst="rect">
            <a:avLst/>
          </a:prstGeom>
          <a:noFill/>
        </p:spPr>
        <p:txBody>
          <a:bodyPr wrap="square" rtlCol="0">
            <a:spAutoFit/>
          </a:bodyPr>
          <a:lstStyle/>
          <a:p>
            <a:pPr algn="ctr"/>
            <a:r>
              <a:rPr lang="en-US" sz="1600" dirty="0">
                <a:solidFill>
                  <a:prstClr val="black"/>
                </a:solidFill>
              </a:rPr>
              <a:t>IBM Tape Library</a:t>
            </a:r>
          </a:p>
        </p:txBody>
      </p:sp>
      <p:sp>
        <p:nvSpPr>
          <p:cNvPr id="34" name="Left Brace 33"/>
          <p:cNvSpPr/>
          <p:nvPr/>
        </p:nvSpPr>
        <p:spPr>
          <a:xfrm>
            <a:off x="2341257" y="1370345"/>
            <a:ext cx="148083" cy="415847"/>
          </a:xfrm>
          <a:prstGeom prst="leftBrace">
            <a:avLst/>
          </a:prstGeom>
        </p:spPr>
        <p:style>
          <a:lnRef idx="2">
            <a:schemeClr val="accent1"/>
          </a:lnRef>
          <a:fillRef idx="0">
            <a:schemeClr val="accent1"/>
          </a:fillRef>
          <a:effectRef idx="1">
            <a:schemeClr val="accent1"/>
          </a:effectRef>
          <a:fontRef idx="minor">
            <a:schemeClr val="tx1"/>
          </a:fontRef>
        </p:style>
        <p:txBody>
          <a:bodyPr vert="vert270" rtlCol="0" anchor="ctr"/>
          <a:lstStyle/>
          <a:p>
            <a:pPr algn="ctr"/>
            <a:endParaRPr lang="en-US" dirty="0">
              <a:solidFill>
                <a:prstClr val="black"/>
              </a:solidFill>
            </a:endParaRPr>
          </a:p>
        </p:txBody>
      </p:sp>
      <p:grpSp>
        <p:nvGrpSpPr>
          <p:cNvPr id="35" name="Group 34"/>
          <p:cNvGrpSpPr/>
          <p:nvPr/>
        </p:nvGrpSpPr>
        <p:grpSpPr>
          <a:xfrm>
            <a:off x="5440680" y="4402982"/>
            <a:ext cx="6620368" cy="1708714"/>
            <a:chOff x="4379837" y="4876731"/>
            <a:chExt cx="4929657" cy="1266921"/>
          </a:xfrm>
        </p:grpSpPr>
        <p:sp>
          <p:nvSpPr>
            <p:cNvPr id="36" name="Rectangle 35"/>
            <p:cNvSpPr/>
            <p:nvPr/>
          </p:nvSpPr>
          <p:spPr>
            <a:xfrm>
              <a:off x="4379838" y="4876731"/>
              <a:ext cx="4900083" cy="1266921"/>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spcAft>
                  <a:spcPct val="20000"/>
                </a:spcAft>
              </a:pPr>
              <a:endParaRPr lang="en-US" i="1" dirty="0">
                <a:solidFill>
                  <a:srgbClr val="4F81BD"/>
                </a:solidFill>
                <a:cs typeface="Arial"/>
              </a:endParaRPr>
            </a:p>
          </p:txBody>
        </p:sp>
        <p:sp>
          <p:nvSpPr>
            <p:cNvPr id="37" name="TextBox 36"/>
            <p:cNvSpPr txBox="1"/>
            <p:nvPr/>
          </p:nvSpPr>
          <p:spPr>
            <a:xfrm>
              <a:off x="4379837" y="4918279"/>
              <a:ext cx="4929657" cy="1054284"/>
            </a:xfrm>
            <a:prstGeom prst="rect">
              <a:avLst/>
            </a:prstGeom>
            <a:noFill/>
          </p:spPr>
          <p:txBody>
            <a:bodyPr wrap="square" rtlCol="0">
              <a:spAutoFit/>
            </a:bodyPr>
            <a:lstStyle/>
            <a:p>
              <a:pPr algn="ctr">
                <a:spcAft>
                  <a:spcPct val="20000"/>
                </a:spcAft>
              </a:pPr>
              <a:r>
                <a:rPr lang="en-US" sz="2200" b="1" i="1" dirty="0">
                  <a:solidFill>
                    <a:prstClr val="black"/>
                  </a:solidFill>
                </a:rPr>
                <a:t>“</a:t>
              </a:r>
              <a:r>
                <a:rPr lang="en-US" sz="2200" i="1" dirty="0">
                  <a:solidFill>
                    <a:prstClr val="black"/>
                  </a:solidFill>
                </a:rPr>
                <a:t>OmniCube allowed us to radically simplify our infrastructure.  The solution provides superior value and innovation in a converged solution.</a:t>
              </a:r>
              <a:r>
                <a:rPr lang="en-US" sz="2200" b="1" i="1" dirty="0">
                  <a:solidFill>
                    <a:prstClr val="black"/>
                  </a:solidFill>
                </a:rPr>
                <a:t>”</a:t>
              </a:r>
            </a:p>
            <a:p>
              <a:pPr algn="ctr">
                <a:spcAft>
                  <a:spcPct val="20000"/>
                </a:spcAft>
              </a:pPr>
              <a:r>
                <a:rPr lang="en-US" sz="1600" dirty="0">
                  <a:solidFill>
                    <a:prstClr val="black"/>
                  </a:solidFill>
                  <a:cs typeface="Arial"/>
                </a:rPr>
                <a:t>—</a:t>
              </a:r>
              <a:r>
                <a:rPr lang="en-US" sz="1600" dirty="0">
                  <a:solidFill>
                    <a:prstClr val="black"/>
                  </a:solidFill>
                </a:rPr>
                <a:t>Steve Schaaf</a:t>
              </a:r>
              <a:r>
                <a:rPr lang="en-US" sz="1600" i="1" dirty="0">
                  <a:solidFill>
                    <a:prstClr val="black"/>
                  </a:solidFill>
                </a:rPr>
                <a:t>, </a:t>
              </a:r>
              <a:r>
                <a:rPr lang="en-US" sz="1600" dirty="0" smtClean="0">
                  <a:solidFill>
                    <a:prstClr val="black"/>
                  </a:solidFill>
                </a:rPr>
                <a:t>CIO</a:t>
              </a:r>
              <a:endParaRPr lang="en-US" sz="1600" dirty="0">
                <a:solidFill>
                  <a:prstClr val="black"/>
                </a:solidFill>
              </a:endParaRPr>
            </a:p>
          </p:txBody>
        </p:sp>
      </p:grpSp>
      <p:sp>
        <p:nvSpPr>
          <p:cNvPr id="38" name="Title 3"/>
          <p:cNvSpPr txBox="1">
            <a:spLocks/>
          </p:cNvSpPr>
          <p:nvPr/>
        </p:nvSpPr>
        <p:spPr>
          <a:xfrm>
            <a:off x="335191" y="187036"/>
            <a:ext cx="10945654" cy="741545"/>
          </a:xfrm>
          <a:prstGeom prst="rect">
            <a:avLst/>
          </a:prstGeom>
        </p:spPr>
        <p:txBody>
          <a:bodyPr/>
          <a:lstStyle>
            <a:lvl1pPr algn="ctr" defTabSz="608625" rtl="0" eaLnBrk="1" latinLnBrk="0" hangingPunct="1">
              <a:spcBef>
                <a:spcPct val="0"/>
              </a:spcBef>
              <a:buNone/>
              <a:defRPr sz="5900" kern="1200">
                <a:solidFill>
                  <a:schemeClr val="tx1"/>
                </a:solidFill>
                <a:latin typeface="+mj-lt"/>
                <a:ea typeface="+mj-ea"/>
                <a:cs typeface="+mj-cs"/>
              </a:defRPr>
            </a:lvl1pPr>
          </a:lstStyle>
          <a:p>
            <a:pPr algn="l"/>
            <a:r>
              <a:rPr lang="en-US" sz="3400" dirty="0">
                <a:solidFill>
                  <a:schemeClr val="accent1"/>
                </a:solidFill>
                <a:latin typeface="+mn-lt"/>
                <a:ea typeface="+mn-ea"/>
                <a:cs typeface="+mn-cs"/>
              </a:rPr>
              <a:t>SimpliVity Reduced Infrastructure Footprint by 5X</a:t>
            </a:r>
          </a:p>
        </p:txBody>
      </p:sp>
      <p:sp>
        <p:nvSpPr>
          <p:cNvPr id="39" name="TextBox 38"/>
          <p:cNvSpPr txBox="1"/>
          <p:nvPr/>
        </p:nvSpPr>
        <p:spPr>
          <a:xfrm>
            <a:off x="9868586" y="2845409"/>
            <a:ext cx="2220481" cy="1200329"/>
          </a:xfrm>
          <a:prstGeom prst="rect">
            <a:avLst/>
          </a:prstGeom>
          <a:solidFill>
            <a:srgbClr val="2873C7"/>
          </a:solidFill>
        </p:spPr>
        <p:txBody>
          <a:bodyPr wrap="none" rtlCol="0">
            <a:spAutoFit/>
          </a:bodyPr>
          <a:lstStyle/>
          <a:p>
            <a:pPr algn="ctr"/>
            <a:r>
              <a:rPr lang="en-US" b="1" dirty="0" smtClean="0">
                <a:solidFill>
                  <a:prstClr val="white"/>
                </a:solidFill>
                <a:cs typeface="Arial"/>
              </a:rPr>
              <a:t>After:</a:t>
            </a:r>
          </a:p>
          <a:p>
            <a:pPr algn="ctr"/>
            <a:r>
              <a:rPr lang="en-US" b="1" dirty="0" smtClean="0">
                <a:solidFill>
                  <a:prstClr val="white"/>
                </a:solidFill>
                <a:cs typeface="Arial"/>
              </a:rPr>
              <a:t>4U x 2 Sites</a:t>
            </a:r>
          </a:p>
          <a:p>
            <a:pPr algn="ctr"/>
            <a:r>
              <a:rPr lang="en-US" b="1" dirty="0" smtClean="0">
                <a:solidFill>
                  <a:prstClr val="white"/>
                </a:solidFill>
                <a:cs typeface="Arial"/>
              </a:rPr>
              <a:t>~60 VMs + DR</a:t>
            </a:r>
            <a:endParaRPr lang="en-US" b="1" dirty="0">
              <a:solidFill>
                <a:prstClr val="white"/>
              </a:solidFill>
              <a:cs typeface="Arial"/>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7535" y="2395616"/>
            <a:ext cx="3036798" cy="553357"/>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7535" y="2915437"/>
            <a:ext cx="3036798" cy="553357"/>
          </a:xfrm>
          <a:prstGeom prst="rect">
            <a:avLst/>
          </a:prstGeom>
        </p:spPr>
      </p:pic>
    </p:spTree>
    <p:extLst>
      <p:ext uri="{BB962C8B-B14F-4D97-AF65-F5344CB8AC3E}">
        <p14:creationId xmlns:p14="http://schemas.microsoft.com/office/powerpoint/2010/main" val="158895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29" grpId="0" animBg="1"/>
      <p:bldP spid="30" grpId="0"/>
      <p:bldP spid="31" grpId="0" animBg="1"/>
      <p:bldP spid="32" grpId="0"/>
      <p:bldP spid="33" grpId="0"/>
      <p:bldP spid="34"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200" dirty="0"/>
              <a:t>Francis Drilling Fluids, Ltd. – Mid-sized Oil &amp; Gas Supplier</a:t>
            </a:r>
            <a:r>
              <a:rPr lang="en-US" sz="2200" b="0" dirty="0" smtClean="0"/>
              <a:t/>
            </a:r>
            <a:br>
              <a:rPr lang="en-US" sz="2200" b="0" dirty="0" smtClean="0"/>
            </a:br>
            <a:r>
              <a:rPr lang="en-US" sz="2200" b="0" dirty="0" smtClean="0"/>
              <a:t>Data Center View: 262 TB </a:t>
            </a:r>
            <a:r>
              <a:rPr lang="en-US" sz="2200" b="0" i="1" dirty="0" smtClean="0"/>
              <a:t>Savings</a:t>
            </a:r>
            <a:endParaRPr lang="en-US" sz="2200" b="0" i="1" dirty="0"/>
          </a:p>
        </p:txBody>
      </p:sp>
      <p:sp>
        <p:nvSpPr>
          <p:cNvPr id="3" name="Left Brace 2"/>
          <p:cNvSpPr/>
          <p:nvPr/>
        </p:nvSpPr>
        <p:spPr>
          <a:xfrm rot="16200000">
            <a:off x="3072034" y="1383567"/>
            <a:ext cx="283464" cy="522350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sz="1800">
              <a:solidFill>
                <a:prstClr val="black"/>
              </a:solidFill>
              <a:latin typeface="Calibri"/>
            </a:endParaRPr>
          </a:p>
        </p:txBody>
      </p:sp>
      <p:sp>
        <p:nvSpPr>
          <p:cNvPr id="5" name="TextBox 4"/>
          <p:cNvSpPr txBox="1"/>
          <p:nvPr/>
        </p:nvSpPr>
        <p:spPr>
          <a:xfrm>
            <a:off x="912138" y="4229814"/>
            <a:ext cx="4730955" cy="1754327"/>
          </a:xfrm>
          <a:prstGeom prst="rect">
            <a:avLst/>
          </a:prstGeom>
          <a:noFill/>
        </p:spPr>
        <p:txBody>
          <a:bodyPr wrap="square" rtlCol="0">
            <a:spAutoFit/>
          </a:bodyPr>
          <a:lstStyle/>
          <a:p>
            <a:pPr defTabSz="457200"/>
            <a:r>
              <a:rPr lang="en-US" sz="1800" dirty="0">
                <a:solidFill>
                  <a:prstClr val="black"/>
                </a:solidFill>
                <a:latin typeface="Calibri"/>
              </a:rPr>
              <a:t>Logical Capacity for 26 VMs</a:t>
            </a:r>
          </a:p>
          <a:p>
            <a:pPr marL="342900" indent="-342900" defTabSz="457200">
              <a:buFont typeface="+mj-lt"/>
              <a:buAutoNum type="arabicPeriod"/>
            </a:pPr>
            <a:r>
              <a:rPr lang="en-US" sz="1800" dirty="0">
                <a:solidFill>
                  <a:prstClr val="black"/>
                </a:solidFill>
                <a:latin typeface="Calibri"/>
              </a:rPr>
              <a:t>Mixed Workloads: MSFT Dynamics, Exchange, SQL Server, Active Directory, </a:t>
            </a:r>
            <a:r>
              <a:rPr lang="en-US" sz="1800" dirty="0" err="1" smtClean="0">
                <a:solidFill>
                  <a:prstClr val="black"/>
                </a:solidFill>
                <a:latin typeface="Calibri"/>
              </a:rPr>
              <a:t>Kofax</a:t>
            </a:r>
            <a:r>
              <a:rPr lang="en-US" sz="1800" dirty="0" smtClean="0">
                <a:solidFill>
                  <a:prstClr val="black"/>
                </a:solidFill>
                <a:latin typeface="Calibri"/>
              </a:rPr>
              <a:t>/</a:t>
            </a:r>
            <a:r>
              <a:rPr lang="en-US" sz="1800" dirty="0" err="1" smtClean="0">
                <a:solidFill>
                  <a:prstClr val="black"/>
                </a:solidFill>
                <a:latin typeface="Calibri"/>
              </a:rPr>
              <a:t>Axacore</a:t>
            </a:r>
            <a:r>
              <a:rPr lang="en-US" sz="1800" dirty="0" smtClean="0">
                <a:solidFill>
                  <a:prstClr val="black"/>
                </a:solidFill>
                <a:latin typeface="Calibri"/>
              </a:rPr>
              <a:t>, </a:t>
            </a:r>
            <a:r>
              <a:rPr lang="en-US" sz="1800" dirty="0" err="1" smtClean="0">
                <a:solidFill>
                  <a:prstClr val="black"/>
                </a:solidFill>
                <a:latin typeface="Calibri"/>
              </a:rPr>
              <a:t>NetTraQ</a:t>
            </a:r>
            <a:r>
              <a:rPr lang="en-US" sz="1800" dirty="0" smtClean="0">
                <a:solidFill>
                  <a:prstClr val="black"/>
                </a:solidFill>
                <a:latin typeface="Calibri"/>
              </a:rPr>
              <a:t> GPS</a:t>
            </a:r>
            <a:endParaRPr lang="en-US" sz="1800" dirty="0">
              <a:solidFill>
                <a:prstClr val="black"/>
              </a:solidFill>
              <a:latin typeface="Calibri"/>
            </a:endParaRPr>
          </a:p>
          <a:p>
            <a:pPr marL="342900" indent="-342900" defTabSz="457200">
              <a:buFont typeface="+mj-lt"/>
              <a:buAutoNum type="arabicPeriod"/>
            </a:pPr>
            <a:r>
              <a:rPr lang="en-US" sz="1800" dirty="0">
                <a:solidFill>
                  <a:prstClr val="black"/>
                </a:solidFill>
                <a:latin typeface="Calibri"/>
              </a:rPr>
              <a:t>VM-level Backups using Policy Automation (Nightly</a:t>
            </a:r>
            <a:r>
              <a:rPr lang="en-US" sz="1800" dirty="0" smtClean="0">
                <a:solidFill>
                  <a:prstClr val="black"/>
                </a:solidFill>
                <a:latin typeface="Calibri"/>
              </a:rPr>
              <a:t>)</a:t>
            </a:r>
            <a:endParaRPr lang="en-US" sz="1800" dirty="0">
              <a:solidFill>
                <a:prstClr val="black"/>
              </a:solidFill>
              <a:latin typeface="Calibri"/>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8093" y="464703"/>
            <a:ext cx="1937202" cy="85676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5402"/>
          <a:stretch/>
        </p:blipFill>
        <p:spPr>
          <a:xfrm>
            <a:off x="602013" y="1409700"/>
            <a:ext cx="10678835" cy="2311224"/>
          </a:xfrm>
          <a:prstGeom prst="rect">
            <a:avLst/>
          </a:prstGeom>
        </p:spPr>
      </p:pic>
      <p:sp>
        <p:nvSpPr>
          <p:cNvPr id="13" name="Left Brace 12"/>
          <p:cNvSpPr/>
          <p:nvPr/>
        </p:nvSpPr>
        <p:spPr>
          <a:xfrm rot="16200000">
            <a:off x="8905662" y="1378391"/>
            <a:ext cx="283464" cy="522350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sz="1800">
              <a:solidFill>
                <a:prstClr val="black"/>
              </a:solidFill>
              <a:latin typeface="Calibri"/>
            </a:endParaRPr>
          </a:p>
        </p:txBody>
      </p:sp>
      <p:pic>
        <p:nvPicPr>
          <p:cNvPr id="15" name="Picture 3" descr="C:\Users\dkempel\AppData\Local\Microsoft\Windows\Temporary Internet Files\Content.Outlook\15TE2UG5\after.JPG"/>
          <p:cNvPicPr>
            <a:picLocks noChangeAspect="1" noChangeArrowheads="1"/>
          </p:cNvPicPr>
          <p:nvPr/>
        </p:nvPicPr>
        <p:blipFill rotWithShape="1">
          <a:blip r:embed="rId4">
            <a:extLst>
              <a:ext uri="{28A0092B-C50C-407E-A947-70E740481C1C}">
                <a14:useLocalDpi xmlns:a14="http://schemas.microsoft.com/office/drawing/2010/main" val="0"/>
              </a:ext>
            </a:extLst>
          </a:blip>
          <a:srcRect t="31874" b="14796"/>
          <a:stretch/>
        </p:blipFill>
        <p:spPr bwMode="auto">
          <a:xfrm>
            <a:off x="8972895" y="5055419"/>
            <a:ext cx="2401460" cy="67142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t="17957" b="6808"/>
          <a:stretch/>
        </p:blipFill>
        <p:spPr>
          <a:xfrm rot="5400000">
            <a:off x="7187427" y="4648586"/>
            <a:ext cx="1996671" cy="1331970"/>
          </a:xfrm>
          <a:prstGeom prst="rect">
            <a:avLst/>
          </a:prstGeom>
        </p:spPr>
      </p:pic>
      <p:sp>
        <p:nvSpPr>
          <p:cNvPr id="17" name="TextBox 16"/>
          <p:cNvSpPr txBox="1"/>
          <p:nvPr/>
        </p:nvSpPr>
        <p:spPr>
          <a:xfrm>
            <a:off x="6389408" y="4316237"/>
            <a:ext cx="812580" cy="646331"/>
          </a:xfrm>
          <a:prstGeom prst="rect">
            <a:avLst/>
          </a:prstGeom>
          <a:noFill/>
        </p:spPr>
        <p:txBody>
          <a:bodyPr wrap="none" rtlCol="0">
            <a:spAutoFit/>
          </a:bodyPr>
          <a:lstStyle/>
          <a:p>
            <a:pPr defTabSz="457200"/>
            <a:r>
              <a:rPr lang="en-US" sz="1800" dirty="0" smtClean="0">
                <a:solidFill>
                  <a:prstClr val="black"/>
                </a:solidFill>
                <a:latin typeface="Calibri"/>
              </a:rPr>
              <a:t>Before</a:t>
            </a:r>
          </a:p>
          <a:p>
            <a:pPr defTabSz="457200"/>
            <a:r>
              <a:rPr lang="en-US" sz="1800" dirty="0" smtClean="0">
                <a:solidFill>
                  <a:prstClr val="black"/>
                </a:solidFill>
                <a:latin typeface="Calibri"/>
              </a:rPr>
              <a:t>20U</a:t>
            </a:r>
            <a:endParaRPr lang="en-US" sz="1800" dirty="0">
              <a:solidFill>
                <a:prstClr val="black"/>
              </a:solidFill>
              <a:latin typeface="Calibri"/>
            </a:endParaRPr>
          </a:p>
        </p:txBody>
      </p:sp>
      <p:sp>
        <p:nvSpPr>
          <p:cNvPr id="18" name="TextBox 17"/>
          <p:cNvSpPr txBox="1"/>
          <p:nvPr/>
        </p:nvSpPr>
        <p:spPr>
          <a:xfrm>
            <a:off x="10646693" y="4316237"/>
            <a:ext cx="655686" cy="646331"/>
          </a:xfrm>
          <a:prstGeom prst="rect">
            <a:avLst/>
          </a:prstGeom>
          <a:noFill/>
        </p:spPr>
        <p:txBody>
          <a:bodyPr wrap="none" rtlCol="0">
            <a:spAutoFit/>
          </a:bodyPr>
          <a:lstStyle/>
          <a:p>
            <a:pPr defTabSz="457200"/>
            <a:r>
              <a:rPr lang="en-US" sz="1800" dirty="0" smtClean="0">
                <a:solidFill>
                  <a:prstClr val="black"/>
                </a:solidFill>
                <a:latin typeface="Calibri"/>
              </a:rPr>
              <a:t>After</a:t>
            </a:r>
          </a:p>
          <a:p>
            <a:pPr defTabSz="457200"/>
            <a:r>
              <a:rPr lang="en-US" sz="1800" dirty="0" smtClean="0">
                <a:solidFill>
                  <a:prstClr val="black"/>
                </a:solidFill>
                <a:latin typeface="Calibri"/>
              </a:rPr>
              <a:t>4U</a:t>
            </a:r>
            <a:endParaRPr lang="en-US" sz="1800" dirty="0">
              <a:solidFill>
                <a:prstClr val="black"/>
              </a:solidFill>
              <a:latin typeface="Calibri"/>
            </a:endParaRPr>
          </a:p>
        </p:txBody>
      </p:sp>
    </p:spTree>
    <p:extLst>
      <p:ext uri="{BB962C8B-B14F-4D97-AF65-F5344CB8AC3E}">
        <p14:creationId xmlns:p14="http://schemas.microsoft.com/office/powerpoint/2010/main" val="3278775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normAutofit fontScale="92500" lnSpcReduction="10000"/>
          </a:bodyPr>
          <a:lstStyle/>
          <a:p>
            <a:r>
              <a:rPr lang="en-US" b="0" dirty="0" smtClean="0">
                <a:solidFill>
                  <a:schemeClr val="accent1"/>
                </a:solidFill>
              </a:rPr>
              <a:t>Economic Dynamics are Changing</a:t>
            </a:r>
            <a:endParaRPr lang="en-US" b="0" dirty="0">
              <a:solidFill>
                <a:schemeClr val="accent1"/>
              </a:solidFill>
            </a:endParaRPr>
          </a:p>
        </p:txBody>
      </p:sp>
      <p:sp>
        <p:nvSpPr>
          <p:cNvPr id="15" name="Rectangle 14"/>
          <p:cNvSpPr/>
          <p:nvPr/>
        </p:nvSpPr>
        <p:spPr>
          <a:xfrm>
            <a:off x="9474251" y="1566226"/>
            <a:ext cx="2246562" cy="1318473"/>
          </a:xfrm>
          <a:prstGeom prst="rect">
            <a:avLst/>
          </a:prstGeom>
          <a:solidFill>
            <a:srgbClr val="3256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sp>
        <p:nvSpPr>
          <p:cNvPr id="17" name="Rectangle 16"/>
          <p:cNvSpPr/>
          <p:nvPr/>
        </p:nvSpPr>
        <p:spPr>
          <a:xfrm>
            <a:off x="9474251" y="4182621"/>
            <a:ext cx="2246562" cy="497656"/>
          </a:xfrm>
          <a:prstGeom prst="rect">
            <a:avLst/>
          </a:prstGeom>
          <a:solidFill>
            <a:srgbClr val="309A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sp>
        <p:nvSpPr>
          <p:cNvPr id="18" name="Rectangle 17"/>
          <p:cNvSpPr/>
          <p:nvPr/>
        </p:nvSpPr>
        <p:spPr>
          <a:xfrm>
            <a:off x="9474251" y="5042053"/>
            <a:ext cx="2246562" cy="497656"/>
          </a:xfrm>
          <a:prstGeom prst="rect">
            <a:avLst/>
          </a:prstGeom>
          <a:solidFill>
            <a:srgbClr val="D8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solidFill>
                <a:srgbClr val="D8001F"/>
              </a:solidFill>
            </a:endParaRPr>
          </a:p>
        </p:txBody>
      </p:sp>
      <p:sp>
        <p:nvSpPr>
          <p:cNvPr id="19" name="Rectangle 18"/>
          <p:cNvSpPr/>
          <p:nvPr/>
        </p:nvSpPr>
        <p:spPr>
          <a:xfrm>
            <a:off x="1262772" y="1147848"/>
            <a:ext cx="7768334" cy="5040508"/>
          </a:xfrm>
          <a:prstGeom prst="rect">
            <a:avLst/>
          </a:prstGeom>
          <a:gradFill>
            <a:gsLst>
              <a:gs pos="0">
                <a:srgbClr val="DADADA"/>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sp>
        <p:nvSpPr>
          <p:cNvPr id="20" name="Rectangle 19"/>
          <p:cNvSpPr/>
          <p:nvPr/>
        </p:nvSpPr>
        <p:spPr>
          <a:xfrm>
            <a:off x="1416338" y="1008856"/>
            <a:ext cx="7444931" cy="50405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cxnSp>
        <p:nvCxnSpPr>
          <p:cNvPr id="21" name="Straight Connector 20"/>
          <p:cNvCxnSpPr/>
          <p:nvPr/>
        </p:nvCxnSpPr>
        <p:spPr>
          <a:xfrm flipH="1" flipV="1">
            <a:off x="8325752" y="1732983"/>
            <a:ext cx="0" cy="409033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Freeform 6"/>
          <p:cNvSpPr>
            <a:spLocks/>
          </p:cNvSpPr>
          <p:nvPr/>
        </p:nvSpPr>
        <p:spPr bwMode="auto">
          <a:xfrm>
            <a:off x="1685081" y="1961414"/>
            <a:ext cx="6256443" cy="3198025"/>
          </a:xfrm>
          <a:custGeom>
            <a:avLst/>
            <a:gdLst/>
            <a:ahLst/>
            <a:cxnLst>
              <a:cxn ang="0">
                <a:pos x="0" y="1786"/>
              </a:cxn>
              <a:cxn ang="0">
                <a:pos x="0" y="1786"/>
              </a:cxn>
              <a:cxn ang="0">
                <a:pos x="12" y="1788"/>
              </a:cxn>
              <a:cxn ang="0">
                <a:pos x="50" y="1790"/>
              </a:cxn>
              <a:cxn ang="0">
                <a:pos x="76" y="1792"/>
              </a:cxn>
              <a:cxn ang="0">
                <a:pos x="108" y="1792"/>
              </a:cxn>
              <a:cxn ang="0">
                <a:pos x="144" y="1790"/>
              </a:cxn>
              <a:cxn ang="0">
                <a:pos x="186" y="1786"/>
              </a:cxn>
              <a:cxn ang="0">
                <a:pos x="234" y="1780"/>
              </a:cxn>
              <a:cxn ang="0">
                <a:pos x="286" y="1772"/>
              </a:cxn>
              <a:cxn ang="0">
                <a:pos x="342" y="1760"/>
              </a:cxn>
              <a:cxn ang="0">
                <a:pos x="402" y="1746"/>
              </a:cxn>
              <a:cxn ang="0">
                <a:pos x="466" y="1726"/>
              </a:cxn>
              <a:cxn ang="0">
                <a:pos x="536" y="1702"/>
              </a:cxn>
              <a:cxn ang="0">
                <a:pos x="608" y="1672"/>
              </a:cxn>
              <a:cxn ang="0">
                <a:pos x="684" y="1638"/>
              </a:cxn>
              <a:cxn ang="0">
                <a:pos x="762" y="1598"/>
              </a:cxn>
              <a:cxn ang="0">
                <a:pos x="844" y="1552"/>
              </a:cxn>
              <a:cxn ang="0">
                <a:pos x="930" y="1498"/>
              </a:cxn>
              <a:cxn ang="0">
                <a:pos x="1018" y="1438"/>
              </a:cxn>
              <a:cxn ang="0">
                <a:pos x="1062" y="1406"/>
              </a:cxn>
              <a:cxn ang="0">
                <a:pos x="1108" y="1370"/>
              </a:cxn>
              <a:cxn ang="0">
                <a:pos x="1154" y="1334"/>
              </a:cxn>
              <a:cxn ang="0">
                <a:pos x="1202" y="1296"/>
              </a:cxn>
              <a:cxn ang="0">
                <a:pos x="1250" y="1254"/>
              </a:cxn>
              <a:cxn ang="0">
                <a:pos x="1298" y="1210"/>
              </a:cxn>
              <a:cxn ang="0">
                <a:pos x="1346" y="1166"/>
              </a:cxn>
              <a:cxn ang="0">
                <a:pos x="1394" y="1118"/>
              </a:cxn>
              <a:cxn ang="0">
                <a:pos x="1444" y="1068"/>
              </a:cxn>
              <a:cxn ang="0">
                <a:pos x="1494" y="1016"/>
              </a:cxn>
              <a:cxn ang="0">
                <a:pos x="1544" y="960"/>
              </a:cxn>
              <a:cxn ang="0">
                <a:pos x="1596" y="902"/>
              </a:cxn>
              <a:cxn ang="0">
                <a:pos x="1646" y="844"/>
              </a:cxn>
              <a:cxn ang="0">
                <a:pos x="1698" y="780"/>
              </a:cxn>
              <a:cxn ang="0">
                <a:pos x="1750" y="716"/>
              </a:cxn>
              <a:cxn ang="0">
                <a:pos x="1802" y="648"/>
              </a:cxn>
              <a:cxn ang="0">
                <a:pos x="1854" y="576"/>
              </a:cxn>
              <a:cxn ang="0">
                <a:pos x="1908" y="504"/>
              </a:cxn>
              <a:cxn ang="0">
                <a:pos x="1960" y="426"/>
              </a:cxn>
              <a:cxn ang="0">
                <a:pos x="2014" y="348"/>
              </a:cxn>
              <a:cxn ang="0">
                <a:pos x="2066" y="266"/>
              </a:cxn>
              <a:cxn ang="0">
                <a:pos x="2120" y="180"/>
              </a:cxn>
              <a:cxn ang="0">
                <a:pos x="2174" y="92"/>
              </a:cxn>
              <a:cxn ang="0">
                <a:pos x="2228" y="0"/>
              </a:cxn>
            </a:cxnLst>
            <a:rect l="0" t="0" r="r" b="b"/>
            <a:pathLst>
              <a:path w="2228" h="1792">
                <a:moveTo>
                  <a:pt x="0" y="1786"/>
                </a:moveTo>
                <a:lnTo>
                  <a:pt x="0" y="1786"/>
                </a:lnTo>
                <a:lnTo>
                  <a:pt x="12" y="1788"/>
                </a:lnTo>
                <a:lnTo>
                  <a:pt x="50" y="1790"/>
                </a:lnTo>
                <a:lnTo>
                  <a:pt x="76" y="1792"/>
                </a:lnTo>
                <a:lnTo>
                  <a:pt x="108" y="1792"/>
                </a:lnTo>
                <a:lnTo>
                  <a:pt x="144" y="1790"/>
                </a:lnTo>
                <a:lnTo>
                  <a:pt x="186" y="1786"/>
                </a:lnTo>
                <a:lnTo>
                  <a:pt x="234" y="1780"/>
                </a:lnTo>
                <a:lnTo>
                  <a:pt x="286" y="1772"/>
                </a:lnTo>
                <a:lnTo>
                  <a:pt x="342" y="1760"/>
                </a:lnTo>
                <a:lnTo>
                  <a:pt x="402" y="1746"/>
                </a:lnTo>
                <a:lnTo>
                  <a:pt x="466" y="1726"/>
                </a:lnTo>
                <a:lnTo>
                  <a:pt x="536" y="1702"/>
                </a:lnTo>
                <a:lnTo>
                  <a:pt x="608" y="1672"/>
                </a:lnTo>
                <a:lnTo>
                  <a:pt x="684" y="1638"/>
                </a:lnTo>
                <a:lnTo>
                  <a:pt x="762" y="1598"/>
                </a:lnTo>
                <a:lnTo>
                  <a:pt x="844" y="1552"/>
                </a:lnTo>
                <a:lnTo>
                  <a:pt x="930" y="1498"/>
                </a:lnTo>
                <a:lnTo>
                  <a:pt x="1018" y="1438"/>
                </a:lnTo>
                <a:lnTo>
                  <a:pt x="1062" y="1406"/>
                </a:lnTo>
                <a:lnTo>
                  <a:pt x="1108" y="1370"/>
                </a:lnTo>
                <a:lnTo>
                  <a:pt x="1154" y="1334"/>
                </a:lnTo>
                <a:lnTo>
                  <a:pt x="1202" y="1296"/>
                </a:lnTo>
                <a:lnTo>
                  <a:pt x="1250" y="1254"/>
                </a:lnTo>
                <a:lnTo>
                  <a:pt x="1298" y="1210"/>
                </a:lnTo>
                <a:lnTo>
                  <a:pt x="1346" y="1166"/>
                </a:lnTo>
                <a:lnTo>
                  <a:pt x="1394" y="1118"/>
                </a:lnTo>
                <a:lnTo>
                  <a:pt x="1444" y="1068"/>
                </a:lnTo>
                <a:lnTo>
                  <a:pt x="1494" y="1016"/>
                </a:lnTo>
                <a:lnTo>
                  <a:pt x="1544" y="960"/>
                </a:lnTo>
                <a:lnTo>
                  <a:pt x="1596" y="902"/>
                </a:lnTo>
                <a:lnTo>
                  <a:pt x="1646" y="844"/>
                </a:lnTo>
                <a:lnTo>
                  <a:pt x="1698" y="780"/>
                </a:lnTo>
                <a:lnTo>
                  <a:pt x="1750" y="716"/>
                </a:lnTo>
                <a:lnTo>
                  <a:pt x="1802" y="648"/>
                </a:lnTo>
                <a:lnTo>
                  <a:pt x="1854" y="576"/>
                </a:lnTo>
                <a:lnTo>
                  <a:pt x="1908" y="504"/>
                </a:lnTo>
                <a:lnTo>
                  <a:pt x="1960" y="426"/>
                </a:lnTo>
                <a:lnTo>
                  <a:pt x="2014" y="348"/>
                </a:lnTo>
                <a:lnTo>
                  <a:pt x="2066" y="266"/>
                </a:lnTo>
                <a:lnTo>
                  <a:pt x="2120" y="180"/>
                </a:lnTo>
                <a:lnTo>
                  <a:pt x="2174" y="92"/>
                </a:lnTo>
                <a:lnTo>
                  <a:pt x="2228" y="0"/>
                </a:lnTo>
              </a:path>
            </a:pathLst>
          </a:custGeom>
          <a:noFill/>
          <a:ln w="127000">
            <a:solidFill>
              <a:srgbClr val="3256A7"/>
            </a:solidFill>
            <a:prstDash val="solid"/>
            <a:round/>
            <a:headEnd/>
            <a:tailEnd/>
          </a:ln>
        </p:spPr>
        <p:txBody>
          <a:bodyPr vert="horz" wrap="square" lIns="91214" tIns="45607" rIns="91214" bIns="45607" numCol="1" anchor="t" anchorCtr="0" compatLnSpc="1">
            <a:prstTxWarp prst="textNoShape">
              <a:avLst/>
            </a:prstTxWarp>
          </a:bodyPr>
          <a:lstStyle/>
          <a:p>
            <a:endParaRPr lang="en-US" sz="1795">
              <a:solidFill>
                <a:prstClr val="black"/>
              </a:solidFill>
            </a:endParaRPr>
          </a:p>
        </p:txBody>
      </p:sp>
      <p:grpSp>
        <p:nvGrpSpPr>
          <p:cNvPr id="23" name="Group 22"/>
          <p:cNvGrpSpPr/>
          <p:nvPr/>
        </p:nvGrpSpPr>
        <p:grpSpPr>
          <a:xfrm>
            <a:off x="8243389" y="1910542"/>
            <a:ext cx="205876" cy="2966025"/>
            <a:chOff x="5183820" y="1886101"/>
            <a:chExt cx="206386" cy="2973381"/>
          </a:xfrm>
        </p:grpSpPr>
        <p:cxnSp>
          <p:nvCxnSpPr>
            <p:cNvPr id="24" name="Straight Connector 23"/>
            <p:cNvCxnSpPr/>
            <p:nvPr/>
          </p:nvCxnSpPr>
          <p:spPr>
            <a:xfrm>
              <a:off x="5183820" y="1886101"/>
              <a:ext cx="20638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83820" y="4129555"/>
              <a:ext cx="20638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183820" y="4859482"/>
              <a:ext cx="20638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183820" y="2637497"/>
              <a:ext cx="20638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183820" y="3378159"/>
              <a:ext cx="20638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p:cNvCxnSpPr/>
          <p:nvPr/>
        </p:nvCxnSpPr>
        <p:spPr>
          <a:xfrm>
            <a:off x="1685078" y="5636811"/>
            <a:ext cx="676418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0" name="Group 52"/>
          <p:cNvGrpSpPr/>
          <p:nvPr/>
        </p:nvGrpSpPr>
        <p:grpSpPr>
          <a:xfrm>
            <a:off x="8403744" y="1722275"/>
            <a:ext cx="407801" cy="4044307"/>
            <a:chOff x="8270290" y="2114550"/>
            <a:chExt cx="362251" cy="3597608"/>
          </a:xfrm>
        </p:grpSpPr>
        <p:sp>
          <p:nvSpPr>
            <p:cNvPr id="31" name="TextBox 30"/>
            <p:cNvSpPr txBox="1"/>
            <p:nvPr/>
          </p:nvSpPr>
          <p:spPr>
            <a:xfrm>
              <a:off x="8291932" y="2114550"/>
              <a:ext cx="340609" cy="273383"/>
            </a:xfrm>
            <a:prstGeom prst="rect">
              <a:avLst/>
            </a:prstGeom>
            <a:noFill/>
          </p:spPr>
          <p:txBody>
            <a:bodyPr wrap="none" rtlCol="0">
              <a:spAutoFit/>
            </a:bodyPr>
            <a:lstStyle/>
            <a:p>
              <a:r>
                <a:rPr lang="en-US" sz="1397" dirty="0">
                  <a:solidFill>
                    <a:prstClr val="black"/>
                  </a:solidFill>
                  <a:latin typeface="Arial"/>
                  <a:cs typeface="Arial"/>
                </a:rPr>
                <a:t>55</a:t>
              </a:r>
            </a:p>
          </p:txBody>
        </p:sp>
        <p:sp>
          <p:nvSpPr>
            <p:cNvPr id="32" name="TextBox 31"/>
            <p:cNvSpPr txBox="1"/>
            <p:nvPr/>
          </p:nvSpPr>
          <p:spPr>
            <a:xfrm>
              <a:off x="8291932" y="3476625"/>
              <a:ext cx="340609" cy="273383"/>
            </a:xfrm>
            <a:prstGeom prst="rect">
              <a:avLst/>
            </a:prstGeom>
            <a:noFill/>
          </p:spPr>
          <p:txBody>
            <a:bodyPr wrap="none" rtlCol="0">
              <a:spAutoFit/>
            </a:bodyPr>
            <a:lstStyle/>
            <a:p>
              <a:r>
                <a:rPr lang="en-US" sz="1397" dirty="0">
                  <a:solidFill>
                    <a:prstClr val="black"/>
                  </a:solidFill>
                  <a:latin typeface="Arial"/>
                  <a:cs typeface="Arial"/>
                </a:rPr>
                <a:t>25</a:t>
              </a:r>
            </a:p>
          </p:txBody>
        </p:sp>
        <p:sp>
          <p:nvSpPr>
            <p:cNvPr id="33" name="TextBox 32"/>
            <p:cNvSpPr txBox="1"/>
            <p:nvPr/>
          </p:nvSpPr>
          <p:spPr>
            <a:xfrm>
              <a:off x="8270290" y="4143375"/>
              <a:ext cx="340609" cy="273383"/>
            </a:xfrm>
            <a:prstGeom prst="rect">
              <a:avLst/>
            </a:prstGeom>
            <a:noFill/>
          </p:spPr>
          <p:txBody>
            <a:bodyPr wrap="none" rtlCol="0">
              <a:spAutoFit/>
            </a:bodyPr>
            <a:lstStyle/>
            <a:p>
              <a:r>
                <a:rPr lang="en-US" sz="1397" dirty="0">
                  <a:solidFill>
                    <a:prstClr val="black"/>
                  </a:solidFill>
                  <a:latin typeface="Arial"/>
                  <a:cs typeface="Arial"/>
                </a:rPr>
                <a:t>10</a:t>
              </a:r>
            </a:p>
          </p:txBody>
        </p:sp>
        <p:sp>
          <p:nvSpPr>
            <p:cNvPr id="34" name="TextBox 33"/>
            <p:cNvSpPr txBox="1"/>
            <p:nvPr/>
          </p:nvSpPr>
          <p:spPr>
            <a:xfrm>
              <a:off x="8291932" y="4781549"/>
              <a:ext cx="252324" cy="273383"/>
            </a:xfrm>
            <a:prstGeom prst="rect">
              <a:avLst/>
            </a:prstGeom>
            <a:noFill/>
          </p:spPr>
          <p:txBody>
            <a:bodyPr wrap="none" rtlCol="0">
              <a:spAutoFit/>
            </a:bodyPr>
            <a:lstStyle/>
            <a:p>
              <a:r>
                <a:rPr lang="en-US" sz="1397" dirty="0">
                  <a:solidFill>
                    <a:prstClr val="black"/>
                  </a:solidFill>
                  <a:latin typeface="Arial"/>
                  <a:cs typeface="Arial"/>
                </a:rPr>
                <a:t>2</a:t>
              </a:r>
            </a:p>
          </p:txBody>
        </p:sp>
        <p:sp>
          <p:nvSpPr>
            <p:cNvPr id="35" name="TextBox 34"/>
            <p:cNvSpPr txBox="1"/>
            <p:nvPr/>
          </p:nvSpPr>
          <p:spPr>
            <a:xfrm>
              <a:off x="8291932" y="5438775"/>
              <a:ext cx="252324" cy="273383"/>
            </a:xfrm>
            <a:prstGeom prst="rect">
              <a:avLst/>
            </a:prstGeom>
            <a:noFill/>
          </p:spPr>
          <p:txBody>
            <a:bodyPr wrap="none" rtlCol="0">
              <a:spAutoFit/>
            </a:bodyPr>
            <a:lstStyle/>
            <a:p>
              <a:r>
                <a:rPr lang="en-US" sz="1397" dirty="0">
                  <a:solidFill>
                    <a:prstClr val="black"/>
                  </a:solidFill>
                  <a:latin typeface="Arial"/>
                  <a:cs typeface="Arial"/>
                </a:rPr>
                <a:t>0</a:t>
              </a:r>
            </a:p>
          </p:txBody>
        </p:sp>
        <p:sp>
          <p:nvSpPr>
            <p:cNvPr id="36" name="TextBox 35"/>
            <p:cNvSpPr txBox="1"/>
            <p:nvPr/>
          </p:nvSpPr>
          <p:spPr>
            <a:xfrm>
              <a:off x="8291932" y="2800349"/>
              <a:ext cx="340609" cy="273383"/>
            </a:xfrm>
            <a:prstGeom prst="rect">
              <a:avLst/>
            </a:prstGeom>
            <a:noFill/>
          </p:spPr>
          <p:txBody>
            <a:bodyPr wrap="none" rtlCol="0">
              <a:spAutoFit/>
            </a:bodyPr>
            <a:lstStyle/>
            <a:p>
              <a:r>
                <a:rPr lang="en-US" sz="1397" dirty="0">
                  <a:solidFill>
                    <a:prstClr val="black"/>
                  </a:solidFill>
                  <a:latin typeface="Arial"/>
                  <a:cs typeface="Arial"/>
                </a:rPr>
                <a:t>40</a:t>
              </a:r>
            </a:p>
          </p:txBody>
        </p:sp>
      </p:grpSp>
      <p:sp>
        <p:nvSpPr>
          <p:cNvPr id="37" name="TextBox 36"/>
          <p:cNvSpPr txBox="1"/>
          <p:nvPr/>
        </p:nvSpPr>
        <p:spPr>
          <a:xfrm>
            <a:off x="7984613" y="1333731"/>
            <a:ext cx="713657" cy="307328"/>
          </a:xfrm>
          <a:prstGeom prst="rect">
            <a:avLst/>
          </a:prstGeom>
          <a:noFill/>
        </p:spPr>
        <p:txBody>
          <a:bodyPr wrap="none" rtlCol="0">
            <a:spAutoFit/>
          </a:bodyPr>
          <a:lstStyle/>
          <a:p>
            <a:r>
              <a:rPr lang="en-US" sz="1397" b="1" dirty="0">
                <a:solidFill>
                  <a:prstClr val="black"/>
                </a:solidFill>
                <a:latin typeface="Arial"/>
                <a:cs typeface="Arial"/>
              </a:rPr>
              <a:t>CAGR</a:t>
            </a:r>
          </a:p>
        </p:txBody>
      </p:sp>
      <p:sp>
        <p:nvSpPr>
          <p:cNvPr id="38" name="Arc 37"/>
          <p:cNvSpPr/>
          <p:nvPr/>
        </p:nvSpPr>
        <p:spPr>
          <a:xfrm>
            <a:off x="-4967713" y="4631475"/>
            <a:ext cx="13309824" cy="1339928"/>
          </a:xfrm>
          <a:prstGeom prst="arc">
            <a:avLst/>
          </a:prstGeom>
          <a:ln w="114300">
            <a:solidFill>
              <a:srgbClr val="D8001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795"/>
          </a:p>
        </p:txBody>
      </p:sp>
      <p:sp>
        <p:nvSpPr>
          <p:cNvPr id="39" name="Rounded Rectangle 38"/>
          <p:cNvSpPr/>
          <p:nvPr/>
        </p:nvSpPr>
        <p:spPr>
          <a:xfrm>
            <a:off x="9249178" y="1870362"/>
            <a:ext cx="2712722" cy="68193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95" b="1" dirty="0">
                <a:solidFill>
                  <a:schemeClr val="bg1"/>
                </a:solidFill>
                <a:latin typeface="Arial"/>
                <a:cs typeface="Arial"/>
              </a:rPr>
              <a:t>Converged Infrastructure: </a:t>
            </a:r>
          </a:p>
          <a:p>
            <a:pPr algn="ctr"/>
            <a:r>
              <a:rPr lang="en-US" sz="3591" b="1" dirty="0">
                <a:solidFill>
                  <a:schemeClr val="bg1"/>
                </a:solidFill>
                <a:latin typeface="Arial"/>
                <a:cs typeface="Arial"/>
              </a:rPr>
              <a:t>54.7%</a:t>
            </a:r>
          </a:p>
        </p:txBody>
      </p:sp>
      <p:sp>
        <p:nvSpPr>
          <p:cNvPr id="40" name="Rounded Rectangle 39"/>
          <p:cNvSpPr/>
          <p:nvPr/>
        </p:nvSpPr>
        <p:spPr>
          <a:xfrm>
            <a:off x="9232288" y="4927740"/>
            <a:ext cx="2712722" cy="68193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latin typeface="Arial"/>
                <a:cs typeface="Arial"/>
              </a:rPr>
              <a:t>Server: 0.3%</a:t>
            </a:r>
          </a:p>
        </p:txBody>
      </p:sp>
      <p:sp>
        <p:nvSpPr>
          <p:cNvPr id="41" name="Rounded Rectangle 40"/>
          <p:cNvSpPr/>
          <p:nvPr/>
        </p:nvSpPr>
        <p:spPr>
          <a:xfrm>
            <a:off x="9249178" y="4075499"/>
            <a:ext cx="2712722" cy="68193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latin typeface="Arial"/>
                <a:cs typeface="Arial"/>
              </a:rPr>
              <a:t>Storage: 4.1%</a:t>
            </a:r>
          </a:p>
        </p:txBody>
      </p:sp>
      <p:cxnSp>
        <p:nvCxnSpPr>
          <p:cNvPr id="42" name="Straight Connector 41"/>
          <p:cNvCxnSpPr/>
          <p:nvPr/>
        </p:nvCxnSpPr>
        <p:spPr>
          <a:xfrm>
            <a:off x="1685083" y="4334317"/>
            <a:ext cx="6566569" cy="184607"/>
          </a:xfrm>
          <a:prstGeom prst="line">
            <a:avLst/>
          </a:prstGeom>
          <a:ln w="114300">
            <a:solidFill>
              <a:srgbClr val="309AEB"/>
            </a:solidFill>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1199228" y="6188356"/>
            <a:ext cx="6275890" cy="245901"/>
          </a:xfrm>
          <a:prstGeom prst="rect">
            <a:avLst/>
          </a:prstGeom>
          <a:noFill/>
        </p:spPr>
        <p:txBody>
          <a:bodyPr wrap="square">
            <a:spAutoFit/>
          </a:bodyPr>
          <a:lstStyle/>
          <a:p>
            <a:r>
              <a:rPr lang="en-US" sz="998" i="1" dirty="0">
                <a:latin typeface="Arial"/>
                <a:cs typeface="Arial"/>
              </a:rPr>
              <a:t>Source: IDC, Gartner</a:t>
            </a:r>
          </a:p>
        </p:txBody>
      </p:sp>
      <p:grpSp>
        <p:nvGrpSpPr>
          <p:cNvPr id="44" name="Group 43"/>
          <p:cNvGrpSpPr/>
          <p:nvPr/>
        </p:nvGrpSpPr>
        <p:grpSpPr>
          <a:xfrm>
            <a:off x="6472641" y="5570476"/>
            <a:ext cx="524503" cy="362880"/>
            <a:chOff x="6938679" y="5575798"/>
            <a:chExt cx="525802" cy="363780"/>
          </a:xfrm>
        </p:grpSpPr>
        <p:sp>
          <p:nvSpPr>
            <p:cNvPr id="45" name="TextBox 44"/>
            <p:cNvSpPr txBox="1"/>
            <p:nvPr/>
          </p:nvSpPr>
          <p:spPr>
            <a:xfrm>
              <a:off x="6938679" y="5662341"/>
              <a:ext cx="525802" cy="277237"/>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2015</a:t>
              </a:r>
            </a:p>
          </p:txBody>
        </p:sp>
        <p:cxnSp>
          <p:nvCxnSpPr>
            <p:cNvPr id="46" name="Straight Connector 45"/>
            <p:cNvCxnSpPr/>
            <p:nvPr/>
          </p:nvCxnSpPr>
          <p:spPr>
            <a:xfrm rot="5400000">
              <a:off x="7174250" y="5601915"/>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2876070" y="5570477"/>
            <a:ext cx="524503" cy="400886"/>
            <a:chOff x="4697954" y="5575798"/>
            <a:chExt cx="525802" cy="401880"/>
          </a:xfrm>
        </p:grpSpPr>
        <p:sp>
          <p:nvSpPr>
            <p:cNvPr id="48" name="TextBox 47"/>
            <p:cNvSpPr txBox="1"/>
            <p:nvPr/>
          </p:nvSpPr>
          <p:spPr>
            <a:xfrm>
              <a:off x="4697954" y="5700441"/>
              <a:ext cx="525802" cy="277237"/>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2012</a:t>
              </a:r>
            </a:p>
          </p:txBody>
        </p:sp>
        <p:cxnSp>
          <p:nvCxnSpPr>
            <p:cNvPr id="49" name="Straight Connector 48"/>
            <p:cNvCxnSpPr/>
            <p:nvPr/>
          </p:nvCxnSpPr>
          <p:spPr>
            <a:xfrm rot="5400000">
              <a:off x="4930796" y="5601915"/>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1681446" y="5570477"/>
            <a:ext cx="524503" cy="400886"/>
            <a:chOff x="1670534" y="5575798"/>
            <a:chExt cx="525802" cy="401880"/>
          </a:xfrm>
        </p:grpSpPr>
        <p:sp>
          <p:nvSpPr>
            <p:cNvPr id="51" name="TextBox 50"/>
            <p:cNvSpPr txBox="1"/>
            <p:nvPr/>
          </p:nvSpPr>
          <p:spPr>
            <a:xfrm>
              <a:off x="1670534" y="5700441"/>
              <a:ext cx="525802" cy="277237"/>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2011</a:t>
              </a:r>
            </a:p>
          </p:txBody>
        </p:sp>
        <p:cxnSp>
          <p:nvCxnSpPr>
            <p:cNvPr id="52" name="Straight Connector 51"/>
            <p:cNvCxnSpPr/>
            <p:nvPr/>
          </p:nvCxnSpPr>
          <p:spPr>
            <a:xfrm rot="5400000">
              <a:off x="1905923" y="5601915"/>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5273785" y="5570477"/>
            <a:ext cx="524503" cy="400886"/>
            <a:chOff x="6172248" y="5575798"/>
            <a:chExt cx="525802" cy="401880"/>
          </a:xfrm>
        </p:grpSpPr>
        <p:sp>
          <p:nvSpPr>
            <p:cNvPr id="54" name="TextBox 53"/>
            <p:cNvSpPr txBox="1"/>
            <p:nvPr/>
          </p:nvSpPr>
          <p:spPr>
            <a:xfrm>
              <a:off x="6172248" y="5700441"/>
              <a:ext cx="525802" cy="277237"/>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2014</a:t>
              </a:r>
            </a:p>
          </p:txBody>
        </p:sp>
        <p:cxnSp>
          <p:nvCxnSpPr>
            <p:cNvPr id="55" name="Straight Connector 54"/>
            <p:cNvCxnSpPr/>
            <p:nvPr/>
          </p:nvCxnSpPr>
          <p:spPr>
            <a:xfrm rot="5400000">
              <a:off x="6422854" y="5601915"/>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4074927" y="5570477"/>
            <a:ext cx="524503" cy="400886"/>
            <a:chOff x="5426233" y="5575798"/>
            <a:chExt cx="525802" cy="401880"/>
          </a:xfrm>
        </p:grpSpPr>
        <p:sp>
          <p:nvSpPr>
            <p:cNvPr id="57" name="TextBox 56"/>
            <p:cNvSpPr txBox="1"/>
            <p:nvPr/>
          </p:nvSpPr>
          <p:spPr>
            <a:xfrm>
              <a:off x="5426233" y="5700441"/>
              <a:ext cx="525802" cy="277237"/>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2013</a:t>
              </a:r>
            </a:p>
          </p:txBody>
        </p:sp>
        <p:cxnSp>
          <p:nvCxnSpPr>
            <p:cNvPr id="58" name="Straight Connector 57"/>
            <p:cNvCxnSpPr/>
            <p:nvPr/>
          </p:nvCxnSpPr>
          <p:spPr>
            <a:xfrm rot="5400000">
              <a:off x="5682192" y="5601915"/>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7671497" y="5578822"/>
            <a:ext cx="524503" cy="354533"/>
            <a:chOff x="7675431" y="5584164"/>
            <a:chExt cx="525802" cy="355413"/>
          </a:xfrm>
        </p:grpSpPr>
        <p:sp>
          <p:nvSpPr>
            <p:cNvPr id="60" name="TextBox 59"/>
            <p:cNvSpPr txBox="1"/>
            <p:nvPr/>
          </p:nvSpPr>
          <p:spPr>
            <a:xfrm>
              <a:off x="7675431" y="5662340"/>
              <a:ext cx="525802" cy="277237"/>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2016</a:t>
              </a:r>
            </a:p>
          </p:txBody>
        </p:sp>
        <p:cxnSp>
          <p:nvCxnSpPr>
            <p:cNvPr id="61" name="Straight Connector 60"/>
            <p:cNvCxnSpPr/>
            <p:nvPr/>
          </p:nvCxnSpPr>
          <p:spPr>
            <a:xfrm rot="5400000">
              <a:off x="7904893" y="5610281"/>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2" name="Freeform 6"/>
          <p:cNvSpPr>
            <a:spLocks/>
          </p:cNvSpPr>
          <p:nvPr/>
        </p:nvSpPr>
        <p:spPr bwMode="auto">
          <a:xfrm>
            <a:off x="1685081" y="2800242"/>
            <a:ext cx="6370636" cy="2693767"/>
          </a:xfrm>
          <a:custGeom>
            <a:avLst/>
            <a:gdLst/>
            <a:ahLst/>
            <a:cxnLst>
              <a:cxn ang="0">
                <a:pos x="0" y="1786"/>
              </a:cxn>
              <a:cxn ang="0">
                <a:pos x="0" y="1786"/>
              </a:cxn>
              <a:cxn ang="0">
                <a:pos x="12" y="1788"/>
              </a:cxn>
              <a:cxn ang="0">
                <a:pos x="50" y="1790"/>
              </a:cxn>
              <a:cxn ang="0">
                <a:pos x="76" y="1792"/>
              </a:cxn>
              <a:cxn ang="0">
                <a:pos x="108" y="1792"/>
              </a:cxn>
              <a:cxn ang="0">
                <a:pos x="144" y="1790"/>
              </a:cxn>
              <a:cxn ang="0">
                <a:pos x="186" y="1786"/>
              </a:cxn>
              <a:cxn ang="0">
                <a:pos x="234" y="1780"/>
              </a:cxn>
              <a:cxn ang="0">
                <a:pos x="286" y="1772"/>
              </a:cxn>
              <a:cxn ang="0">
                <a:pos x="342" y="1760"/>
              </a:cxn>
              <a:cxn ang="0">
                <a:pos x="402" y="1746"/>
              </a:cxn>
              <a:cxn ang="0">
                <a:pos x="466" y="1726"/>
              </a:cxn>
              <a:cxn ang="0">
                <a:pos x="536" y="1702"/>
              </a:cxn>
              <a:cxn ang="0">
                <a:pos x="608" y="1672"/>
              </a:cxn>
              <a:cxn ang="0">
                <a:pos x="684" y="1638"/>
              </a:cxn>
              <a:cxn ang="0">
                <a:pos x="762" y="1598"/>
              </a:cxn>
              <a:cxn ang="0">
                <a:pos x="844" y="1552"/>
              </a:cxn>
              <a:cxn ang="0">
                <a:pos x="930" y="1498"/>
              </a:cxn>
              <a:cxn ang="0">
                <a:pos x="1018" y="1438"/>
              </a:cxn>
              <a:cxn ang="0">
                <a:pos x="1062" y="1406"/>
              </a:cxn>
              <a:cxn ang="0">
                <a:pos x="1108" y="1370"/>
              </a:cxn>
              <a:cxn ang="0">
                <a:pos x="1154" y="1334"/>
              </a:cxn>
              <a:cxn ang="0">
                <a:pos x="1202" y="1296"/>
              </a:cxn>
              <a:cxn ang="0">
                <a:pos x="1250" y="1254"/>
              </a:cxn>
              <a:cxn ang="0">
                <a:pos x="1298" y="1210"/>
              </a:cxn>
              <a:cxn ang="0">
                <a:pos x="1346" y="1166"/>
              </a:cxn>
              <a:cxn ang="0">
                <a:pos x="1394" y="1118"/>
              </a:cxn>
              <a:cxn ang="0">
                <a:pos x="1444" y="1068"/>
              </a:cxn>
              <a:cxn ang="0">
                <a:pos x="1494" y="1016"/>
              </a:cxn>
              <a:cxn ang="0">
                <a:pos x="1544" y="960"/>
              </a:cxn>
              <a:cxn ang="0">
                <a:pos x="1596" y="902"/>
              </a:cxn>
              <a:cxn ang="0">
                <a:pos x="1646" y="844"/>
              </a:cxn>
              <a:cxn ang="0">
                <a:pos x="1698" y="780"/>
              </a:cxn>
              <a:cxn ang="0">
                <a:pos x="1750" y="716"/>
              </a:cxn>
              <a:cxn ang="0">
                <a:pos x="1802" y="648"/>
              </a:cxn>
              <a:cxn ang="0">
                <a:pos x="1854" y="576"/>
              </a:cxn>
              <a:cxn ang="0">
                <a:pos x="1908" y="504"/>
              </a:cxn>
              <a:cxn ang="0">
                <a:pos x="1960" y="426"/>
              </a:cxn>
              <a:cxn ang="0">
                <a:pos x="2014" y="348"/>
              </a:cxn>
              <a:cxn ang="0">
                <a:pos x="2066" y="266"/>
              </a:cxn>
              <a:cxn ang="0">
                <a:pos x="2120" y="180"/>
              </a:cxn>
              <a:cxn ang="0">
                <a:pos x="2174" y="92"/>
              </a:cxn>
              <a:cxn ang="0">
                <a:pos x="2228" y="0"/>
              </a:cxn>
            </a:cxnLst>
            <a:rect l="0" t="0" r="r" b="b"/>
            <a:pathLst>
              <a:path w="2228" h="1792">
                <a:moveTo>
                  <a:pt x="0" y="1786"/>
                </a:moveTo>
                <a:lnTo>
                  <a:pt x="0" y="1786"/>
                </a:lnTo>
                <a:lnTo>
                  <a:pt x="12" y="1788"/>
                </a:lnTo>
                <a:lnTo>
                  <a:pt x="50" y="1790"/>
                </a:lnTo>
                <a:lnTo>
                  <a:pt x="76" y="1792"/>
                </a:lnTo>
                <a:lnTo>
                  <a:pt x="108" y="1792"/>
                </a:lnTo>
                <a:lnTo>
                  <a:pt x="144" y="1790"/>
                </a:lnTo>
                <a:lnTo>
                  <a:pt x="186" y="1786"/>
                </a:lnTo>
                <a:lnTo>
                  <a:pt x="234" y="1780"/>
                </a:lnTo>
                <a:lnTo>
                  <a:pt x="286" y="1772"/>
                </a:lnTo>
                <a:lnTo>
                  <a:pt x="342" y="1760"/>
                </a:lnTo>
                <a:lnTo>
                  <a:pt x="402" y="1746"/>
                </a:lnTo>
                <a:lnTo>
                  <a:pt x="466" y="1726"/>
                </a:lnTo>
                <a:lnTo>
                  <a:pt x="536" y="1702"/>
                </a:lnTo>
                <a:lnTo>
                  <a:pt x="608" y="1672"/>
                </a:lnTo>
                <a:lnTo>
                  <a:pt x="684" y="1638"/>
                </a:lnTo>
                <a:lnTo>
                  <a:pt x="762" y="1598"/>
                </a:lnTo>
                <a:lnTo>
                  <a:pt x="844" y="1552"/>
                </a:lnTo>
                <a:lnTo>
                  <a:pt x="930" y="1498"/>
                </a:lnTo>
                <a:lnTo>
                  <a:pt x="1018" y="1438"/>
                </a:lnTo>
                <a:lnTo>
                  <a:pt x="1062" y="1406"/>
                </a:lnTo>
                <a:lnTo>
                  <a:pt x="1108" y="1370"/>
                </a:lnTo>
                <a:lnTo>
                  <a:pt x="1154" y="1334"/>
                </a:lnTo>
                <a:lnTo>
                  <a:pt x="1202" y="1296"/>
                </a:lnTo>
                <a:lnTo>
                  <a:pt x="1250" y="1254"/>
                </a:lnTo>
                <a:lnTo>
                  <a:pt x="1298" y="1210"/>
                </a:lnTo>
                <a:lnTo>
                  <a:pt x="1346" y="1166"/>
                </a:lnTo>
                <a:lnTo>
                  <a:pt x="1394" y="1118"/>
                </a:lnTo>
                <a:lnTo>
                  <a:pt x="1444" y="1068"/>
                </a:lnTo>
                <a:lnTo>
                  <a:pt x="1494" y="1016"/>
                </a:lnTo>
                <a:lnTo>
                  <a:pt x="1544" y="960"/>
                </a:lnTo>
                <a:lnTo>
                  <a:pt x="1596" y="902"/>
                </a:lnTo>
                <a:lnTo>
                  <a:pt x="1646" y="844"/>
                </a:lnTo>
                <a:lnTo>
                  <a:pt x="1698" y="780"/>
                </a:lnTo>
                <a:lnTo>
                  <a:pt x="1750" y="716"/>
                </a:lnTo>
                <a:lnTo>
                  <a:pt x="1802" y="648"/>
                </a:lnTo>
                <a:lnTo>
                  <a:pt x="1854" y="576"/>
                </a:lnTo>
                <a:lnTo>
                  <a:pt x="1908" y="504"/>
                </a:lnTo>
                <a:lnTo>
                  <a:pt x="1960" y="426"/>
                </a:lnTo>
                <a:lnTo>
                  <a:pt x="2014" y="348"/>
                </a:lnTo>
                <a:lnTo>
                  <a:pt x="2066" y="266"/>
                </a:lnTo>
                <a:lnTo>
                  <a:pt x="2120" y="180"/>
                </a:lnTo>
                <a:lnTo>
                  <a:pt x="2174" y="92"/>
                </a:lnTo>
                <a:lnTo>
                  <a:pt x="2228" y="0"/>
                </a:lnTo>
              </a:path>
            </a:pathLst>
          </a:custGeom>
          <a:noFill/>
          <a:ln w="127000">
            <a:solidFill>
              <a:srgbClr val="E3BA23"/>
            </a:solidFill>
            <a:prstDash val="solid"/>
            <a:round/>
            <a:headEnd/>
            <a:tailEnd/>
          </a:ln>
        </p:spPr>
        <p:txBody>
          <a:bodyPr vert="horz" wrap="square" lIns="91214" tIns="45607" rIns="91214" bIns="45607" numCol="1" anchor="t" anchorCtr="0" compatLnSpc="1">
            <a:prstTxWarp prst="textNoShape">
              <a:avLst/>
            </a:prstTxWarp>
          </a:bodyPr>
          <a:lstStyle/>
          <a:p>
            <a:endParaRPr lang="en-US" sz="1795">
              <a:solidFill>
                <a:prstClr val="black"/>
              </a:solidFill>
            </a:endParaRPr>
          </a:p>
        </p:txBody>
      </p:sp>
      <p:sp>
        <p:nvSpPr>
          <p:cNvPr id="63" name="Rectangle 62"/>
          <p:cNvSpPr/>
          <p:nvPr/>
        </p:nvSpPr>
        <p:spPr>
          <a:xfrm>
            <a:off x="4630755" y="1491841"/>
            <a:ext cx="2246562" cy="1318473"/>
          </a:xfrm>
          <a:prstGeom prst="rect">
            <a:avLst/>
          </a:prstGeom>
          <a:solidFill>
            <a:srgbClr val="E3B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sp>
        <p:nvSpPr>
          <p:cNvPr id="64" name="Rounded Rectangle 63"/>
          <p:cNvSpPr/>
          <p:nvPr/>
        </p:nvSpPr>
        <p:spPr>
          <a:xfrm>
            <a:off x="4388791" y="1795976"/>
            <a:ext cx="2712722" cy="68193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95" b="1" dirty="0">
                <a:solidFill>
                  <a:schemeClr val="bg1"/>
                </a:solidFill>
                <a:latin typeface="Arial"/>
                <a:cs typeface="Arial"/>
              </a:rPr>
              <a:t>Cisco UCS: </a:t>
            </a:r>
          </a:p>
          <a:p>
            <a:pPr algn="ctr"/>
            <a:r>
              <a:rPr lang="en-US" sz="3591" b="1" dirty="0">
                <a:solidFill>
                  <a:schemeClr val="bg1"/>
                </a:solidFill>
                <a:latin typeface="Arial"/>
                <a:cs typeface="Arial"/>
              </a:rPr>
              <a:t>40+%</a:t>
            </a:r>
          </a:p>
        </p:txBody>
      </p:sp>
    </p:spTree>
    <p:extLst>
      <p:ext uri="{BB962C8B-B14F-4D97-AF65-F5344CB8AC3E}">
        <p14:creationId xmlns:p14="http://schemas.microsoft.com/office/powerpoint/2010/main" val="37700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down)">
                                      <p:cBhvr>
                                        <p:cTn id="40" dur="500"/>
                                        <p:tgtEl>
                                          <p:spTgt spid="6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down)">
                                      <p:cBhvr>
                                        <p:cTn id="43" dur="500"/>
                                        <p:tgtEl>
                                          <p:spTgt spid="6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2" grpId="0" animBg="1"/>
      <p:bldP spid="38" grpId="0" animBg="1"/>
      <p:bldP spid="39" grpId="0"/>
      <p:bldP spid="40" grpId="0"/>
      <p:bldP spid="41" grpId="0"/>
      <p:bldP spid="62" grpId="0" animBg="1"/>
      <p:bldP spid="63" grpId="0" animBg="1"/>
      <p:bldP spid="6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6839" y="142028"/>
            <a:ext cx="11430000" cy="548640"/>
          </a:xfrm>
        </p:spPr>
        <p:txBody>
          <a:bodyPr/>
          <a:lstStyle/>
          <a:p>
            <a:r>
              <a:rPr lang="en-US" dirty="0" smtClean="0"/>
              <a:t>Virtualize your data, network, and servers</a:t>
            </a:r>
            <a:endParaRPr lang="en-US" dirty="0"/>
          </a:p>
        </p:txBody>
      </p:sp>
      <p:sp>
        <p:nvSpPr>
          <p:cNvPr id="5" name="Oval 4"/>
          <p:cNvSpPr/>
          <p:nvPr/>
        </p:nvSpPr>
        <p:spPr>
          <a:xfrm>
            <a:off x="234264" y="1372388"/>
            <a:ext cx="4297680" cy="4059936"/>
          </a:xfrm>
          <a:prstGeom prst="ellipse">
            <a:avLst/>
          </a:prstGeom>
          <a:noFill/>
          <a:ln w="762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p:cNvSpPr/>
          <p:nvPr/>
        </p:nvSpPr>
        <p:spPr>
          <a:xfrm>
            <a:off x="7728783" y="1299190"/>
            <a:ext cx="4297680" cy="4059936"/>
          </a:xfrm>
          <a:prstGeom prst="ellipse">
            <a:avLst/>
          </a:prstGeom>
          <a:noFill/>
          <a:ln w="76200" cmpd="sng">
            <a:solidFill>
              <a:srgbClr val="F7BE1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1079896" y="2161518"/>
            <a:ext cx="2384612" cy="1077218"/>
          </a:xfrm>
          <a:prstGeom prst="rect">
            <a:avLst/>
          </a:prstGeom>
          <a:noFill/>
          <a:ln>
            <a:noFill/>
          </a:ln>
        </p:spPr>
        <p:txBody>
          <a:bodyPr wrap="square" rtlCol="0">
            <a:spAutoFit/>
          </a:bodyPr>
          <a:lstStyle/>
          <a:p>
            <a:pPr algn="ctr"/>
            <a:r>
              <a:rPr lang="en-US" b="1" dirty="0" smtClean="0">
                <a:solidFill>
                  <a:schemeClr val="accent3"/>
                </a:solidFill>
              </a:rPr>
              <a:t>Virtualize your servers</a:t>
            </a:r>
          </a:p>
          <a:p>
            <a:pPr algn="ctr"/>
            <a:endParaRPr lang="en-US" sz="1600" dirty="0">
              <a:solidFill>
                <a:schemeClr val="accent3"/>
              </a:solidFill>
            </a:endParaRPr>
          </a:p>
        </p:txBody>
      </p:sp>
      <p:sp>
        <p:nvSpPr>
          <p:cNvPr id="10" name="TextBox 9"/>
          <p:cNvSpPr txBox="1"/>
          <p:nvPr/>
        </p:nvSpPr>
        <p:spPr>
          <a:xfrm>
            <a:off x="8768621" y="2196931"/>
            <a:ext cx="2373676" cy="1077218"/>
          </a:xfrm>
          <a:prstGeom prst="rect">
            <a:avLst/>
          </a:prstGeom>
          <a:noFill/>
        </p:spPr>
        <p:txBody>
          <a:bodyPr wrap="square" rtlCol="0">
            <a:spAutoFit/>
          </a:bodyPr>
          <a:lstStyle/>
          <a:p>
            <a:pPr algn="ctr"/>
            <a:r>
              <a:rPr lang="en-US" b="1" dirty="0" smtClean="0">
                <a:solidFill>
                  <a:schemeClr val="accent5"/>
                </a:solidFill>
              </a:rPr>
              <a:t>Virtualize your network</a:t>
            </a:r>
          </a:p>
          <a:p>
            <a:pPr algn="ctr"/>
            <a:endParaRPr lang="en-US" sz="1600" dirty="0" smtClean="0">
              <a:solidFill>
                <a:schemeClr val="accent5"/>
              </a:solidFill>
            </a:endParaRPr>
          </a:p>
        </p:txBody>
      </p:sp>
      <p:sp>
        <p:nvSpPr>
          <p:cNvPr id="6" name="Oval 5"/>
          <p:cNvSpPr/>
          <p:nvPr/>
        </p:nvSpPr>
        <p:spPr>
          <a:xfrm>
            <a:off x="3966777" y="1339132"/>
            <a:ext cx="4300056" cy="4057874"/>
          </a:xfrm>
          <a:prstGeom prst="ellipse">
            <a:avLst/>
          </a:prstGeom>
          <a:noFill/>
          <a:ln w="762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p:cNvSpPr txBox="1"/>
          <p:nvPr/>
        </p:nvSpPr>
        <p:spPr>
          <a:xfrm>
            <a:off x="4122145" y="2194283"/>
            <a:ext cx="3782119" cy="1138773"/>
          </a:xfrm>
          <a:prstGeom prst="rect">
            <a:avLst/>
          </a:prstGeom>
          <a:noFill/>
        </p:spPr>
        <p:txBody>
          <a:bodyPr wrap="square" rtlCol="0">
            <a:spAutoFit/>
          </a:bodyPr>
          <a:lstStyle/>
          <a:p>
            <a:pPr algn="ctr"/>
            <a:r>
              <a:rPr lang="en-US" b="1" dirty="0" smtClean="0">
                <a:solidFill>
                  <a:schemeClr val="accent2"/>
                </a:solidFill>
              </a:rPr>
              <a:t>Virtualize your </a:t>
            </a:r>
          </a:p>
          <a:p>
            <a:pPr algn="ctr"/>
            <a:r>
              <a:rPr lang="en-US" b="1" dirty="0" smtClean="0">
                <a:solidFill>
                  <a:schemeClr val="accent2"/>
                </a:solidFill>
              </a:rPr>
              <a:t>Data</a:t>
            </a:r>
          </a:p>
          <a:p>
            <a:pPr algn="ctr"/>
            <a:endParaRPr lang="en-US" sz="2000" b="1" dirty="0" smtClean="0">
              <a:solidFill>
                <a:schemeClr val="accent2"/>
              </a:solidFill>
            </a:endParaRPr>
          </a:p>
        </p:txBody>
      </p:sp>
      <p:pic>
        <p:nvPicPr>
          <p:cNvPr id="14" name="Picture 13" descr="Cisco_logo-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4584" y="3218372"/>
            <a:ext cx="1897021" cy="1234406"/>
          </a:xfrm>
          <a:prstGeom prst="rect">
            <a:avLst/>
          </a:prstGeom>
        </p:spPr>
      </p:pic>
      <p:pic>
        <p:nvPicPr>
          <p:cNvPr id="19" name="Picture 18" descr="SimpliVity_logo-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472" y="3333056"/>
            <a:ext cx="2493064" cy="862521"/>
          </a:xfrm>
          <a:prstGeom prst="rect">
            <a:avLst/>
          </a:prstGeom>
        </p:spPr>
      </p:pic>
      <p:grpSp>
        <p:nvGrpSpPr>
          <p:cNvPr id="20" name="Group 4"/>
          <p:cNvGrpSpPr>
            <a:grpSpLocks noChangeAspect="1"/>
          </p:cNvGrpSpPr>
          <p:nvPr/>
        </p:nvGrpSpPr>
        <p:grpSpPr bwMode="auto">
          <a:xfrm>
            <a:off x="800178" y="3443705"/>
            <a:ext cx="2801991" cy="655605"/>
            <a:chOff x="5520" y="3291"/>
            <a:chExt cx="671" cy="157"/>
          </a:xfrm>
          <a:solidFill>
            <a:srgbClr val="333333"/>
          </a:solidFill>
        </p:grpSpPr>
        <p:sp>
          <p:nvSpPr>
            <p:cNvPr id="21" name="Freeform 5"/>
            <p:cNvSpPr>
              <a:spLocks/>
            </p:cNvSpPr>
            <p:nvPr/>
          </p:nvSpPr>
          <p:spPr bwMode="auto">
            <a:xfrm>
              <a:off x="5718" y="3340"/>
              <a:ext cx="164" cy="74"/>
            </a:xfrm>
            <a:custGeom>
              <a:avLst/>
              <a:gdLst>
                <a:gd name="T0" fmla="*/ 46 w 183"/>
                <a:gd name="T1" fmla="*/ 73 h 82"/>
                <a:gd name="T2" fmla="*/ 34 w 183"/>
                <a:gd name="T3" fmla="*/ 82 h 82"/>
                <a:gd name="T4" fmla="*/ 23 w 183"/>
                <a:gd name="T5" fmla="*/ 73 h 82"/>
                <a:gd name="T6" fmla="*/ 1 w 183"/>
                <a:gd name="T7" fmla="*/ 18 h 82"/>
                <a:gd name="T8" fmla="*/ 0 w 183"/>
                <a:gd name="T9" fmla="*/ 12 h 82"/>
                <a:gd name="T10" fmla="*/ 11 w 183"/>
                <a:gd name="T11" fmla="*/ 1 h 82"/>
                <a:gd name="T12" fmla="*/ 20 w 183"/>
                <a:gd name="T13" fmla="*/ 9 h 82"/>
                <a:gd name="T14" fmla="*/ 34 w 183"/>
                <a:gd name="T15" fmla="*/ 51 h 82"/>
                <a:gd name="T16" fmla="*/ 34 w 183"/>
                <a:gd name="T17" fmla="*/ 51 h 82"/>
                <a:gd name="T18" fmla="*/ 48 w 183"/>
                <a:gd name="T19" fmla="*/ 9 h 82"/>
                <a:gd name="T20" fmla="*/ 58 w 183"/>
                <a:gd name="T21" fmla="*/ 1 h 82"/>
                <a:gd name="T22" fmla="*/ 79 w 183"/>
                <a:gd name="T23" fmla="*/ 1 h 82"/>
                <a:gd name="T24" fmla="*/ 88 w 183"/>
                <a:gd name="T25" fmla="*/ 9 h 82"/>
                <a:gd name="T26" fmla="*/ 109 w 183"/>
                <a:gd name="T27" fmla="*/ 0 h 82"/>
                <a:gd name="T28" fmla="*/ 131 w 183"/>
                <a:gd name="T29" fmla="*/ 11 h 82"/>
                <a:gd name="T30" fmla="*/ 153 w 183"/>
                <a:gd name="T31" fmla="*/ 0 h 82"/>
                <a:gd name="T32" fmla="*/ 183 w 183"/>
                <a:gd name="T33" fmla="*/ 29 h 82"/>
                <a:gd name="T34" fmla="*/ 183 w 183"/>
                <a:gd name="T35" fmla="*/ 70 h 82"/>
                <a:gd name="T36" fmla="*/ 172 w 183"/>
                <a:gd name="T37" fmla="*/ 82 h 82"/>
                <a:gd name="T38" fmla="*/ 161 w 183"/>
                <a:gd name="T39" fmla="*/ 70 h 82"/>
                <a:gd name="T40" fmla="*/ 161 w 183"/>
                <a:gd name="T41" fmla="*/ 33 h 82"/>
                <a:gd name="T42" fmla="*/ 149 w 183"/>
                <a:gd name="T43" fmla="*/ 18 h 82"/>
                <a:gd name="T44" fmla="*/ 136 w 183"/>
                <a:gd name="T45" fmla="*/ 33 h 82"/>
                <a:gd name="T46" fmla="*/ 136 w 183"/>
                <a:gd name="T47" fmla="*/ 70 h 82"/>
                <a:gd name="T48" fmla="*/ 125 w 183"/>
                <a:gd name="T49" fmla="*/ 82 h 82"/>
                <a:gd name="T50" fmla="*/ 115 w 183"/>
                <a:gd name="T51" fmla="*/ 70 h 82"/>
                <a:gd name="T52" fmla="*/ 115 w 183"/>
                <a:gd name="T53" fmla="*/ 33 h 82"/>
                <a:gd name="T54" fmla="*/ 102 w 183"/>
                <a:gd name="T55" fmla="*/ 18 h 82"/>
                <a:gd name="T56" fmla="*/ 89 w 183"/>
                <a:gd name="T57" fmla="*/ 33 h 82"/>
                <a:gd name="T58" fmla="*/ 89 w 183"/>
                <a:gd name="T59" fmla="*/ 70 h 82"/>
                <a:gd name="T60" fmla="*/ 79 w 183"/>
                <a:gd name="T61" fmla="*/ 82 h 82"/>
                <a:gd name="T62" fmla="*/ 68 w 183"/>
                <a:gd name="T63" fmla="*/ 70 h 82"/>
                <a:gd name="T64" fmla="*/ 68 w 183"/>
                <a:gd name="T65" fmla="*/ 17 h 82"/>
                <a:gd name="T66" fmla="*/ 46 w 183"/>
                <a:gd name="T67" fmla="*/ 7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82">
                  <a:moveTo>
                    <a:pt x="46" y="73"/>
                  </a:moveTo>
                  <a:cubicBezTo>
                    <a:pt x="44" y="79"/>
                    <a:pt x="42" y="82"/>
                    <a:pt x="34" y="82"/>
                  </a:cubicBezTo>
                  <a:cubicBezTo>
                    <a:pt x="27" y="82"/>
                    <a:pt x="25" y="79"/>
                    <a:pt x="23" y="73"/>
                  </a:cubicBezTo>
                  <a:cubicBezTo>
                    <a:pt x="1" y="18"/>
                    <a:pt x="1" y="18"/>
                    <a:pt x="1" y="18"/>
                  </a:cubicBezTo>
                  <a:cubicBezTo>
                    <a:pt x="0" y="15"/>
                    <a:pt x="0" y="14"/>
                    <a:pt x="0" y="12"/>
                  </a:cubicBezTo>
                  <a:cubicBezTo>
                    <a:pt x="0" y="5"/>
                    <a:pt x="5" y="1"/>
                    <a:pt x="11" y="1"/>
                  </a:cubicBezTo>
                  <a:cubicBezTo>
                    <a:pt x="17" y="1"/>
                    <a:pt x="19" y="5"/>
                    <a:pt x="20" y="9"/>
                  </a:cubicBezTo>
                  <a:cubicBezTo>
                    <a:pt x="34" y="51"/>
                    <a:pt x="34" y="51"/>
                    <a:pt x="34" y="51"/>
                  </a:cubicBezTo>
                  <a:cubicBezTo>
                    <a:pt x="34" y="51"/>
                    <a:pt x="34" y="51"/>
                    <a:pt x="34" y="51"/>
                  </a:cubicBezTo>
                  <a:cubicBezTo>
                    <a:pt x="48" y="9"/>
                    <a:pt x="48" y="9"/>
                    <a:pt x="48" y="9"/>
                  </a:cubicBezTo>
                  <a:cubicBezTo>
                    <a:pt x="49" y="5"/>
                    <a:pt x="52" y="1"/>
                    <a:pt x="58" y="1"/>
                  </a:cubicBezTo>
                  <a:cubicBezTo>
                    <a:pt x="58" y="1"/>
                    <a:pt x="78" y="1"/>
                    <a:pt x="79" y="1"/>
                  </a:cubicBezTo>
                  <a:cubicBezTo>
                    <a:pt x="84" y="1"/>
                    <a:pt x="88" y="4"/>
                    <a:pt x="88" y="9"/>
                  </a:cubicBezTo>
                  <a:cubicBezTo>
                    <a:pt x="94" y="4"/>
                    <a:pt x="101" y="0"/>
                    <a:pt x="109" y="0"/>
                  </a:cubicBezTo>
                  <a:cubicBezTo>
                    <a:pt x="117" y="0"/>
                    <a:pt x="125" y="4"/>
                    <a:pt x="131" y="11"/>
                  </a:cubicBezTo>
                  <a:cubicBezTo>
                    <a:pt x="137" y="4"/>
                    <a:pt x="146" y="0"/>
                    <a:pt x="153" y="0"/>
                  </a:cubicBezTo>
                  <a:cubicBezTo>
                    <a:pt x="171" y="0"/>
                    <a:pt x="183" y="11"/>
                    <a:pt x="183" y="29"/>
                  </a:cubicBezTo>
                  <a:cubicBezTo>
                    <a:pt x="183" y="70"/>
                    <a:pt x="183" y="70"/>
                    <a:pt x="183" y="70"/>
                  </a:cubicBezTo>
                  <a:cubicBezTo>
                    <a:pt x="183" y="78"/>
                    <a:pt x="178" y="82"/>
                    <a:pt x="172" y="82"/>
                  </a:cubicBezTo>
                  <a:cubicBezTo>
                    <a:pt x="166" y="82"/>
                    <a:pt x="161" y="78"/>
                    <a:pt x="161" y="70"/>
                  </a:cubicBezTo>
                  <a:cubicBezTo>
                    <a:pt x="161" y="33"/>
                    <a:pt x="161" y="33"/>
                    <a:pt x="161" y="33"/>
                  </a:cubicBezTo>
                  <a:cubicBezTo>
                    <a:pt x="161" y="24"/>
                    <a:pt x="157" y="18"/>
                    <a:pt x="149" y="18"/>
                  </a:cubicBezTo>
                  <a:cubicBezTo>
                    <a:pt x="141" y="18"/>
                    <a:pt x="136" y="24"/>
                    <a:pt x="136" y="33"/>
                  </a:cubicBezTo>
                  <a:cubicBezTo>
                    <a:pt x="136" y="70"/>
                    <a:pt x="136" y="70"/>
                    <a:pt x="136" y="70"/>
                  </a:cubicBezTo>
                  <a:cubicBezTo>
                    <a:pt x="136" y="78"/>
                    <a:pt x="132" y="82"/>
                    <a:pt x="125" y="82"/>
                  </a:cubicBezTo>
                  <a:cubicBezTo>
                    <a:pt x="119" y="82"/>
                    <a:pt x="115" y="78"/>
                    <a:pt x="115" y="70"/>
                  </a:cubicBezTo>
                  <a:cubicBezTo>
                    <a:pt x="115" y="33"/>
                    <a:pt x="115" y="33"/>
                    <a:pt x="115" y="33"/>
                  </a:cubicBezTo>
                  <a:cubicBezTo>
                    <a:pt x="115" y="24"/>
                    <a:pt x="110" y="18"/>
                    <a:pt x="102" y="18"/>
                  </a:cubicBezTo>
                  <a:cubicBezTo>
                    <a:pt x="93" y="18"/>
                    <a:pt x="89" y="24"/>
                    <a:pt x="89" y="33"/>
                  </a:cubicBezTo>
                  <a:cubicBezTo>
                    <a:pt x="89" y="70"/>
                    <a:pt x="89" y="70"/>
                    <a:pt x="89" y="70"/>
                  </a:cubicBezTo>
                  <a:cubicBezTo>
                    <a:pt x="89" y="78"/>
                    <a:pt x="85" y="82"/>
                    <a:pt x="79" y="82"/>
                  </a:cubicBezTo>
                  <a:cubicBezTo>
                    <a:pt x="72" y="82"/>
                    <a:pt x="68" y="78"/>
                    <a:pt x="68" y="70"/>
                  </a:cubicBezTo>
                  <a:cubicBezTo>
                    <a:pt x="68" y="17"/>
                    <a:pt x="68" y="17"/>
                    <a:pt x="68" y="17"/>
                  </a:cubicBezTo>
                  <a:cubicBezTo>
                    <a:pt x="46" y="73"/>
                    <a:pt x="46" y="73"/>
                    <a:pt x="46" y="7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22" name="Freeform 6"/>
            <p:cNvSpPr>
              <a:spLocks/>
            </p:cNvSpPr>
            <p:nvPr/>
          </p:nvSpPr>
          <p:spPr bwMode="auto">
            <a:xfrm>
              <a:off x="5887" y="3341"/>
              <a:ext cx="99" cy="73"/>
            </a:xfrm>
            <a:custGeom>
              <a:avLst/>
              <a:gdLst>
                <a:gd name="T0" fmla="*/ 1 w 110"/>
                <a:gd name="T1" fmla="*/ 11 h 81"/>
                <a:gd name="T2" fmla="*/ 0 w 110"/>
                <a:gd name="T3" fmla="*/ 6 h 81"/>
                <a:gd name="T4" fmla="*/ 6 w 110"/>
                <a:gd name="T5" fmla="*/ 0 h 81"/>
                <a:gd name="T6" fmla="*/ 14 w 110"/>
                <a:gd name="T7" fmla="*/ 7 h 81"/>
                <a:gd name="T8" fmla="*/ 30 w 110"/>
                <a:gd name="T9" fmla="*/ 61 h 81"/>
                <a:gd name="T10" fmla="*/ 31 w 110"/>
                <a:gd name="T11" fmla="*/ 61 h 81"/>
                <a:gd name="T12" fmla="*/ 47 w 110"/>
                <a:gd name="T13" fmla="*/ 9 h 81"/>
                <a:gd name="T14" fmla="*/ 55 w 110"/>
                <a:gd name="T15" fmla="*/ 0 h 81"/>
                <a:gd name="T16" fmla="*/ 63 w 110"/>
                <a:gd name="T17" fmla="*/ 9 h 81"/>
                <a:gd name="T18" fmla="*/ 79 w 110"/>
                <a:gd name="T19" fmla="*/ 61 h 81"/>
                <a:gd name="T20" fmla="*/ 79 w 110"/>
                <a:gd name="T21" fmla="*/ 61 h 81"/>
                <a:gd name="T22" fmla="*/ 96 w 110"/>
                <a:gd name="T23" fmla="*/ 7 h 81"/>
                <a:gd name="T24" fmla="*/ 104 w 110"/>
                <a:gd name="T25" fmla="*/ 0 h 81"/>
                <a:gd name="T26" fmla="*/ 110 w 110"/>
                <a:gd name="T27" fmla="*/ 6 h 81"/>
                <a:gd name="T28" fmla="*/ 109 w 110"/>
                <a:gd name="T29" fmla="*/ 11 h 81"/>
                <a:gd name="T30" fmla="*/ 87 w 110"/>
                <a:gd name="T31" fmla="*/ 74 h 81"/>
                <a:gd name="T32" fmla="*/ 79 w 110"/>
                <a:gd name="T33" fmla="*/ 81 h 81"/>
                <a:gd name="T34" fmla="*/ 72 w 110"/>
                <a:gd name="T35" fmla="*/ 74 h 81"/>
                <a:gd name="T36" fmla="*/ 55 w 110"/>
                <a:gd name="T37" fmla="*/ 21 h 81"/>
                <a:gd name="T38" fmla="*/ 55 w 110"/>
                <a:gd name="T39" fmla="*/ 21 h 81"/>
                <a:gd name="T40" fmla="*/ 38 w 110"/>
                <a:gd name="T41" fmla="*/ 74 h 81"/>
                <a:gd name="T42" fmla="*/ 30 w 110"/>
                <a:gd name="T43" fmla="*/ 81 h 81"/>
                <a:gd name="T44" fmla="*/ 23 w 110"/>
                <a:gd name="T45" fmla="*/ 74 h 81"/>
                <a:gd name="T46" fmla="*/ 1 w 110"/>
                <a:gd name="T4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81">
                  <a:moveTo>
                    <a:pt x="1" y="11"/>
                  </a:moveTo>
                  <a:cubicBezTo>
                    <a:pt x="0" y="9"/>
                    <a:pt x="0" y="7"/>
                    <a:pt x="0" y="6"/>
                  </a:cubicBezTo>
                  <a:cubicBezTo>
                    <a:pt x="0" y="3"/>
                    <a:pt x="2" y="0"/>
                    <a:pt x="6" y="0"/>
                  </a:cubicBezTo>
                  <a:cubicBezTo>
                    <a:pt x="9" y="0"/>
                    <a:pt x="12" y="1"/>
                    <a:pt x="14" y="7"/>
                  </a:cubicBezTo>
                  <a:cubicBezTo>
                    <a:pt x="30" y="61"/>
                    <a:pt x="30" y="61"/>
                    <a:pt x="30" y="61"/>
                  </a:cubicBezTo>
                  <a:cubicBezTo>
                    <a:pt x="31" y="61"/>
                    <a:pt x="31" y="61"/>
                    <a:pt x="31" y="61"/>
                  </a:cubicBezTo>
                  <a:cubicBezTo>
                    <a:pt x="47" y="9"/>
                    <a:pt x="47" y="9"/>
                    <a:pt x="47" y="9"/>
                  </a:cubicBezTo>
                  <a:cubicBezTo>
                    <a:pt x="49" y="3"/>
                    <a:pt x="50" y="0"/>
                    <a:pt x="55" y="0"/>
                  </a:cubicBezTo>
                  <a:cubicBezTo>
                    <a:pt x="60" y="0"/>
                    <a:pt x="61" y="3"/>
                    <a:pt x="63" y="9"/>
                  </a:cubicBezTo>
                  <a:cubicBezTo>
                    <a:pt x="79" y="61"/>
                    <a:pt x="79" y="61"/>
                    <a:pt x="79" y="61"/>
                  </a:cubicBezTo>
                  <a:cubicBezTo>
                    <a:pt x="79" y="61"/>
                    <a:pt x="79" y="61"/>
                    <a:pt x="79" y="61"/>
                  </a:cubicBezTo>
                  <a:cubicBezTo>
                    <a:pt x="96" y="7"/>
                    <a:pt x="96" y="7"/>
                    <a:pt x="96" y="7"/>
                  </a:cubicBezTo>
                  <a:cubicBezTo>
                    <a:pt x="98" y="1"/>
                    <a:pt x="101" y="0"/>
                    <a:pt x="104" y="0"/>
                  </a:cubicBezTo>
                  <a:cubicBezTo>
                    <a:pt x="108" y="0"/>
                    <a:pt x="110" y="3"/>
                    <a:pt x="110" y="6"/>
                  </a:cubicBezTo>
                  <a:cubicBezTo>
                    <a:pt x="110" y="7"/>
                    <a:pt x="109" y="9"/>
                    <a:pt x="109" y="11"/>
                  </a:cubicBezTo>
                  <a:cubicBezTo>
                    <a:pt x="87" y="74"/>
                    <a:pt x="87" y="74"/>
                    <a:pt x="87" y="74"/>
                  </a:cubicBezTo>
                  <a:cubicBezTo>
                    <a:pt x="85" y="80"/>
                    <a:pt x="83" y="81"/>
                    <a:pt x="79" y="81"/>
                  </a:cubicBezTo>
                  <a:cubicBezTo>
                    <a:pt x="76" y="81"/>
                    <a:pt x="74" y="80"/>
                    <a:pt x="72" y="74"/>
                  </a:cubicBezTo>
                  <a:cubicBezTo>
                    <a:pt x="55" y="21"/>
                    <a:pt x="55" y="21"/>
                    <a:pt x="55" y="21"/>
                  </a:cubicBezTo>
                  <a:cubicBezTo>
                    <a:pt x="55" y="21"/>
                    <a:pt x="55" y="21"/>
                    <a:pt x="55" y="21"/>
                  </a:cubicBezTo>
                  <a:cubicBezTo>
                    <a:pt x="38" y="74"/>
                    <a:pt x="38" y="74"/>
                    <a:pt x="38" y="74"/>
                  </a:cubicBezTo>
                  <a:cubicBezTo>
                    <a:pt x="36" y="80"/>
                    <a:pt x="34" y="81"/>
                    <a:pt x="30" y="81"/>
                  </a:cubicBezTo>
                  <a:cubicBezTo>
                    <a:pt x="27" y="81"/>
                    <a:pt x="25" y="80"/>
                    <a:pt x="23" y="74"/>
                  </a:cubicBezTo>
                  <a:cubicBezTo>
                    <a:pt x="1" y="11"/>
                    <a:pt x="1" y="11"/>
                    <a:pt x="1"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23" name="Freeform 7"/>
            <p:cNvSpPr>
              <a:spLocks noEditPoints="1"/>
            </p:cNvSpPr>
            <p:nvPr/>
          </p:nvSpPr>
          <p:spPr bwMode="auto">
            <a:xfrm>
              <a:off x="5990" y="3341"/>
              <a:ext cx="62" cy="73"/>
            </a:xfrm>
            <a:custGeom>
              <a:avLst/>
              <a:gdLst>
                <a:gd name="T0" fmla="*/ 13 w 69"/>
                <a:gd name="T1" fmla="*/ 41 h 81"/>
                <a:gd name="T2" fmla="*/ 35 w 69"/>
                <a:gd name="T3" fmla="*/ 11 h 81"/>
                <a:gd name="T4" fmla="*/ 57 w 69"/>
                <a:gd name="T5" fmla="*/ 41 h 81"/>
                <a:gd name="T6" fmla="*/ 35 w 69"/>
                <a:gd name="T7" fmla="*/ 70 h 81"/>
                <a:gd name="T8" fmla="*/ 13 w 69"/>
                <a:gd name="T9" fmla="*/ 41 h 81"/>
                <a:gd name="T10" fmla="*/ 69 w 69"/>
                <a:gd name="T11" fmla="*/ 7 h 81"/>
                <a:gd name="T12" fmla="*/ 63 w 69"/>
                <a:gd name="T13" fmla="*/ 0 h 81"/>
                <a:gd name="T14" fmla="*/ 57 w 69"/>
                <a:gd name="T15" fmla="*/ 7 h 81"/>
                <a:gd name="T16" fmla="*/ 57 w 69"/>
                <a:gd name="T17" fmla="*/ 11 h 81"/>
                <a:gd name="T18" fmla="*/ 57 w 69"/>
                <a:gd name="T19" fmla="*/ 11 h 81"/>
                <a:gd name="T20" fmla="*/ 35 w 69"/>
                <a:gd name="T21" fmla="*/ 0 h 81"/>
                <a:gd name="T22" fmla="*/ 0 w 69"/>
                <a:gd name="T23" fmla="*/ 41 h 81"/>
                <a:gd name="T24" fmla="*/ 35 w 69"/>
                <a:gd name="T25" fmla="*/ 81 h 81"/>
                <a:gd name="T26" fmla="*/ 57 w 69"/>
                <a:gd name="T27" fmla="*/ 69 h 81"/>
                <a:gd name="T28" fmla="*/ 57 w 69"/>
                <a:gd name="T29" fmla="*/ 69 h 81"/>
                <a:gd name="T30" fmla="*/ 57 w 69"/>
                <a:gd name="T31" fmla="*/ 75 h 81"/>
                <a:gd name="T32" fmla="*/ 63 w 69"/>
                <a:gd name="T33" fmla="*/ 81 h 81"/>
                <a:gd name="T34" fmla="*/ 69 w 69"/>
                <a:gd name="T35" fmla="*/ 75 h 81"/>
                <a:gd name="T36" fmla="*/ 69 w 69"/>
                <a:gd name="T37"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1">
                  <a:moveTo>
                    <a:pt x="13" y="41"/>
                  </a:moveTo>
                  <a:cubicBezTo>
                    <a:pt x="13" y="27"/>
                    <a:pt x="19" y="11"/>
                    <a:pt x="35" y="11"/>
                  </a:cubicBezTo>
                  <a:cubicBezTo>
                    <a:pt x="51" y="11"/>
                    <a:pt x="57" y="27"/>
                    <a:pt x="57" y="41"/>
                  </a:cubicBezTo>
                  <a:cubicBezTo>
                    <a:pt x="57" y="54"/>
                    <a:pt x="51" y="70"/>
                    <a:pt x="35" y="70"/>
                  </a:cubicBezTo>
                  <a:cubicBezTo>
                    <a:pt x="19" y="70"/>
                    <a:pt x="13" y="54"/>
                    <a:pt x="13" y="41"/>
                  </a:cubicBezTo>
                  <a:close/>
                  <a:moveTo>
                    <a:pt x="69" y="7"/>
                  </a:moveTo>
                  <a:cubicBezTo>
                    <a:pt x="69" y="2"/>
                    <a:pt x="66" y="0"/>
                    <a:pt x="63" y="0"/>
                  </a:cubicBezTo>
                  <a:cubicBezTo>
                    <a:pt x="60" y="0"/>
                    <a:pt x="57" y="2"/>
                    <a:pt x="57" y="7"/>
                  </a:cubicBezTo>
                  <a:cubicBezTo>
                    <a:pt x="57" y="11"/>
                    <a:pt x="57" y="11"/>
                    <a:pt x="57" y="11"/>
                  </a:cubicBezTo>
                  <a:cubicBezTo>
                    <a:pt x="57" y="11"/>
                    <a:pt x="57" y="11"/>
                    <a:pt x="57" y="11"/>
                  </a:cubicBezTo>
                  <a:cubicBezTo>
                    <a:pt x="51" y="4"/>
                    <a:pt x="44" y="0"/>
                    <a:pt x="35" y="0"/>
                  </a:cubicBezTo>
                  <a:cubicBezTo>
                    <a:pt x="13" y="0"/>
                    <a:pt x="0" y="20"/>
                    <a:pt x="0" y="41"/>
                  </a:cubicBezTo>
                  <a:cubicBezTo>
                    <a:pt x="0" y="62"/>
                    <a:pt x="13" y="81"/>
                    <a:pt x="35" y="81"/>
                  </a:cubicBezTo>
                  <a:cubicBezTo>
                    <a:pt x="44" y="81"/>
                    <a:pt x="51" y="77"/>
                    <a:pt x="57" y="69"/>
                  </a:cubicBezTo>
                  <a:cubicBezTo>
                    <a:pt x="57" y="69"/>
                    <a:pt x="57" y="69"/>
                    <a:pt x="57" y="69"/>
                  </a:cubicBezTo>
                  <a:cubicBezTo>
                    <a:pt x="57" y="75"/>
                    <a:pt x="57" y="75"/>
                    <a:pt x="57" y="75"/>
                  </a:cubicBezTo>
                  <a:cubicBezTo>
                    <a:pt x="57" y="80"/>
                    <a:pt x="60" y="81"/>
                    <a:pt x="63" y="81"/>
                  </a:cubicBezTo>
                  <a:cubicBezTo>
                    <a:pt x="66" y="81"/>
                    <a:pt x="69" y="80"/>
                    <a:pt x="69" y="75"/>
                  </a:cubicBezTo>
                  <a:cubicBezTo>
                    <a:pt x="69" y="7"/>
                    <a:pt x="69" y="7"/>
                    <a:pt x="69"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24" name="Freeform 8"/>
            <p:cNvSpPr>
              <a:spLocks/>
            </p:cNvSpPr>
            <p:nvPr/>
          </p:nvSpPr>
          <p:spPr bwMode="auto">
            <a:xfrm>
              <a:off x="6068" y="3341"/>
              <a:ext cx="34" cy="73"/>
            </a:xfrm>
            <a:custGeom>
              <a:avLst/>
              <a:gdLst>
                <a:gd name="T0" fmla="*/ 0 w 38"/>
                <a:gd name="T1" fmla="*/ 7 h 81"/>
                <a:gd name="T2" fmla="*/ 6 w 38"/>
                <a:gd name="T3" fmla="*/ 0 h 81"/>
                <a:gd name="T4" fmla="*/ 13 w 38"/>
                <a:gd name="T5" fmla="*/ 7 h 81"/>
                <a:gd name="T6" fmla="*/ 13 w 38"/>
                <a:gd name="T7" fmla="*/ 14 h 81"/>
                <a:gd name="T8" fmla="*/ 13 w 38"/>
                <a:gd name="T9" fmla="*/ 14 h 81"/>
                <a:gd name="T10" fmla="*/ 31 w 38"/>
                <a:gd name="T11" fmla="*/ 0 h 81"/>
                <a:gd name="T12" fmla="*/ 38 w 38"/>
                <a:gd name="T13" fmla="*/ 7 h 81"/>
                <a:gd name="T14" fmla="*/ 30 w 38"/>
                <a:gd name="T15" fmla="*/ 14 h 81"/>
                <a:gd name="T16" fmla="*/ 13 w 38"/>
                <a:gd name="T17" fmla="*/ 37 h 81"/>
                <a:gd name="T18" fmla="*/ 13 w 38"/>
                <a:gd name="T19" fmla="*/ 74 h 81"/>
                <a:gd name="T20" fmla="*/ 6 w 38"/>
                <a:gd name="T21" fmla="*/ 81 h 81"/>
                <a:gd name="T22" fmla="*/ 0 w 38"/>
                <a:gd name="T23" fmla="*/ 74 h 81"/>
                <a:gd name="T24" fmla="*/ 0 w 38"/>
                <a:gd name="T25"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81">
                  <a:moveTo>
                    <a:pt x="0" y="7"/>
                  </a:moveTo>
                  <a:cubicBezTo>
                    <a:pt x="0" y="3"/>
                    <a:pt x="2" y="0"/>
                    <a:pt x="6" y="0"/>
                  </a:cubicBezTo>
                  <a:cubicBezTo>
                    <a:pt x="10" y="0"/>
                    <a:pt x="13" y="3"/>
                    <a:pt x="13" y="7"/>
                  </a:cubicBezTo>
                  <a:cubicBezTo>
                    <a:pt x="13" y="14"/>
                    <a:pt x="13" y="14"/>
                    <a:pt x="13" y="14"/>
                  </a:cubicBezTo>
                  <a:cubicBezTo>
                    <a:pt x="13" y="14"/>
                    <a:pt x="13" y="14"/>
                    <a:pt x="13" y="14"/>
                  </a:cubicBezTo>
                  <a:cubicBezTo>
                    <a:pt x="16" y="8"/>
                    <a:pt x="23" y="0"/>
                    <a:pt x="31" y="0"/>
                  </a:cubicBezTo>
                  <a:cubicBezTo>
                    <a:pt x="35" y="0"/>
                    <a:pt x="38" y="3"/>
                    <a:pt x="38" y="7"/>
                  </a:cubicBezTo>
                  <a:cubicBezTo>
                    <a:pt x="38" y="11"/>
                    <a:pt x="35" y="13"/>
                    <a:pt x="30" y="14"/>
                  </a:cubicBezTo>
                  <a:cubicBezTo>
                    <a:pt x="22" y="15"/>
                    <a:pt x="13" y="21"/>
                    <a:pt x="13" y="37"/>
                  </a:cubicBezTo>
                  <a:cubicBezTo>
                    <a:pt x="13" y="74"/>
                    <a:pt x="13" y="74"/>
                    <a:pt x="13" y="74"/>
                  </a:cubicBezTo>
                  <a:cubicBezTo>
                    <a:pt x="13" y="79"/>
                    <a:pt x="10" y="81"/>
                    <a:pt x="6" y="81"/>
                  </a:cubicBezTo>
                  <a:cubicBezTo>
                    <a:pt x="2" y="81"/>
                    <a:pt x="0" y="79"/>
                    <a:pt x="0" y="74"/>
                  </a:cubicBezTo>
                  <a:cubicBezTo>
                    <a:pt x="0" y="7"/>
                    <a:pt x="0" y="7"/>
                    <a:pt x="0"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25" name="Freeform 9"/>
            <p:cNvSpPr>
              <a:spLocks noEditPoints="1"/>
            </p:cNvSpPr>
            <p:nvPr/>
          </p:nvSpPr>
          <p:spPr bwMode="auto">
            <a:xfrm>
              <a:off x="6106" y="3341"/>
              <a:ext cx="62" cy="73"/>
            </a:xfrm>
            <a:custGeom>
              <a:avLst/>
              <a:gdLst>
                <a:gd name="T0" fmla="*/ 13 w 69"/>
                <a:gd name="T1" fmla="*/ 36 h 81"/>
                <a:gd name="T2" fmla="*/ 35 w 69"/>
                <a:gd name="T3" fmla="*/ 11 h 81"/>
                <a:gd name="T4" fmla="*/ 56 w 69"/>
                <a:gd name="T5" fmla="*/ 36 h 81"/>
                <a:gd name="T6" fmla="*/ 13 w 69"/>
                <a:gd name="T7" fmla="*/ 36 h 81"/>
                <a:gd name="T8" fmla="*/ 62 w 69"/>
                <a:gd name="T9" fmla="*/ 46 h 81"/>
                <a:gd name="T10" fmla="*/ 69 w 69"/>
                <a:gd name="T11" fmla="*/ 39 h 81"/>
                <a:gd name="T12" fmla="*/ 35 w 69"/>
                <a:gd name="T13" fmla="*/ 0 h 81"/>
                <a:gd name="T14" fmla="*/ 0 w 69"/>
                <a:gd name="T15" fmla="*/ 41 h 81"/>
                <a:gd name="T16" fmla="*/ 36 w 69"/>
                <a:gd name="T17" fmla="*/ 81 h 81"/>
                <a:gd name="T18" fmla="*/ 68 w 69"/>
                <a:gd name="T19" fmla="*/ 65 h 81"/>
                <a:gd name="T20" fmla="*/ 63 w 69"/>
                <a:gd name="T21" fmla="*/ 59 h 81"/>
                <a:gd name="T22" fmla="*/ 36 w 69"/>
                <a:gd name="T23" fmla="*/ 70 h 81"/>
                <a:gd name="T24" fmla="*/ 13 w 69"/>
                <a:gd name="T25" fmla="*/ 46 h 81"/>
                <a:gd name="T26" fmla="*/ 62 w 69"/>
                <a:gd name="T27"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81">
                  <a:moveTo>
                    <a:pt x="13" y="36"/>
                  </a:moveTo>
                  <a:cubicBezTo>
                    <a:pt x="13" y="24"/>
                    <a:pt x="19" y="11"/>
                    <a:pt x="35" y="11"/>
                  </a:cubicBezTo>
                  <a:cubicBezTo>
                    <a:pt x="50" y="11"/>
                    <a:pt x="56" y="25"/>
                    <a:pt x="56" y="36"/>
                  </a:cubicBezTo>
                  <a:cubicBezTo>
                    <a:pt x="13" y="36"/>
                    <a:pt x="13" y="36"/>
                    <a:pt x="13" y="36"/>
                  </a:cubicBezTo>
                  <a:close/>
                  <a:moveTo>
                    <a:pt x="62" y="46"/>
                  </a:moveTo>
                  <a:cubicBezTo>
                    <a:pt x="68" y="46"/>
                    <a:pt x="69" y="43"/>
                    <a:pt x="69" y="39"/>
                  </a:cubicBezTo>
                  <a:cubicBezTo>
                    <a:pt x="69" y="20"/>
                    <a:pt x="57" y="0"/>
                    <a:pt x="35" y="0"/>
                  </a:cubicBezTo>
                  <a:cubicBezTo>
                    <a:pt x="13" y="0"/>
                    <a:pt x="0" y="19"/>
                    <a:pt x="0" y="41"/>
                  </a:cubicBezTo>
                  <a:cubicBezTo>
                    <a:pt x="0" y="62"/>
                    <a:pt x="11" y="81"/>
                    <a:pt x="36" y="81"/>
                  </a:cubicBezTo>
                  <a:cubicBezTo>
                    <a:pt x="51" y="81"/>
                    <a:pt x="68" y="72"/>
                    <a:pt x="68" y="65"/>
                  </a:cubicBezTo>
                  <a:cubicBezTo>
                    <a:pt x="68" y="61"/>
                    <a:pt x="65" y="59"/>
                    <a:pt x="63" y="59"/>
                  </a:cubicBezTo>
                  <a:cubicBezTo>
                    <a:pt x="58" y="59"/>
                    <a:pt x="54" y="70"/>
                    <a:pt x="36" y="70"/>
                  </a:cubicBezTo>
                  <a:cubicBezTo>
                    <a:pt x="21" y="70"/>
                    <a:pt x="13" y="59"/>
                    <a:pt x="13" y="46"/>
                  </a:cubicBezTo>
                  <a:cubicBezTo>
                    <a:pt x="62" y="46"/>
                    <a:pt x="62" y="46"/>
                    <a:pt x="62" y="4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26" name="Freeform 10"/>
            <p:cNvSpPr>
              <a:spLocks noEditPoints="1"/>
            </p:cNvSpPr>
            <p:nvPr/>
          </p:nvSpPr>
          <p:spPr bwMode="auto">
            <a:xfrm>
              <a:off x="5545" y="3291"/>
              <a:ext cx="107" cy="107"/>
            </a:xfrm>
            <a:custGeom>
              <a:avLst/>
              <a:gdLst>
                <a:gd name="T0" fmla="*/ 13 w 120"/>
                <a:gd name="T1" fmla="*/ 0 h 119"/>
                <a:gd name="T2" fmla="*/ 0 w 120"/>
                <a:gd name="T3" fmla="*/ 12 h 119"/>
                <a:gd name="T4" fmla="*/ 0 w 120"/>
                <a:gd name="T5" fmla="*/ 106 h 119"/>
                <a:gd name="T6" fmla="*/ 13 w 120"/>
                <a:gd name="T7" fmla="*/ 119 h 119"/>
                <a:gd name="T8" fmla="*/ 107 w 120"/>
                <a:gd name="T9" fmla="*/ 119 h 119"/>
                <a:gd name="T10" fmla="*/ 120 w 120"/>
                <a:gd name="T11" fmla="*/ 106 h 119"/>
                <a:gd name="T12" fmla="*/ 120 w 120"/>
                <a:gd name="T13" fmla="*/ 12 h 119"/>
                <a:gd name="T14" fmla="*/ 107 w 120"/>
                <a:gd name="T15" fmla="*/ 0 h 119"/>
                <a:gd name="T16" fmla="*/ 13 w 120"/>
                <a:gd name="T17" fmla="*/ 0 h 119"/>
                <a:gd name="T18" fmla="*/ 8 w 120"/>
                <a:gd name="T19" fmla="*/ 106 h 119"/>
                <a:gd name="T20" fmla="*/ 8 w 120"/>
                <a:gd name="T21" fmla="*/ 12 h 119"/>
                <a:gd name="T22" fmla="*/ 13 w 120"/>
                <a:gd name="T23" fmla="*/ 7 h 119"/>
                <a:gd name="T24" fmla="*/ 107 w 120"/>
                <a:gd name="T25" fmla="*/ 7 h 119"/>
                <a:gd name="T26" fmla="*/ 113 w 120"/>
                <a:gd name="T27" fmla="*/ 12 h 119"/>
                <a:gd name="T28" fmla="*/ 113 w 120"/>
                <a:gd name="T29" fmla="*/ 106 h 119"/>
                <a:gd name="T30" fmla="*/ 107 w 120"/>
                <a:gd name="T31" fmla="*/ 112 h 119"/>
                <a:gd name="T32" fmla="*/ 13 w 120"/>
                <a:gd name="T33" fmla="*/ 112 h 119"/>
                <a:gd name="T34" fmla="*/ 8 w 120"/>
                <a:gd name="T35" fmla="*/ 10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19">
                  <a:moveTo>
                    <a:pt x="13" y="0"/>
                  </a:moveTo>
                  <a:cubicBezTo>
                    <a:pt x="6" y="0"/>
                    <a:pt x="0" y="5"/>
                    <a:pt x="0" y="12"/>
                  </a:cubicBezTo>
                  <a:cubicBezTo>
                    <a:pt x="0" y="106"/>
                    <a:pt x="0" y="106"/>
                    <a:pt x="0" y="106"/>
                  </a:cubicBezTo>
                  <a:cubicBezTo>
                    <a:pt x="0" y="113"/>
                    <a:pt x="6" y="119"/>
                    <a:pt x="13" y="119"/>
                  </a:cubicBezTo>
                  <a:cubicBezTo>
                    <a:pt x="107" y="119"/>
                    <a:pt x="107" y="119"/>
                    <a:pt x="107" y="119"/>
                  </a:cubicBezTo>
                  <a:cubicBezTo>
                    <a:pt x="114" y="119"/>
                    <a:pt x="120" y="113"/>
                    <a:pt x="120" y="106"/>
                  </a:cubicBezTo>
                  <a:cubicBezTo>
                    <a:pt x="120" y="12"/>
                    <a:pt x="120" y="12"/>
                    <a:pt x="120" y="12"/>
                  </a:cubicBezTo>
                  <a:cubicBezTo>
                    <a:pt x="120" y="5"/>
                    <a:pt x="114" y="0"/>
                    <a:pt x="107" y="0"/>
                  </a:cubicBezTo>
                  <a:cubicBezTo>
                    <a:pt x="13" y="0"/>
                    <a:pt x="13" y="0"/>
                    <a:pt x="13" y="0"/>
                  </a:cubicBezTo>
                  <a:close/>
                  <a:moveTo>
                    <a:pt x="8" y="106"/>
                  </a:moveTo>
                  <a:cubicBezTo>
                    <a:pt x="8" y="12"/>
                    <a:pt x="8" y="12"/>
                    <a:pt x="8" y="12"/>
                  </a:cubicBezTo>
                  <a:cubicBezTo>
                    <a:pt x="8" y="9"/>
                    <a:pt x="10" y="7"/>
                    <a:pt x="13" y="7"/>
                  </a:cubicBezTo>
                  <a:cubicBezTo>
                    <a:pt x="107" y="7"/>
                    <a:pt x="107" y="7"/>
                    <a:pt x="107" y="7"/>
                  </a:cubicBezTo>
                  <a:cubicBezTo>
                    <a:pt x="110" y="7"/>
                    <a:pt x="113" y="9"/>
                    <a:pt x="113" y="12"/>
                  </a:cubicBezTo>
                  <a:cubicBezTo>
                    <a:pt x="113" y="106"/>
                    <a:pt x="113" y="106"/>
                    <a:pt x="113" y="106"/>
                  </a:cubicBezTo>
                  <a:cubicBezTo>
                    <a:pt x="113" y="110"/>
                    <a:pt x="110" y="112"/>
                    <a:pt x="107" y="112"/>
                  </a:cubicBezTo>
                  <a:cubicBezTo>
                    <a:pt x="13" y="112"/>
                    <a:pt x="13" y="112"/>
                    <a:pt x="13" y="112"/>
                  </a:cubicBezTo>
                  <a:cubicBezTo>
                    <a:pt x="10" y="112"/>
                    <a:pt x="8" y="110"/>
                    <a:pt x="8" y="10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27" name="Freeform 11"/>
            <p:cNvSpPr>
              <a:spLocks noEditPoints="1"/>
            </p:cNvSpPr>
            <p:nvPr/>
          </p:nvSpPr>
          <p:spPr bwMode="auto">
            <a:xfrm>
              <a:off x="5570" y="3316"/>
              <a:ext cx="108" cy="107"/>
            </a:xfrm>
            <a:custGeom>
              <a:avLst/>
              <a:gdLst>
                <a:gd name="T0" fmla="*/ 13 w 120"/>
                <a:gd name="T1" fmla="*/ 0 h 119"/>
                <a:gd name="T2" fmla="*/ 0 w 120"/>
                <a:gd name="T3" fmla="*/ 13 h 119"/>
                <a:gd name="T4" fmla="*/ 0 w 120"/>
                <a:gd name="T5" fmla="*/ 107 h 119"/>
                <a:gd name="T6" fmla="*/ 13 w 120"/>
                <a:gd name="T7" fmla="*/ 119 h 119"/>
                <a:gd name="T8" fmla="*/ 107 w 120"/>
                <a:gd name="T9" fmla="*/ 119 h 119"/>
                <a:gd name="T10" fmla="*/ 120 w 120"/>
                <a:gd name="T11" fmla="*/ 107 h 119"/>
                <a:gd name="T12" fmla="*/ 120 w 120"/>
                <a:gd name="T13" fmla="*/ 13 h 119"/>
                <a:gd name="T14" fmla="*/ 107 w 120"/>
                <a:gd name="T15" fmla="*/ 0 h 119"/>
                <a:gd name="T16" fmla="*/ 13 w 120"/>
                <a:gd name="T17" fmla="*/ 0 h 119"/>
                <a:gd name="T18" fmla="*/ 8 w 120"/>
                <a:gd name="T19" fmla="*/ 107 h 119"/>
                <a:gd name="T20" fmla="*/ 8 w 120"/>
                <a:gd name="T21" fmla="*/ 13 h 119"/>
                <a:gd name="T22" fmla="*/ 13 w 120"/>
                <a:gd name="T23" fmla="*/ 7 h 119"/>
                <a:gd name="T24" fmla="*/ 107 w 120"/>
                <a:gd name="T25" fmla="*/ 7 h 119"/>
                <a:gd name="T26" fmla="*/ 113 w 120"/>
                <a:gd name="T27" fmla="*/ 13 h 119"/>
                <a:gd name="T28" fmla="*/ 113 w 120"/>
                <a:gd name="T29" fmla="*/ 107 h 119"/>
                <a:gd name="T30" fmla="*/ 107 w 120"/>
                <a:gd name="T31" fmla="*/ 112 h 119"/>
                <a:gd name="T32" fmla="*/ 13 w 120"/>
                <a:gd name="T33" fmla="*/ 112 h 119"/>
                <a:gd name="T34" fmla="*/ 8 w 120"/>
                <a:gd name="T35" fmla="*/ 10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19">
                  <a:moveTo>
                    <a:pt x="13" y="0"/>
                  </a:moveTo>
                  <a:cubicBezTo>
                    <a:pt x="6" y="0"/>
                    <a:pt x="0" y="6"/>
                    <a:pt x="0" y="13"/>
                  </a:cubicBezTo>
                  <a:cubicBezTo>
                    <a:pt x="0" y="107"/>
                    <a:pt x="0" y="107"/>
                    <a:pt x="0" y="107"/>
                  </a:cubicBezTo>
                  <a:cubicBezTo>
                    <a:pt x="0" y="114"/>
                    <a:pt x="6" y="119"/>
                    <a:pt x="13" y="119"/>
                  </a:cubicBezTo>
                  <a:cubicBezTo>
                    <a:pt x="107" y="119"/>
                    <a:pt x="107" y="119"/>
                    <a:pt x="107" y="119"/>
                  </a:cubicBezTo>
                  <a:cubicBezTo>
                    <a:pt x="114" y="119"/>
                    <a:pt x="120" y="114"/>
                    <a:pt x="120" y="107"/>
                  </a:cubicBezTo>
                  <a:cubicBezTo>
                    <a:pt x="120" y="13"/>
                    <a:pt x="120" y="13"/>
                    <a:pt x="120" y="13"/>
                  </a:cubicBezTo>
                  <a:cubicBezTo>
                    <a:pt x="120" y="6"/>
                    <a:pt x="114" y="0"/>
                    <a:pt x="107" y="0"/>
                  </a:cubicBezTo>
                  <a:cubicBezTo>
                    <a:pt x="13" y="0"/>
                    <a:pt x="13" y="0"/>
                    <a:pt x="13" y="0"/>
                  </a:cubicBezTo>
                  <a:close/>
                  <a:moveTo>
                    <a:pt x="8" y="107"/>
                  </a:moveTo>
                  <a:cubicBezTo>
                    <a:pt x="8" y="13"/>
                    <a:pt x="8" y="13"/>
                    <a:pt x="8" y="13"/>
                  </a:cubicBezTo>
                  <a:cubicBezTo>
                    <a:pt x="8" y="9"/>
                    <a:pt x="10" y="7"/>
                    <a:pt x="13" y="7"/>
                  </a:cubicBezTo>
                  <a:cubicBezTo>
                    <a:pt x="107" y="7"/>
                    <a:pt x="107" y="7"/>
                    <a:pt x="107" y="7"/>
                  </a:cubicBezTo>
                  <a:cubicBezTo>
                    <a:pt x="110" y="7"/>
                    <a:pt x="113" y="9"/>
                    <a:pt x="113" y="13"/>
                  </a:cubicBezTo>
                  <a:cubicBezTo>
                    <a:pt x="113" y="107"/>
                    <a:pt x="113" y="107"/>
                    <a:pt x="113" y="107"/>
                  </a:cubicBezTo>
                  <a:cubicBezTo>
                    <a:pt x="113" y="110"/>
                    <a:pt x="110" y="112"/>
                    <a:pt x="107" y="112"/>
                  </a:cubicBezTo>
                  <a:cubicBezTo>
                    <a:pt x="13" y="112"/>
                    <a:pt x="13" y="112"/>
                    <a:pt x="13" y="112"/>
                  </a:cubicBezTo>
                  <a:cubicBezTo>
                    <a:pt x="10" y="112"/>
                    <a:pt x="8" y="110"/>
                    <a:pt x="8" y="1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28" name="Freeform 12"/>
            <p:cNvSpPr>
              <a:spLocks noEditPoints="1"/>
            </p:cNvSpPr>
            <p:nvPr/>
          </p:nvSpPr>
          <p:spPr bwMode="auto">
            <a:xfrm>
              <a:off x="5520" y="3341"/>
              <a:ext cx="107" cy="107"/>
            </a:xfrm>
            <a:custGeom>
              <a:avLst/>
              <a:gdLst>
                <a:gd name="T0" fmla="*/ 13 w 120"/>
                <a:gd name="T1" fmla="*/ 0 h 119"/>
                <a:gd name="T2" fmla="*/ 0 w 120"/>
                <a:gd name="T3" fmla="*/ 13 h 119"/>
                <a:gd name="T4" fmla="*/ 0 w 120"/>
                <a:gd name="T5" fmla="*/ 107 h 119"/>
                <a:gd name="T6" fmla="*/ 13 w 120"/>
                <a:gd name="T7" fmla="*/ 119 h 119"/>
                <a:gd name="T8" fmla="*/ 107 w 120"/>
                <a:gd name="T9" fmla="*/ 119 h 119"/>
                <a:gd name="T10" fmla="*/ 120 w 120"/>
                <a:gd name="T11" fmla="*/ 107 h 119"/>
                <a:gd name="T12" fmla="*/ 120 w 120"/>
                <a:gd name="T13" fmla="*/ 13 h 119"/>
                <a:gd name="T14" fmla="*/ 107 w 120"/>
                <a:gd name="T15" fmla="*/ 0 h 119"/>
                <a:gd name="T16" fmla="*/ 13 w 120"/>
                <a:gd name="T17" fmla="*/ 0 h 119"/>
                <a:gd name="T18" fmla="*/ 7 w 120"/>
                <a:gd name="T19" fmla="*/ 107 h 119"/>
                <a:gd name="T20" fmla="*/ 7 w 120"/>
                <a:gd name="T21" fmla="*/ 13 h 119"/>
                <a:gd name="T22" fmla="*/ 13 w 120"/>
                <a:gd name="T23" fmla="*/ 7 h 119"/>
                <a:gd name="T24" fmla="*/ 107 w 120"/>
                <a:gd name="T25" fmla="*/ 7 h 119"/>
                <a:gd name="T26" fmla="*/ 113 w 120"/>
                <a:gd name="T27" fmla="*/ 13 h 119"/>
                <a:gd name="T28" fmla="*/ 113 w 120"/>
                <a:gd name="T29" fmla="*/ 107 h 119"/>
                <a:gd name="T30" fmla="*/ 107 w 120"/>
                <a:gd name="T31" fmla="*/ 112 h 119"/>
                <a:gd name="T32" fmla="*/ 13 w 120"/>
                <a:gd name="T33" fmla="*/ 112 h 119"/>
                <a:gd name="T34" fmla="*/ 7 w 120"/>
                <a:gd name="T35" fmla="*/ 10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19">
                  <a:moveTo>
                    <a:pt x="13" y="0"/>
                  </a:moveTo>
                  <a:cubicBezTo>
                    <a:pt x="6" y="0"/>
                    <a:pt x="0" y="6"/>
                    <a:pt x="0" y="13"/>
                  </a:cubicBezTo>
                  <a:cubicBezTo>
                    <a:pt x="0" y="107"/>
                    <a:pt x="0" y="107"/>
                    <a:pt x="0" y="107"/>
                  </a:cubicBezTo>
                  <a:cubicBezTo>
                    <a:pt x="0" y="114"/>
                    <a:pt x="6" y="119"/>
                    <a:pt x="13" y="119"/>
                  </a:cubicBezTo>
                  <a:cubicBezTo>
                    <a:pt x="107" y="119"/>
                    <a:pt x="107" y="119"/>
                    <a:pt x="107" y="119"/>
                  </a:cubicBezTo>
                  <a:cubicBezTo>
                    <a:pt x="114" y="119"/>
                    <a:pt x="120" y="114"/>
                    <a:pt x="120" y="107"/>
                  </a:cubicBezTo>
                  <a:cubicBezTo>
                    <a:pt x="120" y="13"/>
                    <a:pt x="120" y="13"/>
                    <a:pt x="120" y="13"/>
                  </a:cubicBezTo>
                  <a:cubicBezTo>
                    <a:pt x="120" y="6"/>
                    <a:pt x="114" y="0"/>
                    <a:pt x="107" y="0"/>
                  </a:cubicBezTo>
                  <a:cubicBezTo>
                    <a:pt x="13" y="0"/>
                    <a:pt x="13" y="0"/>
                    <a:pt x="13" y="0"/>
                  </a:cubicBezTo>
                  <a:close/>
                  <a:moveTo>
                    <a:pt x="7" y="107"/>
                  </a:moveTo>
                  <a:cubicBezTo>
                    <a:pt x="7" y="13"/>
                    <a:pt x="7" y="13"/>
                    <a:pt x="7" y="13"/>
                  </a:cubicBezTo>
                  <a:cubicBezTo>
                    <a:pt x="7" y="10"/>
                    <a:pt x="10" y="7"/>
                    <a:pt x="13" y="7"/>
                  </a:cubicBezTo>
                  <a:cubicBezTo>
                    <a:pt x="107" y="7"/>
                    <a:pt x="107" y="7"/>
                    <a:pt x="107" y="7"/>
                  </a:cubicBezTo>
                  <a:cubicBezTo>
                    <a:pt x="110" y="7"/>
                    <a:pt x="113" y="10"/>
                    <a:pt x="113" y="13"/>
                  </a:cubicBezTo>
                  <a:cubicBezTo>
                    <a:pt x="113" y="107"/>
                    <a:pt x="113" y="107"/>
                    <a:pt x="113" y="107"/>
                  </a:cubicBezTo>
                  <a:cubicBezTo>
                    <a:pt x="113" y="110"/>
                    <a:pt x="110" y="112"/>
                    <a:pt x="107" y="112"/>
                  </a:cubicBezTo>
                  <a:cubicBezTo>
                    <a:pt x="13" y="112"/>
                    <a:pt x="13" y="112"/>
                    <a:pt x="13" y="112"/>
                  </a:cubicBezTo>
                  <a:cubicBezTo>
                    <a:pt x="10" y="112"/>
                    <a:pt x="7" y="110"/>
                    <a:pt x="7" y="1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29" name="Freeform 13"/>
            <p:cNvSpPr>
              <a:spLocks noEditPoints="1"/>
            </p:cNvSpPr>
            <p:nvPr/>
          </p:nvSpPr>
          <p:spPr bwMode="auto">
            <a:xfrm>
              <a:off x="6168" y="3343"/>
              <a:ext cx="23" cy="12"/>
            </a:xfrm>
            <a:custGeom>
              <a:avLst/>
              <a:gdLst>
                <a:gd name="T0" fmla="*/ 10 w 26"/>
                <a:gd name="T1" fmla="*/ 0 h 13"/>
                <a:gd name="T2" fmla="*/ 10 w 26"/>
                <a:gd name="T3" fmla="*/ 1 h 13"/>
                <a:gd name="T4" fmla="*/ 6 w 26"/>
                <a:gd name="T5" fmla="*/ 1 h 13"/>
                <a:gd name="T6" fmla="*/ 6 w 26"/>
                <a:gd name="T7" fmla="*/ 13 h 13"/>
                <a:gd name="T8" fmla="*/ 4 w 26"/>
                <a:gd name="T9" fmla="*/ 13 h 13"/>
                <a:gd name="T10" fmla="*/ 4 w 26"/>
                <a:gd name="T11" fmla="*/ 1 h 13"/>
                <a:gd name="T12" fmla="*/ 0 w 26"/>
                <a:gd name="T13" fmla="*/ 1 h 13"/>
                <a:gd name="T14" fmla="*/ 0 w 26"/>
                <a:gd name="T15" fmla="*/ 0 h 13"/>
                <a:gd name="T16" fmla="*/ 10 w 26"/>
                <a:gd name="T17" fmla="*/ 0 h 13"/>
                <a:gd name="T18" fmla="*/ 24 w 26"/>
                <a:gd name="T19" fmla="*/ 13 h 13"/>
                <a:gd name="T20" fmla="*/ 23 w 26"/>
                <a:gd name="T21" fmla="*/ 5 h 13"/>
                <a:gd name="T22" fmla="*/ 23 w 26"/>
                <a:gd name="T23" fmla="*/ 1 h 13"/>
                <a:gd name="T24" fmla="*/ 23 w 26"/>
                <a:gd name="T25" fmla="*/ 1 h 13"/>
                <a:gd name="T26" fmla="*/ 22 w 26"/>
                <a:gd name="T27" fmla="*/ 5 h 13"/>
                <a:gd name="T28" fmla="*/ 19 w 26"/>
                <a:gd name="T29" fmla="*/ 13 h 13"/>
                <a:gd name="T30" fmla="*/ 17 w 26"/>
                <a:gd name="T31" fmla="*/ 13 h 13"/>
                <a:gd name="T32" fmla="*/ 15 w 26"/>
                <a:gd name="T33" fmla="*/ 5 h 13"/>
                <a:gd name="T34" fmla="*/ 14 w 26"/>
                <a:gd name="T35" fmla="*/ 1 h 13"/>
                <a:gd name="T36" fmla="*/ 14 w 26"/>
                <a:gd name="T37" fmla="*/ 1 h 13"/>
                <a:gd name="T38" fmla="*/ 13 w 26"/>
                <a:gd name="T39" fmla="*/ 5 h 13"/>
                <a:gd name="T40" fmla="*/ 13 w 26"/>
                <a:gd name="T41" fmla="*/ 13 h 13"/>
                <a:gd name="T42" fmla="*/ 11 w 26"/>
                <a:gd name="T43" fmla="*/ 13 h 13"/>
                <a:gd name="T44" fmla="*/ 12 w 26"/>
                <a:gd name="T45" fmla="*/ 0 h 13"/>
                <a:gd name="T46" fmla="*/ 15 w 26"/>
                <a:gd name="T47" fmla="*/ 0 h 13"/>
                <a:gd name="T48" fmla="*/ 17 w 26"/>
                <a:gd name="T49" fmla="*/ 7 h 13"/>
                <a:gd name="T50" fmla="*/ 18 w 26"/>
                <a:gd name="T51" fmla="*/ 10 h 13"/>
                <a:gd name="T52" fmla="*/ 18 w 26"/>
                <a:gd name="T53" fmla="*/ 10 h 13"/>
                <a:gd name="T54" fmla="*/ 19 w 26"/>
                <a:gd name="T55" fmla="*/ 7 h 13"/>
                <a:gd name="T56" fmla="*/ 22 w 26"/>
                <a:gd name="T57" fmla="*/ 0 h 13"/>
                <a:gd name="T58" fmla="*/ 25 w 26"/>
                <a:gd name="T59" fmla="*/ 0 h 13"/>
                <a:gd name="T60" fmla="*/ 26 w 26"/>
                <a:gd name="T61" fmla="*/ 13 h 13"/>
                <a:gd name="T62" fmla="*/ 24 w 26"/>
                <a:gd name="T6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 h="13">
                  <a:moveTo>
                    <a:pt x="10" y="0"/>
                  </a:moveTo>
                  <a:cubicBezTo>
                    <a:pt x="10" y="1"/>
                    <a:pt x="10" y="1"/>
                    <a:pt x="10" y="1"/>
                  </a:cubicBezTo>
                  <a:cubicBezTo>
                    <a:pt x="6" y="1"/>
                    <a:pt x="6" y="1"/>
                    <a:pt x="6" y="1"/>
                  </a:cubicBezTo>
                  <a:cubicBezTo>
                    <a:pt x="6" y="13"/>
                    <a:pt x="6" y="13"/>
                    <a:pt x="6" y="13"/>
                  </a:cubicBezTo>
                  <a:cubicBezTo>
                    <a:pt x="4" y="13"/>
                    <a:pt x="4" y="13"/>
                    <a:pt x="4" y="13"/>
                  </a:cubicBezTo>
                  <a:cubicBezTo>
                    <a:pt x="4" y="1"/>
                    <a:pt x="4" y="1"/>
                    <a:pt x="4" y="1"/>
                  </a:cubicBezTo>
                  <a:cubicBezTo>
                    <a:pt x="0" y="1"/>
                    <a:pt x="0" y="1"/>
                    <a:pt x="0" y="1"/>
                  </a:cubicBezTo>
                  <a:cubicBezTo>
                    <a:pt x="0" y="0"/>
                    <a:pt x="0" y="0"/>
                    <a:pt x="0" y="0"/>
                  </a:cubicBezTo>
                  <a:cubicBezTo>
                    <a:pt x="10" y="0"/>
                    <a:pt x="10" y="0"/>
                    <a:pt x="10" y="0"/>
                  </a:cubicBezTo>
                  <a:close/>
                  <a:moveTo>
                    <a:pt x="24" y="13"/>
                  </a:moveTo>
                  <a:cubicBezTo>
                    <a:pt x="23" y="5"/>
                    <a:pt x="23" y="5"/>
                    <a:pt x="23" y="5"/>
                  </a:cubicBezTo>
                  <a:cubicBezTo>
                    <a:pt x="23" y="4"/>
                    <a:pt x="23" y="3"/>
                    <a:pt x="23" y="1"/>
                  </a:cubicBezTo>
                  <a:cubicBezTo>
                    <a:pt x="23" y="1"/>
                    <a:pt x="23" y="1"/>
                    <a:pt x="23" y="1"/>
                  </a:cubicBezTo>
                  <a:cubicBezTo>
                    <a:pt x="23" y="3"/>
                    <a:pt x="22" y="4"/>
                    <a:pt x="22" y="5"/>
                  </a:cubicBezTo>
                  <a:cubicBezTo>
                    <a:pt x="19" y="13"/>
                    <a:pt x="19" y="13"/>
                    <a:pt x="19" y="13"/>
                  </a:cubicBezTo>
                  <a:cubicBezTo>
                    <a:pt x="17" y="13"/>
                    <a:pt x="17" y="13"/>
                    <a:pt x="17" y="13"/>
                  </a:cubicBezTo>
                  <a:cubicBezTo>
                    <a:pt x="15" y="5"/>
                    <a:pt x="15" y="5"/>
                    <a:pt x="15" y="5"/>
                  </a:cubicBezTo>
                  <a:cubicBezTo>
                    <a:pt x="14" y="4"/>
                    <a:pt x="14" y="2"/>
                    <a:pt x="14" y="1"/>
                  </a:cubicBezTo>
                  <a:cubicBezTo>
                    <a:pt x="14" y="1"/>
                    <a:pt x="14" y="1"/>
                    <a:pt x="14" y="1"/>
                  </a:cubicBezTo>
                  <a:cubicBezTo>
                    <a:pt x="14" y="3"/>
                    <a:pt x="14" y="4"/>
                    <a:pt x="13" y="5"/>
                  </a:cubicBezTo>
                  <a:cubicBezTo>
                    <a:pt x="13" y="13"/>
                    <a:pt x="13" y="13"/>
                    <a:pt x="13" y="13"/>
                  </a:cubicBezTo>
                  <a:cubicBezTo>
                    <a:pt x="11" y="13"/>
                    <a:pt x="11" y="13"/>
                    <a:pt x="11" y="13"/>
                  </a:cubicBezTo>
                  <a:cubicBezTo>
                    <a:pt x="12" y="0"/>
                    <a:pt x="12" y="0"/>
                    <a:pt x="12" y="0"/>
                  </a:cubicBezTo>
                  <a:cubicBezTo>
                    <a:pt x="15" y="0"/>
                    <a:pt x="15" y="0"/>
                    <a:pt x="15" y="0"/>
                  </a:cubicBezTo>
                  <a:cubicBezTo>
                    <a:pt x="17" y="7"/>
                    <a:pt x="17" y="7"/>
                    <a:pt x="17" y="7"/>
                  </a:cubicBezTo>
                  <a:cubicBezTo>
                    <a:pt x="18" y="8"/>
                    <a:pt x="18" y="9"/>
                    <a:pt x="18" y="10"/>
                  </a:cubicBezTo>
                  <a:cubicBezTo>
                    <a:pt x="18" y="10"/>
                    <a:pt x="18" y="10"/>
                    <a:pt x="18" y="10"/>
                  </a:cubicBezTo>
                  <a:cubicBezTo>
                    <a:pt x="19" y="9"/>
                    <a:pt x="19" y="8"/>
                    <a:pt x="19" y="7"/>
                  </a:cubicBezTo>
                  <a:cubicBezTo>
                    <a:pt x="22" y="0"/>
                    <a:pt x="22" y="0"/>
                    <a:pt x="22" y="0"/>
                  </a:cubicBezTo>
                  <a:cubicBezTo>
                    <a:pt x="25" y="0"/>
                    <a:pt x="25" y="0"/>
                    <a:pt x="25" y="0"/>
                  </a:cubicBezTo>
                  <a:cubicBezTo>
                    <a:pt x="26" y="13"/>
                    <a:pt x="26" y="13"/>
                    <a:pt x="26" y="13"/>
                  </a:cubicBezTo>
                  <a:cubicBezTo>
                    <a:pt x="24" y="13"/>
                    <a:pt x="24" y="13"/>
                    <a:pt x="24"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121727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p:bldP spid="10" grpId="0"/>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3" name="Title 2"/>
          <p:cNvSpPr>
            <a:spLocks noGrp="1"/>
          </p:cNvSpPr>
          <p:nvPr>
            <p:ph type="ctrTitle"/>
          </p:nvPr>
        </p:nvSpPr>
        <p:spPr/>
        <p:txBody>
          <a:bodyPr/>
          <a:lstStyle/>
          <a:p>
            <a:r>
              <a:rPr lang="en-US" dirty="0" smtClean="0"/>
              <a:t>Demo</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7801799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a:p>
        </p:txBody>
      </p:sp>
      <p:sp>
        <p:nvSpPr>
          <p:cNvPr id="5" name="Title 1"/>
          <p:cNvSpPr>
            <a:spLocks noGrp="1"/>
          </p:cNvSpPr>
          <p:nvPr>
            <p:ph type="ctrTitle"/>
          </p:nvPr>
        </p:nvSpPr>
        <p:spPr/>
        <p:txBody>
          <a:bodyPr/>
          <a:lstStyle/>
          <a:p>
            <a:endParaRPr lang="en-US" dirty="0"/>
          </a:p>
        </p:txBody>
      </p:sp>
    </p:spTree>
    <p:extLst>
      <p:ext uri="{BB962C8B-B14F-4D97-AF65-F5344CB8AC3E}">
        <p14:creationId xmlns:p14="http://schemas.microsoft.com/office/powerpoint/2010/main" val="33558351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b="0" dirty="0" smtClean="0">
                <a:solidFill>
                  <a:schemeClr val="accent1"/>
                </a:solidFill>
              </a:rPr>
              <a:t>Vision</a:t>
            </a:r>
            <a:endParaRPr lang="en-US" b="0" dirty="0">
              <a:solidFill>
                <a:schemeClr val="accent1"/>
              </a:solidFill>
            </a:endParaRPr>
          </a:p>
        </p:txBody>
      </p:sp>
      <p:sp>
        <p:nvSpPr>
          <p:cNvPr id="11" name="Slide Number Placeholder 10"/>
          <p:cNvSpPr>
            <a:spLocks noGrp="1"/>
          </p:cNvSpPr>
          <p:nvPr>
            <p:ph type="sldNum" sz="quarter" idx="4"/>
          </p:nvPr>
        </p:nvSpPr>
        <p:spPr/>
        <p:txBody>
          <a:bodyPr/>
          <a:lstStyle/>
          <a:p>
            <a:fld id="{C4B3051C-F915-0A48-B98C-C8B9D7A070B9}" type="slidenum">
              <a:rPr lang="en-US" smtClean="0"/>
              <a:pPr/>
              <a:t>3</a:t>
            </a:fld>
            <a:endParaRPr lang="en-US" dirty="0"/>
          </a:p>
        </p:txBody>
      </p:sp>
      <p:sp>
        <p:nvSpPr>
          <p:cNvPr id="57" name="Rectangle 2"/>
          <p:cNvSpPr/>
          <p:nvPr/>
        </p:nvSpPr>
        <p:spPr>
          <a:xfrm>
            <a:off x="2298099" y="1944554"/>
            <a:ext cx="3336193" cy="4036267"/>
          </a:xfrm>
          <a:custGeom>
            <a:avLst/>
            <a:gdLst>
              <a:gd name="connsiteX0" fmla="*/ 0 w 3999123"/>
              <a:gd name="connsiteY0" fmla="*/ 0 h 4649119"/>
              <a:gd name="connsiteX1" fmla="*/ 3999123 w 3999123"/>
              <a:gd name="connsiteY1" fmla="*/ 0 h 4649119"/>
              <a:gd name="connsiteX2" fmla="*/ 3999123 w 3999123"/>
              <a:gd name="connsiteY2" fmla="*/ 4649119 h 4649119"/>
              <a:gd name="connsiteX3" fmla="*/ 0 w 3999123"/>
              <a:gd name="connsiteY3" fmla="*/ 4649119 h 4649119"/>
              <a:gd name="connsiteX4" fmla="*/ 0 w 3999123"/>
              <a:gd name="connsiteY4" fmla="*/ 0 h 4649119"/>
              <a:gd name="connsiteX0" fmla="*/ 0 w 3999123"/>
              <a:gd name="connsiteY0" fmla="*/ 0 h 4649119"/>
              <a:gd name="connsiteX1" fmla="*/ 3999123 w 3999123"/>
              <a:gd name="connsiteY1" fmla="*/ 0 h 4649119"/>
              <a:gd name="connsiteX2" fmla="*/ 3999123 w 3999123"/>
              <a:gd name="connsiteY2" fmla="*/ 3073706 h 4649119"/>
              <a:gd name="connsiteX3" fmla="*/ 3999123 w 3999123"/>
              <a:gd name="connsiteY3" fmla="*/ 4649119 h 4649119"/>
              <a:gd name="connsiteX4" fmla="*/ 0 w 3999123"/>
              <a:gd name="connsiteY4" fmla="*/ 4649119 h 4649119"/>
              <a:gd name="connsiteX5" fmla="*/ 0 w 3999123"/>
              <a:gd name="connsiteY5" fmla="*/ 0 h 4649119"/>
              <a:gd name="connsiteX0" fmla="*/ 0 w 3999123"/>
              <a:gd name="connsiteY0" fmla="*/ 0 h 4649119"/>
              <a:gd name="connsiteX1" fmla="*/ 3999123 w 3999123"/>
              <a:gd name="connsiteY1" fmla="*/ 0 h 4649119"/>
              <a:gd name="connsiteX2" fmla="*/ 3988106 w 3999123"/>
              <a:gd name="connsiteY2" fmla="*/ 2599981 h 4649119"/>
              <a:gd name="connsiteX3" fmla="*/ 3999123 w 3999123"/>
              <a:gd name="connsiteY3" fmla="*/ 3073706 h 4649119"/>
              <a:gd name="connsiteX4" fmla="*/ 3999123 w 3999123"/>
              <a:gd name="connsiteY4" fmla="*/ 4649119 h 4649119"/>
              <a:gd name="connsiteX5" fmla="*/ 0 w 3999123"/>
              <a:gd name="connsiteY5" fmla="*/ 4649119 h 4649119"/>
              <a:gd name="connsiteX6" fmla="*/ 0 w 3999123"/>
              <a:gd name="connsiteY6" fmla="*/ 0 h 4649119"/>
              <a:gd name="connsiteX0" fmla="*/ 0 w 3999123"/>
              <a:gd name="connsiteY0" fmla="*/ 0 h 4649119"/>
              <a:gd name="connsiteX1" fmla="*/ 3999123 w 3999123"/>
              <a:gd name="connsiteY1" fmla="*/ 0 h 4649119"/>
              <a:gd name="connsiteX2" fmla="*/ 3988106 w 3999123"/>
              <a:gd name="connsiteY2" fmla="*/ 2599981 h 4649119"/>
              <a:gd name="connsiteX3" fmla="*/ 3999123 w 3999123"/>
              <a:gd name="connsiteY3" fmla="*/ 3073706 h 4649119"/>
              <a:gd name="connsiteX4" fmla="*/ 3988106 w 3999123"/>
              <a:gd name="connsiteY4" fmla="*/ 3481331 h 4649119"/>
              <a:gd name="connsiteX5" fmla="*/ 3999123 w 3999123"/>
              <a:gd name="connsiteY5" fmla="*/ 4649119 h 4649119"/>
              <a:gd name="connsiteX6" fmla="*/ 0 w 3999123"/>
              <a:gd name="connsiteY6" fmla="*/ 4649119 h 4649119"/>
              <a:gd name="connsiteX7" fmla="*/ 0 w 3999123"/>
              <a:gd name="connsiteY7" fmla="*/ 0 h 4649119"/>
              <a:gd name="connsiteX0" fmla="*/ 0 w 4241494"/>
              <a:gd name="connsiteY0" fmla="*/ 0 h 4649119"/>
              <a:gd name="connsiteX1" fmla="*/ 3999123 w 4241494"/>
              <a:gd name="connsiteY1" fmla="*/ 0 h 4649119"/>
              <a:gd name="connsiteX2" fmla="*/ 3988106 w 4241494"/>
              <a:gd name="connsiteY2" fmla="*/ 2599981 h 4649119"/>
              <a:gd name="connsiteX3" fmla="*/ 4241494 w 4241494"/>
              <a:gd name="connsiteY3" fmla="*/ 3062689 h 4649119"/>
              <a:gd name="connsiteX4" fmla="*/ 3988106 w 4241494"/>
              <a:gd name="connsiteY4" fmla="*/ 3481331 h 4649119"/>
              <a:gd name="connsiteX5" fmla="*/ 3999123 w 4241494"/>
              <a:gd name="connsiteY5" fmla="*/ 4649119 h 4649119"/>
              <a:gd name="connsiteX6" fmla="*/ 0 w 4241494"/>
              <a:gd name="connsiteY6" fmla="*/ 4649119 h 4649119"/>
              <a:gd name="connsiteX7" fmla="*/ 0 w 4241494"/>
              <a:gd name="connsiteY7" fmla="*/ 0 h 4649119"/>
              <a:gd name="connsiteX0" fmla="*/ 0 w 4241494"/>
              <a:gd name="connsiteY0" fmla="*/ 0 h 4649119"/>
              <a:gd name="connsiteX1" fmla="*/ 3999123 w 4241494"/>
              <a:gd name="connsiteY1" fmla="*/ 0 h 4649119"/>
              <a:gd name="connsiteX2" fmla="*/ 3988106 w 4241494"/>
              <a:gd name="connsiteY2" fmla="*/ 2743201 h 4649119"/>
              <a:gd name="connsiteX3" fmla="*/ 4241494 w 4241494"/>
              <a:gd name="connsiteY3" fmla="*/ 3062689 h 4649119"/>
              <a:gd name="connsiteX4" fmla="*/ 3988106 w 4241494"/>
              <a:gd name="connsiteY4" fmla="*/ 3481331 h 4649119"/>
              <a:gd name="connsiteX5" fmla="*/ 3999123 w 4241494"/>
              <a:gd name="connsiteY5" fmla="*/ 4649119 h 4649119"/>
              <a:gd name="connsiteX6" fmla="*/ 0 w 4241494"/>
              <a:gd name="connsiteY6" fmla="*/ 4649119 h 4649119"/>
              <a:gd name="connsiteX7" fmla="*/ 0 w 4241494"/>
              <a:gd name="connsiteY7" fmla="*/ 0 h 4649119"/>
              <a:gd name="connsiteX0" fmla="*/ 0 w 4241494"/>
              <a:gd name="connsiteY0" fmla="*/ 0 h 4649119"/>
              <a:gd name="connsiteX1" fmla="*/ 3999123 w 4241494"/>
              <a:gd name="connsiteY1" fmla="*/ 0 h 4649119"/>
              <a:gd name="connsiteX2" fmla="*/ 3988106 w 4241494"/>
              <a:gd name="connsiteY2" fmla="*/ 2798286 h 4649119"/>
              <a:gd name="connsiteX3" fmla="*/ 4241494 w 4241494"/>
              <a:gd name="connsiteY3" fmla="*/ 3062689 h 4649119"/>
              <a:gd name="connsiteX4" fmla="*/ 3988106 w 4241494"/>
              <a:gd name="connsiteY4" fmla="*/ 3481331 h 4649119"/>
              <a:gd name="connsiteX5" fmla="*/ 3999123 w 4241494"/>
              <a:gd name="connsiteY5" fmla="*/ 4649119 h 4649119"/>
              <a:gd name="connsiteX6" fmla="*/ 0 w 4241494"/>
              <a:gd name="connsiteY6" fmla="*/ 4649119 h 4649119"/>
              <a:gd name="connsiteX7" fmla="*/ 0 w 4241494"/>
              <a:gd name="connsiteY7" fmla="*/ 0 h 4649119"/>
              <a:gd name="connsiteX0" fmla="*/ 0 w 4252511"/>
              <a:gd name="connsiteY0" fmla="*/ 0 h 4649119"/>
              <a:gd name="connsiteX1" fmla="*/ 3999123 w 4252511"/>
              <a:gd name="connsiteY1" fmla="*/ 0 h 4649119"/>
              <a:gd name="connsiteX2" fmla="*/ 3988106 w 4252511"/>
              <a:gd name="connsiteY2" fmla="*/ 2798286 h 4649119"/>
              <a:gd name="connsiteX3" fmla="*/ 4252511 w 4252511"/>
              <a:gd name="connsiteY3" fmla="*/ 3150824 h 4649119"/>
              <a:gd name="connsiteX4" fmla="*/ 3988106 w 4252511"/>
              <a:gd name="connsiteY4" fmla="*/ 3481331 h 4649119"/>
              <a:gd name="connsiteX5" fmla="*/ 3999123 w 4252511"/>
              <a:gd name="connsiteY5" fmla="*/ 4649119 h 4649119"/>
              <a:gd name="connsiteX6" fmla="*/ 0 w 4252511"/>
              <a:gd name="connsiteY6" fmla="*/ 4649119 h 4649119"/>
              <a:gd name="connsiteX7" fmla="*/ 0 w 4252511"/>
              <a:gd name="connsiteY7" fmla="*/ 0 h 4649119"/>
              <a:gd name="connsiteX0" fmla="*/ 0 w 4263528"/>
              <a:gd name="connsiteY0" fmla="*/ 0 h 4649119"/>
              <a:gd name="connsiteX1" fmla="*/ 3999123 w 4263528"/>
              <a:gd name="connsiteY1" fmla="*/ 0 h 4649119"/>
              <a:gd name="connsiteX2" fmla="*/ 3988106 w 4263528"/>
              <a:gd name="connsiteY2" fmla="*/ 2798286 h 4649119"/>
              <a:gd name="connsiteX3" fmla="*/ 4263528 w 4263528"/>
              <a:gd name="connsiteY3" fmla="*/ 3117773 h 4649119"/>
              <a:gd name="connsiteX4" fmla="*/ 3988106 w 4263528"/>
              <a:gd name="connsiteY4" fmla="*/ 3481331 h 4649119"/>
              <a:gd name="connsiteX5" fmla="*/ 3999123 w 4263528"/>
              <a:gd name="connsiteY5" fmla="*/ 4649119 h 4649119"/>
              <a:gd name="connsiteX6" fmla="*/ 0 w 4263528"/>
              <a:gd name="connsiteY6" fmla="*/ 4649119 h 4649119"/>
              <a:gd name="connsiteX7" fmla="*/ 0 w 4263528"/>
              <a:gd name="connsiteY7" fmla="*/ 0 h 4649119"/>
              <a:gd name="connsiteX0" fmla="*/ 0 w 4406706"/>
              <a:gd name="connsiteY0" fmla="*/ 0 h 4649119"/>
              <a:gd name="connsiteX1" fmla="*/ 3999123 w 4406706"/>
              <a:gd name="connsiteY1" fmla="*/ 0 h 4649119"/>
              <a:gd name="connsiteX2" fmla="*/ 3988106 w 4406706"/>
              <a:gd name="connsiteY2" fmla="*/ 2798286 h 4649119"/>
              <a:gd name="connsiteX3" fmla="*/ 4406706 w 4406706"/>
              <a:gd name="connsiteY3" fmla="*/ 3106756 h 4649119"/>
              <a:gd name="connsiteX4" fmla="*/ 3988106 w 4406706"/>
              <a:gd name="connsiteY4" fmla="*/ 3481331 h 4649119"/>
              <a:gd name="connsiteX5" fmla="*/ 3999123 w 4406706"/>
              <a:gd name="connsiteY5" fmla="*/ 4649119 h 4649119"/>
              <a:gd name="connsiteX6" fmla="*/ 0 w 4406706"/>
              <a:gd name="connsiteY6" fmla="*/ 4649119 h 4649119"/>
              <a:gd name="connsiteX7" fmla="*/ 0 w 4406706"/>
              <a:gd name="connsiteY7" fmla="*/ 0 h 4649119"/>
              <a:gd name="connsiteX0" fmla="*/ 0 w 4406706"/>
              <a:gd name="connsiteY0" fmla="*/ 0 h 4649119"/>
              <a:gd name="connsiteX1" fmla="*/ 3999123 w 4406706"/>
              <a:gd name="connsiteY1" fmla="*/ 0 h 4649119"/>
              <a:gd name="connsiteX2" fmla="*/ 3988106 w 4406706"/>
              <a:gd name="connsiteY2" fmla="*/ 2798286 h 4649119"/>
              <a:gd name="connsiteX3" fmla="*/ 4406706 w 4406706"/>
              <a:gd name="connsiteY3" fmla="*/ 3106756 h 4649119"/>
              <a:gd name="connsiteX4" fmla="*/ 4004014 w 4406706"/>
              <a:gd name="connsiteY4" fmla="*/ 3481331 h 4649119"/>
              <a:gd name="connsiteX5" fmla="*/ 3999123 w 4406706"/>
              <a:gd name="connsiteY5" fmla="*/ 4649119 h 4649119"/>
              <a:gd name="connsiteX6" fmla="*/ 0 w 4406706"/>
              <a:gd name="connsiteY6" fmla="*/ 4649119 h 4649119"/>
              <a:gd name="connsiteX7" fmla="*/ 0 w 4406706"/>
              <a:gd name="connsiteY7" fmla="*/ 0 h 4649119"/>
              <a:gd name="connsiteX0" fmla="*/ 0 w 4406706"/>
              <a:gd name="connsiteY0" fmla="*/ 0 h 4649119"/>
              <a:gd name="connsiteX1" fmla="*/ 3999123 w 4406706"/>
              <a:gd name="connsiteY1" fmla="*/ 0 h 4649119"/>
              <a:gd name="connsiteX2" fmla="*/ 3988107 w 4406706"/>
              <a:gd name="connsiteY2" fmla="*/ 2798286 h 4649119"/>
              <a:gd name="connsiteX3" fmla="*/ 4406706 w 4406706"/>
              <a:gd name="connsiteY3" fmla="*/ 3106756 h 4649119"/>
              <a:gd name="connsiteX4" fmla="*/ 4004014 w 4406706"/>
              <a:gd name="connsiteY4" fmla="*/ 3481331 h 4649119"/>
              <a:gd name="connsiteX5" fmla="*/ 3999123 w 4406706"/>
              <a:gd name="connsiteY5" fmla="*/ 4649119 h 4649119"/>
              <a:gd name="connsiteX6" fmla="*/ 0 w 4406706"/>
              <a:gd name="connsiteY6" fmla="*/ 4649119 h 4649119"/>
              <a:gd name="connsiteX7" fmla="*/ 0 w 4406706"/>
              <a:gd name="connsiteY7" fmla="*/ 0 h 4649119"/>
              <a:gd name="connsiteX0" fmla="*/ 0 w 4406706"/>
              <a:gd name="connsiteY0" fmla="*/ 0 h 4649119"/>
              <a:gd name="connsiteX1" fmla="*/ 3999123 w 4406706"/>
              <a:gd name="connsiteY1" fmla="*/ 0 h 4649119"/>
              <a:gd name="connsiteX2" fmla="*/ 3988107 w 4406706"/>
              <a:gd name="connsiteY2" fmla="*/ 2798286 h 4649119"/>
              <a:gd name="connsiteX3" fmla="*/ 4406706 w 4406706"/>
              <a:gd name="connsiteY3" fmla="*/ 3106756 h 4649119"/>
              <a:gd name="connsiteX4" fmla="*/ 3988128 w 4406706"/>
              <a:gd name="connsiteY4" fmla="*/ 3686270 h 4649119"/>
              <a:gd name="connsiteX5" fmla="*/ 3999123 w 4406706"/>
              <a:gd name="connsiteY5" fmla="*/ 4649119 h 4649119"/>
              <a:gd name="connsiteX6" fmla="*/ 0 w 4406706"/>
              <a:gd name="connsiteY6" fmla="*/ 4649119 h 4649119"/>
              <a:gd name="connsiteX7" fmla="*/ 0 w 4406706"/>
              <a:gd name="connsiteY7" fmla="*/ 0 h 4649119"/>
              <a:gd name="connsiteX0" fmla="*/ 0 w 4406706"/>
              <a:gd name="connsiteY0" fmla="*/ 0 h 4649119"/>
              <a:gd name="connsiteX1" fmla="*/ 3999123 w 4406706"/>
              <a:gd name="connsiteY1" fmla="*/ 0 h 4649119"/>
              <a:gd name="connsiteX2" fmla="*/ 3972220 w 4406706"/>
              <a:gd name="connsiteY2" fmla="*/ 3003227 h 4649119"/>
              <a:gd name="connsiteX3" fmla="*/ 4406706 w 4406706"/>
              <a:gd name="connsiteY3" fmla="*/ 3106756 h 4649119"/>
              <a:gd name="connsiteX4" fmla="*/ 3988128 w 4406706"/>
              <a:gd name="connsiteY4" fmla="*/ 3686270 h 4649119"/>
              <a:gd name="connsiteX5" fmla="*/ 3999123 w 4406706"/>
              <a:gd name="connsiteY5" fmla="*/ 4649119 h 4649119"/>
              <a:gd name="connsiteX6" fmla="*/ 0 w 4406706"/>
              <a:gd name="connsiteY6" fmla="*/ 4649119 h 4649119"/>
              <a:gd name="connsiteX7" fmla="*/ 0 w 4406706"/>
              <a:gd name="connsiteY7" fmla="*/ 0 h 4649119"/>
              <a:gd name="connsiteX0" fmla="*/ 0 w 4438478"/>
              <a:gd name="connsiteY0" fmla="*/ 0 h 4649119"/>
              <a:gd name="connsiteX1" fmla="*/ 3999123 w 4438478"/>
              <a:gd name="connsiteY1" fmla="*/ 0 h 4649119"/>
              <a:gd name="connsiteX2" fmla="*/ 3972220 w 4438478"/>
              <a:gd name="connsiteY2" fmla="*/ 3003227 h 4649119"/>
              <a:gd name="connsiteX3" fmla="*/ 4438478 w 4438478"/>
              <a:gd name="connsiteY3" fmla="*/ 3324505 h 4649119"/>
              <a:gd name="connsiteX4" fmla="*/ 3988128 w 4438478"/>
              <a:gd name="connsiteY4" fmla="*/ 3686270 h 4649119"/>
              <a:gd name="connsiteX5" fmla="*/ 3999123 w 4438478"/>
              <a:gd name="connsiteY5" fmla="*/ 4649119 h 4649119"/>
              <a:gd name="connsiteX6" fmla="*/ 0 w 4438478"/>
              <a:gd name="connsiteY6" fmla="*/ 4649119 h 4649119"/>
              <a:gd name="connsiteX7" fmla="*/ 0 w 4438478"/>
              <a:gd name="connsiteY7" fmla="*/ 0 h 464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8478" h="4649119">
                <a:moveTo>
                  <a:pt x="0" y="0"/>
                </a:moveTo>
                <a:lnTo>
                  <a:pt x="3999123" y="0"/>
                </a:lnTo>
                <a:cubicBezTo>
                  <a:pt x="3995451" y="866660"/>
                  <a:pt x="3975892" y="2136567"/>
                  <a:pt x="3972220" y="3003227"/>
                </a:cubicBezTo>
                <a:lnTo>
                  <a:pt x="4438478" y="3324505"/>
                </a:lnTo>
                <a:cubicBezTo>
                  <a:pt x="4304247" y="3449363"/>
                  <a:pt x="4122359" y="3561412"/>
                  <a:pt x="3988128" y="3686270"/>
                </a:cubicBezTo>
                <a:cubicBezTo>
                  <a:pt x="3986498" y="4075533"/>
                  <a:pt x="4000753" y="4259856"/>
                  <a:pt x="3999123" y="4649119"/>
                </a:cubicBezTo>
                <a:lnTo>
                  <a:pt x="0" y="4649119"/>
                </a:lnTo>
                <a:lnTo>
                  <a:pt x="0" y="0"/>
                </a:lnTo>
                <a:close/>
              </a:path>
            </a:pathLst>
          </a:custGeom>
          <a:gradFill flip="none" rotWithShape="1">
            <a:gsLst>
              <a:gs pos="0">
                <a:srgbClr val="29ABE2">
                  <a:shade val="30000"/>
                  <a:satMod val="115000"/>
                  <a:lumMod val="52000"/>
                  <a:lumOff val="48000"/>
                  <a:alpha val="0"/>
                </a:srgbClr>
              </a:gs>
              <a:gs pos="75000">
                <a:srgbClr val="309AEB">
                  <a:alpha val="75000"/>
                </a:srgbClr>
              </a:gs>
              <a:gs pos="100000">
                <a:srgbClr val="339D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3405" tIns="41702" rIns="83405" bIns="41702" rtlCol="0" anchor="ctr"/>
          <a:lstStyle/>
          <a:p>
            <a:pPr algn="ctr"/>
            <a:endParaRPr lang="en-US" dirty="0"/>
          </a:p>
        </p:txBody>
      </p:sp>
      <p:cxnSp>
        <p:nvCxnSpPr>
          <p:cNvPr id="59" name="Straight Connector 58"/>
          <p:cNvCxnSpPr/>
          <p:nvPr/>
        </p:nvCxnSpPr>
        <p:spPr>
          <a:xfrm>
            <a:off x="649943" y="1861379"/>
            <a:ext cx="10661032" cy="0"/>
          </a:xfrm>
          <a:prstGeom prst="line">
            <a:avLst/>
          </a:prstGeom>
          <a:ln w="28575">
            <a:solidFill>
              <a:srgbClr val="FF6731"/>
            </a:solidFill>
            <a:prstDash val="sysDash"/>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649943" y="1438749"/>
            <a:ext cx="2700209" cy="322471"/>
          </a:xfrm>
          <a:prstGeom prst="rect">
            <a:avLst/>
          </a:prstGeom>
          <a:solidFill>
            <a:srgbClr val="75B54C"/>
          </a:solidFill>
          <a:ln>
            <a:solidFill>
              <a:schemeClr val="bg1"/>
            </a:solidFill>
          </a:ln>
        </p:spPr>
        <p:txBody>
          <a:bodyPr wrap="square" lIns="83405" tIns="41702" rIns="83405" bIns="41702" rtlCol="0" anchor="ctr" anchorCtr="0">
            <a:spAutoFit/>
          </a:bodyPr>
          <a:lstStyle/>
          <a:p>
            <a:pPr algn="ctr"/>
            <a:r>
              <a:rPr lang="en-US" sz="1500" b="1" dirty="0">
                <a:solidFill>
                  <a:srgbClr val="FFFFFF"/>
                </a:solidFill>
                <a:latin typeface="Arial"/>
                <a:cs typeface="Arial"/>
              </a:rPr>
              <a:t>Management</a:t>
            </a:r>
          </a:p>
        </p:txBody>
      </p:sp>
      <p:sp>
        <p:nvSpPr>
          <p:cNvPr id="94" name="TextBox 93"/>
          <p:cNvSpPr txBox="1"/>
          <p:nvPr/>
        </p:nvSpPr>
        <p:spPr>
          <a:xfrm>
            <a:off x="649943" y="1146506"/>
            <a:ext cx="2700209" cy="315051"/>
          </a:xfrm>
          <a:prstGeom prst="rect">
            <a:avLst/>
          </a:prstGeom>
          <a:solidFill>
            <a:schemeClr val="tx1">
              <a:lumMod val="50000"/>
              <a:lumOff val="50000"/>
            </a:schemeClr>
          </a:solidFill>
          <a:ln>
            <a:solidFill>
              <a:schemeClr val="bg1"/>
            </a:solidFill>
          </a:ln>
        </p:spPr>
        <p:txBody>
          <a:bodyPr wrap="square" lIns="83405" tIns="41702" rIns="83405" bIns="41702" rtlCol="0" anchor="ctr" anchorCtr="0">
            <a:spAutoFit/>
          </a:bodyPr>
          <a:lstStyle/>
          <a:p>
            <a:pPr algn="ctr"/>
            <a:r>
              <a:rPr lang="en-US" sz="1500" b="1" dirty="0">
                <a:solidFill>
                  <a:schemeClr val="bg1"/>
                </a:solidFill>
                <a:latin typeface="Arial"/>
                <a:cs typeface="Arial"/>
              </a:rPr>
              <a:t>Orchestration</a:t>
            </a:r>
          </a:p>
        </p:txBody>
      </p:sp>
      <p:sp>
        <p:nvSpPr>
          <p:cNvPr id="95" name="TextBox 94"/>
          <p:cNvSpPr txBox="1"/>
          <p:nvPr/>
        </p:nvSpPr>
        <p:spPr>
          <a:xfrm>
            <a:off x="3511237" y="1458133"/>
            <a:ext cx="1359132" cy="345829"/>
          </a:xfrm>
          <a:prstGeom prst="rect">
            <a:avLst/>
          </a:prstGeom>
          <a:noFill/>
        </p:spPr>
        <p:txBody>
          <a:bodyPr wrap="none" lIns="83405" tIns="41702" rIns="83405" bIns="41702" rtlCol="0">
            <a:spAutoFit/>
          </a:bodyPr>
          <a:lstStyle/>
          <a:p>
            <a:r>
              <a:rPr lang="en-US" sz="1700" b="1" i="1" dirty="0">
                <a:solidFill>
                  <a:srgbClr val="00B0F0"/>
                </a:solidFill>
                <a:latin typeface="Arial"/>
                <a:cs typeface="Arial"/>
              </a:rPr>
              <a:t>Hypervisor</a:t>
            </a:r>
          </a:p>
        </p:txBody>
      </p:sp>
      <p:sp>
        <p:nvSpPr>
          <p:cNvPr id="96" name="Content Placeholder 2"/>
          <p:cNvSpPr txBox="1">
            <a:spLocks/>
          </p:cNvSpPr>
          <p:nvPr/>
        </p:nvSpPr>
        <p:spPr>
          <a:xfrm>
            <a:off x="6615882" y="1044191"/>
            <a:ext cx="4015450" cy="767830"/>
          </a:xfrm>
          <a:prstGeom prst="roundRect">
            <a:avLst/>
          </a:prstGeom>
          <a:noFill/>
        </p:spPr>
        <p:txBody>
          <a:bodyPr lIns="83405" tIns="41702" rIns="83405" bIns="41702" anchor="ctr" anchorCtr="0">
            <a:noAutofit/>
          </a:bodyPr>
          <a:lstStyle>
            <a:lvl1pPr marL="341313" indent="-341313" algn="l" defTabSz="457200" rtl="0" eaLnBrk="1" latinLnBrk="0" hangingPunct="1">
              <a:spcBef>
                <a:spcPct val="20000"/>
              </a:spcBef>
              <a:buClrTx/>
              <a:buFont typeface="+mj-lt"/>
              <a:buAutoNum type="arabicPeriod"/>
              <a:defRPr sz="2000" kern="1200">
                <a:solidFill>
                  <a:schemeClr val="tx1"/>
                </a:solidFill>
                <a:latin typeface="Arial"/>
                <a:ea typeface="+mn-ea"/>
                <a:cs typeface="Arial"/>
              </a:defRPr>
            </a:lvl1pPr>
            <a:lvl2pPr marL="800100" indent="-342900" algn="l" defTabSz="457200" rtl="0" eaLnBrk="1" latinLnBrk="0" hangingPunct="1">
              <a:spcBef>
                <a:spcPct val="20000"/>
              </a:spcBef>
              <a:buClrTx/>
              <a:buFont typeface="+mj-lt"/>
              <a:buAutoNum type="alphaUcPeriod"/>
              <a:defRPr sz="1800" kern="1200">
                <a:solidFill>
                  <a:schemeClr val="tx1"/>
                </a:solidFill>
                <a:latin typeface="Arial"/>
                <a:ea typeface="+mn-ea"/>
                <a:cs typeface="Arial"/>
              </a:defRPr>
            </a:lvl2pPr>
            <a:lvl3pPr marL="1257300" indent="-342900" algn="l" defTabSz="457200" rtl="0" eaLnBrk="1" latinLnBrk="0" hangingPunct="1">
              <a:spcBef>
                <a:spcPct val="20000"/>
              </a:spcBef>
              <a:buClrTx/>
              <a:buFont typeface="+mj-lt"/>
              <a:buAutoNum type="arabicPeriod"/>
              <a:defRPr sz="1600" kern="1200">
                <a:solidFill>
                  <a:schemeClr val="tx1"/>
                </a:solidFill>
                <a:latin typeface="Arial"/>
                <a:ea typeface="+mn-ea"/>
                <a:cs typeface="Arial"/>
              </a:defRPr>
            </a:lvl3pPr>
            <a:lvl4pPr marL="1714500" indent="-342900" algn="l" defTabSz="457200" rtl="0" eaLnBrk="1" latinLnBrk="0" hangingPunct="1">
              <a:spcBef>
                <a:spcPct val="20000"/>
              </a:spcBef>
              <a:buClrTx/>
              <a:buFont typeface="+mj-lt"/>
              <a:buAutoNum type="alphaLcPeriod"/>
              <a:defRPr sz="1400" kern="1200">
                <a:solidFill>
                  <a:schemeClr val="tx1"/>
                </a:solidFill>
                <a:latin typeface="Arial"/>
                <a:ea typeface="+mn-ea"/>
                <a:cs typeface="Arial"/>
              </a:defRPr>
            </a:lvl4pPr>
            <a:lvl5pPr marL="2057400" indent="-228600" algn="l" defTabSz="457200" rtl="0" eaLnBrk="1" latinLnBrk="0" hangingPunct="1">
              <a:spcBef>
                <a:spcPct val="20000"/>
              </a:spcBef>
              <a:buClrTx/>
              <a:buFont typeface="+mj-lt"/>
              <a:buAutoNum type="arabicPeriod"/>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t>The </a:t>
            </a:r>
            <a:r>
              <a:rPr lang="en-US" sz="1800" b="1" dirty="0" smtClean="0"/>
              <a:t>Cisco Hyperconverged </a:t>
            </a:r>
            <a:r>
              <a:rPr lang="en-US" sz="1800" b="1" dirty="0"/>
              <a:t/>
            </a:r>
            <a:br>
              <a:rPr lang="en-US" sz="1800" b="1" dirty="0"/>
            </a:br>
            <a:r>
              <a:rPr lang="en-US" sz="1800" b="1" dirty="0"/>
              <a:t>Future Is Now</a:t>
            </a:r>
          </a:p>
        </p:txBody>
      </p:sp>
      <p:sp>
        <p:nvSpPr>
          <p:cNvPr id="97" name="Rectangle 96"/>
          <p:cNvSpPr/>
          <p:nvPr/>
        </p:nvSpPr>
        <p:spPr>
          <a:xfrm>
            <a:off x="5926730" y="1909620"/>
            <a:ext cx="5384246" cy="822882"/>
          </a:xfrm>
          <a:prstGeom prst="rect">
            <a:avLst/>
          </a:prstGeom>
        </p:spPr>
        <p:txBody>
          <a:bodyPr wrap="square" lIns="83405" tIns="41702" rIns="83405" bIns="41702">
            <a:spAutoFit/>
          </a:bodyPr>
          <a:lstStyle/>
          <a:p>
            <a:pPr algn="ctr"/>
            <a:r>
              <a:rPr lang="en-US" b="1" dirty="0">
                <a:solidFill>
                  <a:srgbClr val="6C737D"/>
                </a:solidFill>
                <a:latin typeface="Arial" panose="020B0604020202020204" pitchFamily="34" charset="0"/>
                <a:cs typeface="Arial" panose="020B0604020202020204" pitchFamily="34" charset="0"/>
              </a:rPr>
              <a:t>All IT infrastructure </a:t>
            </a:r>
          </a:p>
          <a:p>
            <a:pPr algn="ctr"/>
            <a:r>
              <a:rPr lang="en-US" b="1" dirty="0">
                <a:solidFill>
                  <a:srgbClr val="6C737D"/>
                </a:solidFill>
                <a:latin typeface="Arial" panose="020B0604020202020204" pitchFamily="34" charset="0"/>
                <a:cs typeface="Arial" panose="020B0604020202020204" pitchFamily="34" charset="0"/>
              </a:rPr>
              <a:t>below the hypervisor</a:t>
            </a:r>
          </a:p>
        </p:txBody>
      </p:sp>
      <p:sp>
        <p:nvSpPr>
          <p:cNvPr id="98" name="Rectangle 97"/>
          <p:cNvSpPr/>
          <p:nvPr/>
        </p:nvSpPr>
        <p:spPr>
          <a:xfrm>
            <a:off x="5926730" y="2746815"/>
            <a:ext cx="5384246" cy="453550"/>
          </a:xfrm>
          <a:prstGeom prst="rect">
            <a:avLst/>
          </a:prstGeom>
        </p:spPr>
        <p:txBody>
          <a:bodyPr wrap="square" lIns="83405" tIns="41702" rIns="83405" bIns="41702">
            <a:spAutoFit/>
          </a:bodyPr>
          <a:lstStyle/>
          <a:p>
            <a:pPr algn="ctr"/>
            <a:r>
              <a:rPr lang="en-US" b="1" dirty="0" smtClean="0">
                <a:solidFill>
                  <a:srgbClr val="3AA5EC"/>
                </a:solidFill>
                <a:latin typeface="Arial" panose="020B0604020202020204" pitchFamily="34" charset="0"/>
                <a:cs typeface="Arial" panose="020B0604020202020204" pitchFamily="34" charset="0"/>
              </a:rPr>
              <a:t>Deployed Anywhere</a:t>
            </a:r>
            <a:r>
              <a:rPr lang="en-US" sz="1800" b="1" dirty="0" smtClean="0">
                <a:solidFill>
                  <a:srgbClr val="3AA5EC"/>
                </a:solidFill>
                <a:latin typeface="Arial" panose="020B0604020202020204" pitchFamily="34" charset="0"/>
                <a:cs typeface="Arial" panose="020B0604020202020204" pitchFamily="34" charset="0"/>
              </a:rPr>
              <a:t> </a:t>
            </a:r>
          </a:p>
        </p:txBody>
      </p:sp>
      <p:sp>
        <p:nvSpPr>
          <p:cNvPr id="99" name="Rectangle 98"/>
          <p:cNvSpPr/>
          <p:nvPr/>
        </p:nvSpPr>
        <p:spPr>
          <a:xfrm>
            <a:off x="8596468" y="3236365"/>
            <a:ext cx="3056556" cy="638216"/>
          </a:xfrm>
          <a:prstGeom prst="rect">
            <a:avLst/>
          </a:prstGeom>
        </p:spPr>
        <p:txBody>
          <a:bodyPr wrap="square" lIns="83405" tIns="41702" rIns="83405" bIns="41702">
            <a:spAutoFit/>
          </a:bodyPr>
          <a:lstStyle/>
          <a:p>
            <a:r>
              <a:rPr lang="en-US" sz="1800" b="1" dirty="0" smtClean="0">
                <a:solidFill>
                  <a:srgbClr val="3257A8"/>
                </a:solidFill>
                <a:latin typeface="Arial" panose="020B0604020202020204" pitchFamily="34" charset="0"/>
                <a:cs typeface="Arial" panose="020B0604020202020204" pitchFamily="34" charset="0"/>
              </a:rPr>
              <a:t>Will run on </a:t>
            </a:r>
            <a:br>
              <a:rPr lang="en-US" sz="1800" b="1" dirty="0" smtClean="0">
                <a:solidFill>
                  <a:srgbClr val="3257A8"/>
                </a:solidFill>
                <a:latin typeface="Arial" panose="020B0604020202020204" pitchFamily="34" charset="0"/>
                <a:cs typeface="Arial" panose="020B0604020202020204" pitchFamily="34" charset="0"/>
              </a:rPr>
            </a:br>
            <a:r>
              <a:rPr lang="en-US" sz="1800" b="1" dirty="0" smtClean="0">
                <a:solidFill>
                  <a:srgbClr val="3257A8"/>
                </a:solidFill>
                <a:latin typeface="Arial" panose="020B0604020202020204" pitchFamily="34" charset="0"/>
                <a:cs typeface="Arial" panose="020B0604020202020204" pitchFamily="34" charset="0"/>
              </a:rPr>
              <a:t>Cisco UCS</a:t>
            </a:r>
            <a:endParaRPr lang="en-US" sz="1800" b="1" dirty="0">
              <a:solidFill>
                <a:srgbClr val="3257A8"/>
              </a:solidFill>
              <a:latin typeface="Arial" panose="020B0604020202020204" pitchFamily="34" charset="0"/>
              <a:cs typeface="Arial" panose="020B0604020202020204" pitchFamily="34" charset="0"/>
            </a:endParaRPr>
          </a:p>
        </p:txBody>
      </p:sp>
      <p:sp>
        <p:nvSpPr>
          <p:cNvPr id="100" name="Content Placeholder 2"/>
          <p:cNvSpPr txBox="1">
            <a:spLocks/>
          </p:cNvSpPr>
          <p:nvPr/>
        </p:nvSpPr>
        <p:spPr>
          <a:xfrm>
            <a:off x="3350152" y="1110016"/>
            <a:ext cx="2942234" cy="396619"/>
          </a:xfrm>
          <a:prstGeom prst="roundRect">
            <a:avLst/>
          </a:prstGeom>
          <a:noFill/>
        </p:spPr>
        <p:txBody>
          <a:bodyPr lIns="83405" tIns="41702" rIns="83405" bIns="41702" anchor="ctr" anchorCtr="0">
            <a:noAutofit/>
          </a:bodyPr>
          <a:lstStyle>
            <a:lvl1pPr marL="341313" indent="-341313" algn="l" defTabSz="457200" rtl="0" eaLnBrk="1" latinLnBrk="0" hangingPunct="1">
              <a:spcBef>
                <a:spcPct val="20000"/>
              </a:spcBef>
              <a:buClrTx/>
              <a:buFont typeface="+mj-lt"/>
              <a:buAutoNum type="arabicPeriod"/>
              <a:defRPr sz="2000" kern="1200">
                <a:solidFill>
                  <a:schemeClr val="tx1"/>
                </a:solidFill>
                <a:latin typeface="Arial"/>
                <a:ea typeface="+mn-ea"/>
                <a:cs typeface="Arial"/>
              </a:defRPr>
            </a:lvl1pPr>
            <a:lvl2pPr marL="800100" indent="-342900" algn="l" defTabSz="457200" rtl="0" eaLnBrk="1" latinLnBrk="0" hangingPunct="1">
              <a:spcBef>
                <a:spcPct val="20000"/>
              </a:spcBef>
              <a:buClrTx/>
              <a:buFont typeface="+mj-lt"/>
              <a:buAutoNum type="alphaUcPeriod"/>
              <a:defRPr sz="1800" kern="1200">
                <a:solidFill>
                  <a:schemeClr val="tx1"/>
                </a:solidFill>
                <a:latin typeface="Arial"/>
                <a:ea typeface="+mn-ea"/>
                <a:cs typeface="Arial"/>
              </a:defRPr>
            </a:lvl2pPr>
            <a:lvl3pPr marL="1257300" indent="-342900" algn="l" defTabSz="457200" rtl="0" eaLnBrk="1" latinLnBrk="0" hangingPunct="1">
              <a:spcBef>
                <a:spcPct val="20000"/>
              </a:spcBef>
              <a:buClrTx/>
              <a:buFont typeface="+mj-lt"/>
              <a:buAutoNum type="arabicPeriod"/>
              <a:defRPr sz="1600" kern="1200">
                <a:solidFill>
                  <a:schemeClr val="tx1"/>
                </a:solidFill>
                <a:latin typeface="Arial"/>
                <a:ea typeface="+mn-ea"/>
                <a:cs typeface="Arial"/>
              </a:defRPr>
            </a:lvl3pPr>
            <a:lvl4pPr marL="1714500" indent="-342900" algn="l" defTabSz="457200" rtl="0" eaLnBrk="1" latinLnBrk="0" hangingPunct="1">
              <a:spcBef>
                <a:spcPct val="20000"/>
              </a:spcBef>
              <a:buClrTx/>
              <a:buFont typeface="+mj-lt"/>
              <a:buAutoNum type="alphaLcPeriod"/>
              <a:defRPr sz="1400" kern="1200">
                <a:solidFill>
                  <a:schemeClr val="tx1"/>
                </a:solidFill>
                <a:latin typeface="Arial"/>
                <a:ea typeface="+mn-ea"/>
                <a:cs typeface="Arial"/>
              </a:defRPr>
            </a:lvl4pPr>
            <a:lvl5pPr marL="2057400" indent="-228600" algn="l" defTabSz="457200" rtl="0" eaLnBrk="1" latinLnBrk="0" hangingPunct="1">
              <a:spcBef>
                <a:spcPct val="20000"/>
              </a:spcBef>
              <a:buClrTx/>
              <a:buFont typeface="+mj-lt"/>
              <a:buAutoNum type="arabicPeriod"/>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700" b="1" dirty="0">
                <a:solidFill>
                  <a:srgbClr val="E06021"/>
                </a:solidFill>
              </a:rPr>
              <a:t>Legacy IT Infrastructure</a:t>
            </a:r>
          </a:p>
        </p:txBody>
      </p:sp>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1739" y="4612109"/>
            <a:ext cx="1502807" cy="279521"/>
          </a:xfrm>
          <a:prstGeom prst="rect">
            <a:avLst/>
          </a:prstGeom>
          <a:noFill/>
          <a:ln>
            <a:noFill/>
          </a:ln>
        </p:spPr>
      </p:pic>
      <p:sp>
        <p:nvSpPr>
          <p:cNvPr id="103" name="TextBox 25"/>
          <p:cNvSpPr txBox="1">
            <a:spLocks noChangeArrowheads="1"/>
          </p:cNvSpPr>
          <p:nvPr/>
        </p:nvSpPr>
        <p:spPr bwMode="auto">
          <a:xfrm>
            <a:off x="2453578" y="4615325"/>
            <a:ext cx="1665841" cy="3385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34040" eaLnBrk="1" fontAlgn="base" hangingPunct="1">
              <a:spcBef>
                <a:spcPct val="0"/>
              </a:spcBef>
              <a:spcAft>
                <a:spcPct val="0"/>
              </a:spcAft>
            </a:pPr>
            <a:r>
              <a:rPr lang="en-US" sz="1600" dirty="0">
                <a:solidFill>
                  <a:srgbClr val="000000"/>
                </a:solidFill>
              </a:rPr>
              <a:t>Storage caching</a:t>
            </a:r>
          </a:p>
        </p:txBody>
      </p:sp>
      <p:pic>
        <p:nvPicPr>
          <p:cNvPr id="105" name="Picture 10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57" y="4413578"/>
            <a:ext cx="1491142" cy="280119"/>
          </a:xfrm>
          <a:prstGeom prst="rect">
            <a:avLst/>
          </a:prstGeom>
          <a:noFill/>
          <a:ln>
            <a:noFill/>
          </a:ln>
        </p:spPr>
      </p:pic>
      <p:sp>
        <p:nvSpPr>
          <p:cNvPr id="106" name="TextBox 23"/>
          <p:cNvSpPr txBox="1">
            <a:spLocks noChangeArrowheads="1"/>
          </p:cNvSpPr>
          <p:nvPr/>
        </p:nvSpPr>
        <p:spPr bwMode="auto">
          <a:xfrm>
            <a:off x="2459082" y="4405767"/>
            <a:ext cx="1539204" cy="3385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34040" eaLnBrk="1" fontAlgn="base" hangingPunct="1">
              <a:spcBef>
                <a:spcPct val="0"/>
              </a:spcBef>
              <a:spcAft>
                <a:spcPct val="0"/>
              </a:spcAft>
            </a:pPr>
            <a:r>
              <a:rPr lang="en-US" sz="1600" dirty="0">
                <a:solidFill>
                  <a:srgbClr val="000000"/>
                </a:solidFill>
              </a:rPr>
              <a:t>Cloud gateway</a:t>
            </a:r>
          </a:p>
        </p:txBody>
      </p:sp>
      <p:pic>
        <p:nvPicPr>
          <p:cNvPr id="108" name="Picture 10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097" y="4182411"/>
            <a:ext cx="1487081" cy="309118"/>
          </a:xfrm>
          <a:prstGeom prst="rect">
            <a:avLst/>
          </a:prstGeom>
          <a:noFill/>
          <a:ln>
            <a:noFill/>
          </a:ln>
        </p:spPr>
      </p:pic>
      <p:sp>
        <p:nvSpPr>
          <p:cNvPr id="109" name="TextBox 22"/>
          <p:cNvSpPr txBox="1">
            <a:spLocks noChangeArrowheads="1"/>
          </p:cNvSpPr>
          <p:nvPr/>
        </p:nvSpPr>
        <p:spPr bwMode="auto">
          <a:xfrm>
            <a:off x="2458994" y="4177502"/>
            <a:ext cx="1887004" cy="338554"/>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34040" eaLnBrk="1" fontAlgn="base" hangingPunct="1">
              <a:spcBef>
                <a:spcPct val="0"/>
              </a:spcBef>
              <a:spcAft>
                <a:spcPct val="0"/>
              </a:spcAft>
            </a:pPr>
            <a:r>
              <a:rPr lang="en-US" sz="1600" dirty="0">
                <a:solidFill>
                  <a:srgbClr val="000000"/>
                </a:solidFill>
              </a:rPr>
              <a:t>WAN optimization</a:t>
            </a:r>
          </a:p>
        </p:txBody>
      </p:sp>
      <p:sp>
        <p:nvSpPr>
          <p:cNvPr id="111" name="TextBox 17"/>
          <p:cNvSpPr txBox="1">
            <a:spLocks noChangeArrowheads="1"/>
          </p:cNvSpPr>
          <p:nvPr/>
        </p:nvSpPr>
        <p:spPr bwMode="auto">
          <a:xfrm>
            <a:off x="2469043" y="3912195"/>
            <a:ext cx="2135782" cy="338554"/>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34040" eaLnBrk="1" fontAlgn="base" hangingPunct="1">
              <a:spcBef>
                <a:spcPct val="0"/>
              </a:spcBef>
              <a:spcAft>
                <a:spcPct val="0"/>
              </a:spcAft>
            </a:pPr>
            <a:r>
              <a:rPr lang="en-US" sz="1600" dirty="0">
                <a:solidFill>
                  <a:srgbClr val="000000"/>
                </a:solidFill>
              </a:rPr>
              <a:t>Backup appliance</a:t>
            </a:r>
          </a:p>
        </p:txBody>
      </p:sp>
      <p:pic>
        <p:nvPicPr>
          <p:cNvPr id="112" name="Picture 1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052" y="3933506"/>
            <a:ext cx="1478055" cy="327659"/>
          </a:xfrm>
          <a:prstGeom prst="rect">
            <a:avLst/>
          </a:prstGeom>
          <a:noFill/>
          <a:ln>
            <a:noFill/>
          </a:ln>
        </p:spPr>
      </p:pic>
      <p:pic>
        <p:nvPicPr>
          <p:cNvPr id="114" name="Picture 1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097" y="3717733"/>
            <a:ext cx="1475922" cy="288625"/>
          </a:xfrm>
          <a:prstGeom prst="rect">
            <a:avLst/>
          </a:prstGeom>
          <a:noFill/>
          <a:ln>
            <a:noFill/>
          </a:ln>
        </p:spPr>
      </p:pic>
      <p:sp>
        <p:nvSpPr>
          <p:cNvPr id="115" name="TextBox 24"/>
          <p:cNvSpPr txBox="1">
            <a:spLocks noChangeArrowheads="1"/>
          </p:cNvSpPr>
          <p:nvPr/>
        </p:nvSpPr>
        <p:spPr bwMode="auto">
          <a:xfrm>
            <a:off x="2455706" y="3646887"/>
            <a:ext cx="1130438" cy="338554"/>
          </a:xfrm>
          <a:prstGeom prst="rect">
            <a:avLst/>
          </a:prstGeom>
          <a:noFill/>
          <a:ln>
            <a:noFill/>
          </a:ln>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34040" eaLnBrk="1" fontAlgn="base" hangingPunct="1">
              <a:spcBef>
                <a:spcPct val="0"/>
              </a:spcBef>
              <a:spcAft>
                <a:spcPct val="0"/>
              </a:spcAft>
            </a:pPr>
            <a:r>
              <a:rPr lang="en-US" sz="1600" dirty="0">
                <a:solidFill>
                  <a:srgbClr val="000000"/>
                </a:solidFill>
              </a:rPr>
              <a:t>SSD array</a:t>
            </a:r>
          </a:p>
        </p:txBody>
      </p:sp>
      <p:pic>
        <p:nvPicPr>
          <p:cNvPr id="117" name="Picture 116"/>
          <p:cNvPicPr>
            <a:picLocks noChangeAspect="1"/>
          </p:cNvPicPr>
          <p:nvPr/>
        </p:nvPicPr>
        <p:blipFill rotWithShape="1">
          <a:blip r:embed="rId8">
            <a:extLst>
              <a:ext uri="{28A0092B-C50C-407E-A947-70E740481C1C}">
                <a14:useLocalDpi xmlns:a14="http://schemas.microsoft.com/office/drawing/2010/main" val="0"/>
              </a:ext>
            </a:extLst>
          </a:blip>
          <a:srcRect t="32615"/>
          <a:stretch/>
        </p:blipFill>
        <p:spPr>
          <a:xfrm flipH="1">
            <a:off x="788946" y="2985126"/>
            <a:ext cx="1457704" cy="791038"/>
          </a:xfrm>
          <a:prstGeom prst="rect">
            <a:avLst/>
          </a:prstGeom>
          <a:noFill/>
          <a:ln>
            <a:noFill/>
          </a:ln>
        </p:spPr>
      </p:pic>
      <p:sp>
        <p:nvSpPr>
          <p:cNvPr id="118" name="TextBox 16"/>
          <p:cNvSpPr txBox="1">
            <a:spLocks noChangeArrowheads="1"/>
          </p:cNvSpPr>
          <p:nvPr/>
        </p:nvSpPr>
        <p:spPr bwMode="auto">
          <a:xfrm>
            <a:off x="2462277" y="3222138"/>
            <a:ext cx="1883721" cy="3385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34040" eaLnBrk="1" fontAlgn="base" hangingPunct="1">
              <a:spcBef>
                <a:spcPct val="0"/>
              </a:spcBef>
              <a:spcAft>
                <a:spcPct val="0"/>
              </a:spcAft>
            </a:pPr>
            <a:r>
              <a:rPr lang="en-US" sz="1600" dirty="0">
                <a:solidFill>
                  <a:srgbClr val="000000"/>
                </a:solidFill>
              </a:rPr>
              <a:t>HA shared storage</a:t>
            </a:r>
          </a:p>
        </p:txBody>
      </p:sp>
      <p:pic>
        <p:nvPicPr>
          <p:cNvPr id="120" name="Picture 119"/>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flipH="1">
            <a:off x="780473" y="2781254"/>
            <a:ext cx="1462599" cy="255165"/>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121" name="TextBox 15"/>
          <p:cNvSpPr txBox="1">
            <a:spLocks noChangeArrowheads="1"/>
          </p:cNvSpPr>
          <p:nvPr/>
        </p:nvSpPr>
        <p:spPr bwMode="auto">
          <a:xfrm>
            <a:off x="2454305" y="2746814"/>
            <a:ext cx="1529586" cy="3385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34040" eaLnBrk="1" fontAlgn="base" hangingPunct="1">
              <a:spcBef>
                <a:spcPct val="0"/>
              </a:spcBef>
              <a:spcAft>
                <a:spcPct val="0"/>
              </a:spcAft>
            </a:pPr>
            <a:r>
              <a:rPr lang="en-US" sz="1600" dirty="0">
                <a:solidFill>
                  <a:srgbClr val="000000"/>
                </a:solidFill>
              </a:rPr>
              <a:t>Storage switch</a:t>
            </a:r>
          </a:p>
        </p:txBody>
      </p:sp>
      <p:sp>
        <p:nvSpPr>
          <p:cNvPr id="123" name="TextBox 14"/>
          <p:cNvSpPr txBox="1">
            <a:spLocks noChangeArrowheads="1"/>
          </p:cNvSpPr>
          <p:nvPr/>
        </p:nvSpPr>
        <p:spPr bwMode="auto">
          <a:xfrm>
            <a:off x="2457616" y="2342266"/>
            <a:ext cx="891591" cy="3385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34040" eaLnBrk="1" fontAlgn="base" hangingPunct="1">
              <a:spcBef>
                <a:spcPct val="0"/>
              </a:spcBef>
              <a:spcAft>
                <a:spcPct val="0"/>
              </a:spcAft>
            </a:pPr>
            <a:r>
              <a:rPr lang="en-US" sz="1600" dirty="0">
                <a:solidFill>
                  <a:srgbClr val="000000"/>
                </a:solidFill>
              </a:rPr>
              <a:t>Servers</a:t>
            </a:r>
          </a:p>
        </p:txBody>
      </p:sp>
      <p:pic>
        <p:nvPicPr>
          <p:cNvPr id="124" name="Picture 1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1654" y="2127952"/>
            <a:ext cx="1454259" cy="721608"/>
          </a:xfrm>
          <a:prstGeom prst="rect">
            <a:avLst/>
          </a:prstGeom>
          <a:noFill/>
          <a:ln>
            <a:noFill/>
          </a:ln>
        </p:spPr>
      </p:pic>
      <p:sp>
        <p:nvSpPr>
          <p:cNvPr id="126" name="TextBox 25"/>
          <p:cNvSpPr txBox="1">
            <a:spLocks noChangeArrowheads="1"/>
          </p:cNvSpPr>
          <p:nvPr/>
        </p:nvSpPr>
        <p:spPr bwMode="auto">
          <a:xfrm>
            <a:off x="2455603" y="5013845"/>
            <a:ext cx="1663816" cy="584775"/>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34040" eaLnBrk="1" fontAlgn="base" hangingPunct="1">
              <a:spcBef>
                <a:spcPct val="0"/>
              </a:spcBef>
              <a:spcAft>
                <a:spcPct val="0"/>
              </a:spcAft>
            </a:pPr>
            <a:r>
              <a:rPr lang="en-US" sz="1600" dirty="0">
                <a:solidFill>
                  <a:srgbClr val="000000"/>
                </a:solidFill>
              </a:rPr>
              <a:t>Data Protection Apps</a:t>
            </a:r>
          </a:p>
        </p:txBody>
      </p:sp>
      <p:pic>
        <p:nvPicPr>
          <p:cNvPr id="127" name="Picture 1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1760" y="4855952"/>
            <a:ext cx="774870" cy="675788"/>
          </a:xfrm>
          <a:prstGeom prst="rect">
            <a:avLst/>
          </a:prstGeom>
          <a:effectLst>
            <a:outerShdw blurRad="76200" dir="13500000" sy="23000" kx="1200000" algn="br" rotWithShape="0">
              <a:prstClr val="black">
                <a:alpha val="20000"/>
              </a:prstClr>
            </a:outerShdw>
          </a:effectLst>
        </p:spPr>
      </p:pic>
      <p:grpSp>
        <p:nvGrpSpPr>
          <p:cNvPr id="131" name="Group 130"/>
          <p:cNvGrpSpPr/>
          <p:nvPr/>
        </p:nvGrpSpPr>
        <p:grpSpPr>
          <a:xfrm>
            <a:off x="5926729" y="3958709"/>
            <a:ext cx="5384246" cy="1933146"/>
            <a:chOff x="5926729" y="3958709"/>
            <a:chExt cx="5384246" cy="1933146"/>
          </a:xfrm>
        </p:grpSpPr>
        <p:grpSp>
          <p:nvGrpSpPr>
            <p:cNvPr id="132" name="Group 131"/>
            <p:cNvGrpSpPr/>
            <p:nvPr/>
          </p:nvGrpSpPr>
          <p:grpSpPr>
            <a:xfrm>
              <a:off x="5926729" y="3958709"/>
              <a:ext cx="5384246" cy="1933146"/>
              <a:chOff x="5165694" y="3958709"/>
              <a:chExt cx="5384246" cy="1933146"/>
            </a:xfrm>
          </p:grpSpPr>
          <p:sp>
            <p:nvSpPr>
              <p:cNvPr id="134" name="Rectangle 133"/>
              <p:cNvSpPr/>
              <p:nvPr/>
            </p:nvSpPr>
            <p:spPr>
              <a:xfrm>
                <a:off x="5165694" y="3958709"/>
                <a:ext cx="5384246" cy="1933146"/>
              </a:xfrm>
              <a:prstGeom prst="rect">
                <a:avLst/>
              </a:prstGeom>
              <a:solidFill>
                <a:srgbClr val="3256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TextBox 134"/>
              <p:cNvSpPr txBox="1"/>
              <p:nvPr/>
            </p:nvSpPr>
            <p:spPr>
              <a:xfrm>
                <a:off x="5719299" y="4992434"/>
                <a:ext cx="4292536" cy="677108"/>
              </a:xfrm>
              <a:prstGeom prst="rect">
                <a:avLst/>
              </a:prstGeom>
              <a:noFill/>
            </p:spPr>
            <p:txBody>
              <a:bodyPr wrap="square" rtlCol="0">
                <a:spAutoFit/>
              </a:bodyPr>
              <a:lstStyle/>
              <a:p>
                <a:pPr algn="ctr"/>
                <a:r>
                  <a:rPr lang="en-US" sz="1900" b="1" dirty="0" err="1">
                    <a:solidFill>
                      <a:schemeClr val="bg1"/>
                    </a:solidFill>
                    <a:latin typeface="Arial"/>
                    <a:cs typeface="Arial"/>
                  </a:rPr>
                  <a:t>OmniStack</a:t>
                </a:r>
                <a:r>
                  <a:rPr lang="en-US" sz="1900" b="1" baseline="30000" dirty="0">
                    <a:solidFill>
                      <a:schemeClr val="bg1"/>
                    </a:solidFill>
                    <a:latin typeface="Arial"/>
                    <a:cs typeface="Arial"/>
                  </a:rPr>
                  <a:t>™</a:t>
                </a:r>
                <a:endParaRPr lang="en-US" sz="1900" b="1" dirty="0">
                  <a:solidFill>
                    <a:schemeClr val="bg1"/>
                  </a:solidFill>
                  <a:latin typeface="Arial"/>
                  <a:cs typeface="Arial"/>
                </a:endParaRPr>
              </a:p>
              <a:p>
                <a:pPr algn="ctr"/>
                <a:r>
                  <a:rPr lang="en-US" sz="1900" b="1" dirty="0">
                    <a:solidFill>
                      <a:schemeClr val="bg1"/>
                    </a:solidFill>
                    <a:latin typeface="Arial"/>
                    <a:cs typeface="Arial"/>
                  </a:rPr>
                  <a:t>&amp; Data Virtualization Platform</a:t>
                </a:r>
                <a:r>
                  <a:rPr lang="en-US" sz="1900" baseline="30000" dirty="0">
                    <a:solidFill>
                      <a:schemeClr val="bg1"/>
                    </a:solidFill>
                    <a:latin typeface="Arial"/>
                    <a:cs typeface="Arial"/>
                  </a:rPr>
                  <a:t>™</a:t>
                </a:r>
                <a:endParaRPr lang="en-US" sz="1900" dirty="0">
                  <a:solidFill>
                    <a:schemeClr val="bg1"/>
                  </a:solidFill>
                  <a:latin typeface="Arial"/>
                  <a:cs typeface="Arial"/>
                </a:endParaRPr>
              </a:p>
            </p:txBody>
          </p:sp>
          <p:sp>
            <p:nvSpPr>
              <p:cNvPr id="136" name="TextBox 135"/>
              <p:cNvSpPr txBox="1"/>
              <p:nvPr/>
            </p:nvSpPr>
            <p:spPr>
              <a:xfrm>
                <a:off x="5994136" y="4029202"/>
                <a:ext cx="1320743" cy="276999"/>
              </a:xfrm>
              <a:prstGeom prst="rect">
                <a:avLst/>
              </a:prstGeom>
              <a:noFill/>
            </p:spPr>
            <p:txBody>
              <a:bodyPr wrap="square" rtlCol="0">
                <a:spAutoFit/>
              </a:bodyPr>
              <a:lstStyle/>
              <a:p>
                <a:r>
                  <a:rPr lang="en-US" sz="1200" dirty="0">
                    <a:solidFill>
                      <a:schemeClr val="bg1"/>
                    </a:solidFill>
                    <a:latin typeface="Arial"/>
                    <a:cs typeface="Arial"/>
                  </a:rPr>
                  <a:t> Powered by</a:t>
                </a:r>
                <a:r>
                  <a:rPr lang="en-US" sz="1200" b="1" dirty="0">
                    <a:solidFill>
                      <a:schemeClr val="bg1"/>
                    </a:solidFill>
                    <a:latin typeface="Arial"/>
                    <a:cs typeface="Arial"/>
                  </a:rPr>
                  <a:t> </a:t>
                </a:r>
                <a:endParaRPr lang="en-US" sz="1200" dirty="0">
                  <a:latin typeface="Arial"/>
                  <a:cs typeface="Arial"/>
                </a:endParaRPr>
              </a:p>
            </p:txBody>
          </p:sp>
        </p:grpSp>
        <p:pic>
          <p:nvPicPr>
            <p:cNvPr id="133" name="Picture 132" descr="SimpliVity_master-Logo_2_15.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61710" y="4240804"/>
              <a:ext cx="2508002" cy="659246"/>
            </a:xfrm>
            <a:prstGeom prst="rect">
              <a:avLst/>
            </a:prstGeom>
          </p:spPr>
        </p:pic>
      </p:grpSp>
      <p:pic>
        <p:nvPicPr>
          <p:cNvPr id="41" name="Picture 4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46927" y="3241895"/>
            <a:ext cx="1749541" cy="318797"/>
          </a:xfrm>
          <a:prstGeom prst="rect">
            <a:avLst/>
          </a:prstGeom>
        </p:spPr>
      </p:pic>
      <p:pic>
        <p:nvPicPr>
          <p:cNvPr id="42" name="Picture 4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46927" y="3565236"/>
            <a:ext cx="1749541" cy="318797"/>
          </a:xfrm>
          <a:prstGeom prst="rect">
            <a:avLst/>
          </a:prstGeom>
        </p:spPr>
      </p:pic>
    </p:spTree>
    <p:extLst>
      <p:ext uri="{BB962C8B-B14F-4D97-AF65-F5344CB8AC3E}">
        <p14:creationId xmlns:p14="http://schemas.microsoft.com/office/powerpoint/2010/main" val="179852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1000"/>
                                        <p:tgtEl>
                                          <p:spTgt spid="5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5"/>
                                        </p:tgtEl>
                                        <p:attrNameLst>
                                          <p:attrName>style.visibility</p:attrName>
                                        </p:attrNameLst>
                                      </p:cBhvr>
                                      <p:to>
                                        <p:strVal val="visible"/>
                                      </p:to>
                                    </p:se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500"/>
                                        <p:tgtEl>
                                          <p:spTgt spid="94"/>
                                        </p:tgtEl>
                                      </p:cBhvr>
                                    </p:animEffect>
                                    <p:anim calcmode="lin" valueType="num">
                                      <p:cBhvr>
                                        <p:cTn id="18" dur="500" fill="hold"/>
                                        <p:tgtEl>
                                          <p:spTgt spid="94"/>
                                        </p:tgtEl>
                                        <p:attrNameLst>
                                          <p:attrName>ppt_x</p:attrName>
                                        </p:attrNameLst>
                                      </p:cBhvr>
                                      <p:tavLst>
                                        <p:tav tm="0">
                                          <p:val>
                                            <p:strVal val="#ppt_x"/>
                                          </p:val>
                                        </p:tav>
                                        <p:tav tm="100000">
                                          <p:val>
                                            <p:strVal val="#ppt_x"/>
                                          </p:val>
                                        </p:tav>
                                      </p:tavLst>
                                    </p:anim>
                                    <p:anim calcmode="lin" valueType="num">
                                      <p:cBhvr>
                                        <p:cTn id="19" dur="500" fill="hold"/>
                                        <p:tgtEl>
                                          <p:spTgt spid="9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anim calcmode="lin" valueType="num">
                                      <p:cBhvr>
                                        <p:cTn id="23" dur="500" fill="hold"/>
                                        <p:tgtEl>
                                          <p:spTgt spid="90"/>
                                        </p:tgtEl>
                                        <p:attrNameLst>
                                          <p:attrName>ppt_x</p:attrName>
                                        </p:attrNameLst>
                                      </p:cBhvr>
                                      <p:tavLst>
                                        <p:tav tm="0">
                                          <p:val>
                                            <p:strVal val="#ppt_x"/>
                                          </p:val>
                                        </p:tav>
                                        <p:tav tm="100000">
                                          <p:val>
                                            <p:strVal val="#ppt_x"/>
                                          </p:val>
                                        </p:tav>
                                      </p:tavLst>
                                    </p:anim>
                                    <p:anim calcmode="lin" valueType="num">
                                      <p:cBhvr>
                                        <p:cTn id="24"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wipe(left)">
                                      <p:cBhvr>
                                        <p:cTn id="103" dur="750"/>
                                        <p:tgtEl>
                                          <p:spTgt spid="57"/>
                                        </p:tgtEl>
                                      </p:cBhvr>
                                    </p:animEffect>
                                  </p:childTnLst>
                                </p:cTn>
                              </p:par>
                            </p:childTnLst>
                          </p:cTn>
                        </p:par>
                        <p:par>
                          <p:cTn id="104" fill="hold">
                            <p:stCondLst>
                              <p:cond delay="750"/>
                            </p:stCondLst>
                            <p:childTnLst>
                              <p:par>
                                <p:cTn id="105" presetID="10" presetClass="entr" presetSubtype="0" fill="hold" nodeType="afterEffect">
                                  <p:stCondLst>
                                    <p:cond delay="0"/>
                                  </p:stCondLst>
                                  <p:childTnLst>
                                    <p:set>
                                      <p:cBhvr>
                                        <p:cTn id="106" dur="1" fill="hold">
                                          <p:stCondLst>
                                            <p:cond delay="0"/>
                                          </p:stCondLst>
                                        </p:cTn>
                                        <p:tgtEl>
                                          <p:spTgt spid="131"/>
                                        </p:tgtEl>
                                        <p:attrNameLst>
                                          <p:attrName>style.visibility</p:attrName>
                                        </p:attrNameLst>
                                      </p:cBhvr>
                                      <p:to>
                                        <p:strVal val="visible"/>
                                      </p:to>
                                    </p:set>
                                    <p:animEffect transition="in" filter="fade">
                                      <p:cBhvr>
                                        <p:cTn id="10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90" grpId="0" animBg="1"/>
      <p:bldP spid="94" grpId="0" animBg="1"/>
      <p:bldP spid="95" grpId="0"/>
      <p:bldP spid="96" grpId="0"/>
      <p:bldP spid="97" grpId="0"/>
      <p:bldP spid="98" grpId="0"/>
      <p:bldP spid="99" grpId="0"/>
      <p:bldP spid="100" grpId="0"/>
      <p:bldP spid="103" grpId="0"/>
      <p:bldP spid="106" grpId="0"/>
      <p:bldP spid="109" grpId="0"/>
      <p:bldP spid="111" grpId="0"/>
      <p:bldP spid="115" grpId="0"/>
      <p:bldP spid="118" grpId="0"/>
      <p:bldP spid="121" grpId="0"/>
      <p:bldP spid="123" grpId="0"/>
      <p:bldP spid="1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b="0" dirty="0" smtClean="0">
                <a:solidFill>
                  <a:schemeClr val="accent1"/>
                </a:solidFill>
              </a:rPr>
              <a:t>SimpliVity’s Architecture: Data Virtualization Platform</a:t>
            </a:r>
            <a:endParaRPr lang="en-US" b="0" dirty="0">
              <a:solidFill>
                <a:schemeClr val="accent1"/>
              </a:solidFill>
            </a:endParaRPr>
          </a:p>
        </p:txBody>
      </p:sp>
      <p:sp>
        <p:nvSpPr>
          <p:cNvPr id="44" name="TextBox 43"/>
          <p:cNvSpPr txBox="1"/>
          <p:nvPr/>
        </p:nvSpPr>
        <p:spPr>
          <a:xfrm>
            <a:off x="940068" y="1067665"/>
            <a:ext cx="3220989" cy="553990"/>
          </a:xfrm>
          <a:prstGeom prst="snip1Rect">
            <a:avLst>
              <a:gd name="adj" fmla="val 36600"/>
            </a:avLst>
          </a:prstGeom>
          <a:solidFill>
            <a:schemeClr val="accent1">
              <a:lumMod val="20000"/>
              <a:lumOff val="80000"/>
            </a:schemeClr>
          </a:solidFill>
          <a:ln>
            <a:noFill/>
          </a:ln>
        </p:spPr>
        <p:txBody>
          <a:bodyPr wrap="square" lIns="0" rIns="0" rtlCol="0">
            <a:noAutofit/>
          </a:bodyPr>
          <a:lstStyle/>
          <a:p>
            <a:pPr algn="ctr">
              <a:lnSpc>
                <a:spcPct val="70000"/>
              </a:lnSpc>
            </a:pPr>
            <a:endParaRPr lang="en-US" sz="1500" b="1" dirty="0">
              <a:solidFill>
                <a:srgbClr val="4F81BD"/>
              </a:solidFill>
              <a:latin typeface="Arial"/>
              <a:cs typeface="Arial"/>
            </a:endParaRPr>
          </a:p>
        </p:txBody>
      </p:sp>
      <p:sp>
        <p:nvSpPr>
          <p:cNvPr id="45" name="Rectangle 44"/>
          <p:cNvSpPr/>
          <p:nvPr/>
        </p:nvSpPr>
        <p:spPr>
          <a:xfrm>
            <a:off x="935250" y="1622889"/>
            <a:ext cx="3225808" cy="4277168"/>
          </a:xfrm>
          <a:prstGeom prst="rect">
            <a:avLst/>
          </a:prstGeom>
          <a:gradFill flip="none" rotWithShape="1">
            <a:gsLst>
              <a:gs pos="0">
                <a:srgbClr val="189EFF">
                  <a:alpha val="80000"/>
                </a:srgbClr>
              </a:gs>
              <a:gs pos="50000">
                <a:srgbClr val="189EFF">
                  <a:alpha val="36000"/>
                </a:srgbClr>
              </a:gs>
              <a:gs pos="100000">
                <a:srgbClr val="189EFF">
                  <a:alpha val="7000"/>
                </a:srgb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TextBox 56"/>
          <p:cNvSpPr txBox="1"/>
          <p:nvPr/>
        </p:nvSpPr>
        <p:spPr>
          <a:xfrm>
            <a:off x="1071450" y="3738491"/>
            <a:ext cx="3074342" cy="170816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66688" indent="-166688">
              <a:buFont typeface="Webdings" pitchFamily="18" charset="2"/>
              <a:buChar char="a"/>
            </a:pPr>
            <a:r>
              <a:rPr lang="en-US" sz="1500" dirty="0" smtClean="0">
                <a:latin typeface="Arial" panose="020B0604020202020204" pitchFamily="34" charset="0"/>
                <a:cs typeface="Arial" panose="020B0604020202020204" pitchFamily="34" charset="0"/>
              </a:rPr>
              <a:t>Single Shared Scale-Out Resource Pool</a:t>
            </a:r>
          </a:p>
          <a:p>
            <a:pPr marL="166688" indent="-166688">
              <a:buFont typeface="Webdings" pitchFamily="18" charset="2"/>
              <a:buChar char="a"/>
            </a:pPr>
            <a:r>
              <a:rPr lang="en-US" sz="1500" dirty="0" smtClean="0">
                <a:latin typeface="Arial" panose="020B0604020202020204" pitchFamily="34" charset="0"/>
                <a:cs typeface="Arial" panose="020B0604020202020204" pitchFamily="34" charset="0"/>
              </a:rPr>
              <a:t>Dedupe</a:t>
            </a:r>
            <a:r>
              <a:rPr lang="en-US" sz="1500" dirty="0">
                <a:latin typeface="Arial" panose="020B0604020202020204" pitchFamily="34" charset="0"/>
                <a:cs typeface="Arial" panose="020B0604020202020204" pitchFamily="34" charset="0"/>
              </a:rPr>
              <a:t>, Compress, Optimize</a:t>
            </a:r>
          </a:p>
          <a:p>
            <a:pPr marL="166688" indent="-166688">
              <a:buFont typeface="Webdings" pitchFamily="18" charset="2"/>
              <a:buChar char="a"/>
            </a:pPr>
            <a:r>
              <a:rPr lang="en-US" sz="1500" dirty="0">
                <a:latin typeface="Arial" panose="020B0604020202020204" pitchFamily="34" charset="0"/>
                <a:cs typeface="Arial" panose="020B0604020202020204" pitchFamily="34" charset="0"/>
              </a:rPr>
              <a:t>At </a:t>
            </a:r>
            <a:r>
              <a:rPr lang="en-US" sz="1500" dirty="0" smtClean="0">
                <a:latin typeface="Arial" panose="020B0604020202020204" pitchFamily="34" charset="0"/>
                <a:cs typeface="Arial" panose="020B0604020202020204" pitchFamily="34" charset="0"/>
              </a:rPr>
              <a:t>Inception, Once </a:t>
            </a:r>
            <a:r>
              <a:rPr lang="en-US" sz="1500" dirty="0">
                <a:latin typeface="Arial" panose="020B0604020202020204" pitchFamily="34" charset="0"/>
                <a:cs typeface="Arial" panose="020B0604020202020204" pitchFamily="34" charset="0"/>
              </a:rPr>
              <a:t>and </a:t>
            </a:r>
            <a:r>
              <a:rPr lang="en-US" sz="1500" dirty="0" smtClean="0">
                <a:latin typeface="Arial" panose="020B0604020202020204" pitchFamily="34" charset="0"/>
                <a:cs typeface="Arial" panose="020B0604020202020204" pitchFamily="34" charset="0"/>
              </a:rPr>
              <a:t>Forever</a:t>
            </a:r>
          </a:p>
          <a:p>
            <a:pPr marL="166688" indent="-166688">
              <a:buFont typeface="Webdings" pitchFamily="18" charset="2"/>
              <a:buChar char="a"/>
            </a:pPr>
            <a:r>
              <a:rPr lang="en-US" sz="1500" dirty="0" smtClean="0">
                <a:latin typeface="Arial" panose="020B0604020202020204" pitchFamily="34" charset="0"/>
                <a:cs typeface="Arial" panose="020B0604020202020204" pitchFamily="34" charset="0"/>
              </a:rPr>
              <a:t>Across </a:t>
            </a:r>
            <a:r>
              <a:rPr lang="en-US" sz="1500" dirty="0">
                <a:latin typeface="Arial" panose="020B0604020202020204" pitchFamily="34" charset="0"/>
                <a:cs typeface="Arial" panose="020B0604020202020204" pitchFamily="34" charset="0"/>
              </a:rPr>
              <a:t>All </a:t>
            </a:r>
            <a:r>
              <a:rPr lang="en-US" sz="1500" dirty="0" smtClean="0">
                <a:latin typeface="Arial" panose="020B0604020202020204" pitchFamily="34" charset="0"/>
                <a:cs typeface="Arial" panose="020B0604020202020204" pitchFamily="34" charset="0"/>
              </a:rPr>
              <a:t>Tiers, Globally</a:t>
            </a:r>
          </a:p>
          <a:p>
            <a:pPr marL="166688" indent="-166688">
              <a:buFont typeface="Webdings" pitchFamily="18" charset="2"/>
              <a:buChar char="a"/>
            </a:pPr>
            <a:r>
              <a:rPr lang="en-US" sz="1500" dirty="0" smtClean="0">
                <a:latin typeface="Arial" panose="020B0604020202020204" pitchFamily="34" charset="0"/>
                <a:cs typeface="Arial" panose="020B0604020202020204" pitchFamily="34" charset="0"/>
              </a:rPr>
              <a:t>Powered by OmniStack Accelerator Card</a:t>
            </a:r>
            <a:endParaRPr lang="en-US" sz="1500" dirty="0">
              <a:latin typeface="Arial" panose="020B0604020202020204" pitchFamily="34" charset="0"/>
              <a:cs typeface="Arial" panose="020B0604020202020204" pitchFamily="34" charset="0"/>
            </a:endParaRPr>
          </a:p>
        </p:txBody>
      </p:sp>
      <p:pic>
        <p:nvPicPr>
          <p:cNvPr id="48" name="Picture 47" descr="Card_image_v1.png"/>
          <p:cNvPicPr>
            <a:picLocks noChangeAspect="1"/>
          </p:cNvPicPr>
          <p:nvPr/>
        </p:nvPicPr>
        <p:blipFill rotWithShape="1">
          <a:blip r:embed="rId2">
            <a:extLst>
              <a:ext uri="{28A0092B-C50C-407E-A947-70E740481C1C}">
                <a14:useLocalDpi xmlns:a14="http://schemas.microsoft.com/office/drawing/2010/main" val="0"/>
              </a:ext>
            </a:extLst>
          </a:blip>
          <a:srcRect t="17208" b="17208"/>
          <a:stretch/>
        </p:blipFill>
        <p:spPr>
          <a:xfrm>
            <a:off x="1359834" y="1741714"/>
            <a:ext cx="2529300" cy="1719784"/>
          </a:xfrm>
          <a:prstGeom prst="rect">
            <a:avLst/>
          </a:prstGeom>
        </p:spPr>
      </p:pic>
      <p:sp>
        <p:nvSpPr>
          <p:cNvPr id="49" name="Rectangle 48"/>
          <p:cNvSpPr/>
          <p:nvPr/>
        </p:nvSpPr>
        <p:spPr>
          <a:xfrm>
            <a:off x="929377" y="1132783"/>
            <a:ext cx="3231679" cy="387286"/>
          </a:xfrm>
          <a:prstGeom prst="rect">
            <a:avLst/>
          </a:prstGeom>
        </p:spPr>
        <p:txBody>
          <a:bodyPr wrap="square" anchor="ctr">
            <a:spAutoFit/>
          </a:bodyPr>
          <a:lstStyle/>
          <a:p>
            <a:pPr algn="ctr">
              <a:lnSpc>
                <a:spcPct val="90000"/>
              </a:lnSpc>
            </a:pPr>
            <a:endParaRPr lang="en-US" sz="500" b="1" dirty="0">
              <a:solidFill>
                <a:srgbClr val="3256A7"/>
              </a:solidFill>
              <a:latin typeface="Arial"/>
              <a:cs typeface="Arial"/>
            </a:endParaRPr>
          </a:p>
          <a:p>
            <a:pPr algn="ctr">
              <a:lnSpc>
                <a:spcPct val="90000"/>
              </a:lnSpc>
            </a:pPr>
            <a:r>
              <a:rPr lang="en-US" sz="1600" b="1" dirty="0" smtClean="0">
                <a:solidFill>
                  <a:srgbClr val="3256A7"/>
                </a:solidFill>
                <a:latin typeface="Arial"/>
                <a:cs typeface="Arial"/>
              </a:rPr>
              <a:t>Accelerated Data Efficiency</a:t>
            </a:r>
            <a:endParaRPr lang="en-US" sz="1600" b="1" dirty="0">
              <a:solidFill>
                <a:srgbClr val="3256A7"/>
              </a:solidFill>
              <a:latin typeface="Arial"/>
              <a:cs typeface="Arial"/>
            </a:endParaRPr>
          </a:p>
        </p:txBody>
      </p:sp>
      <p:sp>
        <p:nvSpPr>
          <p:cNvPr id="67" name="TextBox 66"/>
          <p:cNvSpPr txBox="1"/>
          <p:nvPr/>
        </p:nvSpPr>
        <p:spPr>
          <a:xfrm>
            <a:off x="4524238" y="1053729"/>
            <a:ext cx="3224907" cy="553990"/>
          </a:xfrm>
          <a:prstGeom prst="snip1Rect">
            <a:avLst>
              <a:gd name="adj" fmla="val 36600"/>
            </a:avLst>
          </a:prstGeom>
          <a:solidFill>
            <a:schemeClr val="accent1">
              <a:lumMod val="20000"/>
              <a:lumOff val="80000"/>
            </a:schemeClr>
          </a:solidFill>
          <a:ln>
            <a:noFill/>
          </a:ln>
        </p:spPr>
        <p:txBody>
          <a:bodyPr wrap="square" lIns="0" rIns="0" rtlCol="0">
            <a:noAutofit/>
          </a:bodyPr>
          <a:lstStyle/>
          <a:p>
            <a:pPr algn="ctr">
              <a:lnSpc>
                <a:spcPct val="70000"/>
              </a:lnSpc>
            </a:pPr>
            <a:endParaRPr lang="en-US" sz="1500" b="1" dirty="0">
              <a:solidFill>
                <a:srgbClr val="4F81BD"/>
              </a:solidFill>
              <a:latin typeface="Arial"/>
              <a:cs typeface="Arial"/>
            </a:endParaRPr>
          </a:p>
        </p:txBody>
      </p:sp>
      <p:sp>
        <p:nvSpPr>
          <p:cNvPr id="68" name="Rectangle 67"/>
          <p:cNvSpPr/>
          <p:nvPr/>
        </p:nvSpPr>
        <p:spPr>
          <a:xfrm>
            <a:off x="4524238" y="1608292"/>
            <a:ext cx="3224907" cy="4277167"/>
          </a:xfrm>
          <a:prstGeom prst="rect">
            <a:avLst/>
          </a:prstGeom>
          <a:gradFill flip="none" rotWithShape="1">
            <a:gsLst>
              <a:gs pos="0">
                <a:srgbClr val="189EFF">
                  <a:alpha val="80000"/>
                </a:srgbClr>
              </a:gs>
              <a:gs pos="50000">
                <a:srgbClr val="189EFF">
                  <a:alpha val="44000"/>
                </a:srgbClr>
              </a:gs>
              <a:gs pos="100000">
                <a:srgbClr val="189EFF">
                  <a:alpha val="12000"/>
                </a:srgb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520" y="1757145"/>
            <a:ext cx="1664134" cy="1678198"/>
          </a:xfrm>
          <a:prstGeom prst="rect">
            <a:avLst/>
          </a:prstGeom>
          <a:ln>
            <a:noFill/>
          </a:ln>
          <a:effectLst>
            <a:outerShdw blurRad="292100" dist="139700" dir="2700000" algn="tl" rotWithShape="0">
              <a:srgbClr val="333333">
                <a:alpha val="65000"/>
              </a:srgbClr>
            </a:outerShdw>
          </a:effectLst>
        </p:spPr>
      </p:pic>
      <p:sp>
        <p:nvSpPr>
          <p:cNvPr id="70" name="TextBox 69"/>
          <p:cNvSpPr txBox="1"/>
          <p:nvPr/>
        </p:nvSpPr>
        <p:spPr>
          <a:xfrm>
            <a:off x="4663448" y="3552358"/>
            <a:ext cx="2912837" cy="2373727"/>
          </a:xfrm>
          <a:prstGeom prst="rect">
            <a:avLst/>
          </a:prstGeom>
          <a:noFill/>
          <a:ln>
            <a:noFill/>
          </a:ln>
        </p:spPr>
        <p:txBody>
          <a:bodyPr wrap="square">
            <a:spAutoFit/>
          </a:bodyPr>
          <a:lstStyle/>
          <a:p>
            <a:pPr marL="166688" indent="-166688" defTabSz="914400" fontAlgn="base">
              <a:lnSpc>
                <a:spcPct val="110000"/>
              </a:lnSpc>
              <a:spcBef>
                <a:spcPct val="0"/>
              </a:spcBef>
              <a:spcAft>
                <a:spcPct val="0"/>
              </a:spcAft>
              <a:buFont typeface="Webdings" pitchFamily="18" charset="2"/>
              <a:buChar char="a"/>
              <a:defRPr/>
            </a:pPr>
            <a:r>
              <a:rPr lang="en-US" sz="1500" dirty="0">
                <a:latin typeface="Arial" charset="0"/>
                <a:ea typeface="ＭＳ Ｐゴシック" charset="-128"/>
                <a:cs typeface="ＭＳ Ｐゴシック" charset="0"/>
              </a:rPr>
              <a:t>VM Centricity &amp; </a:t>
            </a:r>
            <a:r>
              <a:rPr lang="en-US" sz="1500" dirty="0" smtClean="0">
                <a:latin typeface="Arial" charset="0"/>
                <a:ea typeface="ＭＳ Ｐゴシック" charset="-128"/>
                <a:cs typeface="ＭＳ Ｐゴシック" charset="0"/>
              </a:rPr>
              <a:t>Mobility</a:t>
            </a:r>
          </a:p>
          <a:p>
            <a:pPr marL="166688" indent="-166688" defTabSz="914400" fontAlgn="base">
              <a:lnSpc>
                <a:spcPct val="110000"/>
              </a:lnSpc>
              <a:spcBef>
                <a:spcPct val="0"/>
              </a:spcBef>
              <a:spcAft>
                <a:spcPct val="0"/>
              </a:spcAft>
              <a:buFont typeface="Webdings" pitchFamily="18" charset="2"/>
              <a:buChar char="a"/>
              <a:defRPr/>
            </a:pPr>
            <a:r>
              <a:rPr lang="en-US" sz="1500" dirty="0" smtClean="0">
                <a:latin typeface="Arial" charset="0"/>
                <a:ea typeface="ＭＳ Ｐゴシック" charset="-128"/>
                <a:cs typeface="ＭＳ Ｐゴシック" charset="0"/>
              </a:rPr>
              <a:t>Global </a:t>
            </a:r>
            <a:r>
              <a:rPr lang="en-US" sz="1500" dirty="0">
                <a:latin typeface="Arial" charset="0"/>
                <a:ea typeface="ＭＳ Ｐゴシック" charset="-128"/>
                <a:cs typeface="ＭＳ Ｐゴシック" charset="0"/>
              </a:rPr>
              <a:t>Federation</a:t>
            </a:r>
          </a:p>
          <a:p>
            <a:pPr marL="166688" indent="-166688" defTabSz="914400" fontAlgn="base">
              <a:lnSpc>
                <a:spcPct val="110000"/>
              </a:lnSpc>
              <a:spcBef>
                <a:spcPct val="0"/>
              </a:spcBef>
              <a:spcAft>
                <a:spcPct val="0"/>
              </a:spcAft>
              <a:buFont typeface="Webdings" pitchFamily="18" charset="2"/>
              <a:buChar char="a"/>
              <a:defRPr/>
            </a:pPr>
            <a:r>
              <a:rPr lang="en-US" sz="1500" dirty="0">
                <a:latin typeface="Arial" charset="0"/>
                <a:ea typeface="ＭＳ Ｐゴシック" charset="-128"/>
                <a:cs typeface="ＭＳ Ｐゴシック" charset="0"/>
              </a:rPr>
              <a:t>Single Pane of Glass</a:t>
            </a:r>
          </a:p>
          <a:p>
            <a:pPr marL="166688" indent="-166688" defTabSz="914400" fontAlgn="base">
              <a:lnSpc>
                <a:spcPct val="110000"/>
              </a:lnSpc>
              <a:spcBef>
                <a:spcPct val="0"/>
              </a:spcBef>
              <a:spcAft>
                <a:spcPct val="0"/>
              </a:spcAft>
              <a:buFont typeface="Webdings" pitchFamily="18" charset="2"/>
              <a:buChar char="a"/>
              <a:defRPr/>
            </a:pPr>
            <a:r>
              <a:rPr lang="en-US" sz="1500" dirty="0">
                <a:latin typeface="Arial" charset="0"/>
                <a:ea typeface="ＭＳ Ｐゴシック" charset="-128"/>
                <a:cs typeface="ＭＳ Ｐゴシック" charset="0"/>
              </a:rPr>
              <a:t>VMware vCenter</a:t>
            </a:r>
          </a:p>
          <a:p>
            <a:pPr marL="166688" indent="-166688" defTabSz="914400" fontAlgn="base">
              <a:lnSpc>
                <a:spcPct val="110000"/>
              </a:lnSpc>
              <a:spcBef>
                <a:spcPct val="0"/>
              </a:spcBef>
              <a:spcAft>
                <a:spcPct val="0"/>
              </a:spcAft>
              <a:buFont typeface="Webdings" pitchFamily="18" charset="2"/>
              <a:buChar char="a"/>
              <a:defRPr/>
            </a:pPr>
            <a:r>
              <a:rPr lang="en-US" sz="1500" dirty="0">
                <a:latin typeface="Arial" charset="0"/>
                <a:ea typeface="ＭＳ Ｐゴシック" charset="-128"/>
                <a:cs typeface="ＭＳ Ｐゴシック" charset="0"/>
              </a:rPr>
              <a:t>One Administrator, </a:t>
            </a:r>
            <a:r>
              <a:rPr lang="en-US" sz="1500" dirty="0" smtClean="0">
                <a:latin typeface="Arial" charset="0"/>
                <a:ea typeface="ＭＳ Ｐゴシック" charset="-128"/>
                <a:cs typeface="ＭＳ Ｐゴシック" charset="0"/>
              </a:rPr>
              <a:t>Globally</a:t>
            </a:r>
          </a:p>
          <a:p>
            <a:pPr marL="166688" indent="-166688" defTabSz="914400" fontAlgn="base">
              <a:lnSpc>
                <a:spcPct val="110000"/>
              </a:lnSpc>
              <a:spcBef>
                <a:spcPct val="0"/>
              </a:spcBef>
              <a:spcAft>
                <a:spcPct val="0"/>
              </a:spcAft>
              <a:buFont typeface="Webdings" pitchFamily="18" charset="2"/>
              <a:buChar char="a"/>
              <a:defRPr/>
            </a:pPr>
            <a:r>
              <a:rPr lang="en-US" sz="1500" dirty="0">
                <a:latin typeface="Arial" charset="0"/>
                <a:ea typeface="ＭＳ Ｐゴシック" charset="-128"/>
                <a:cs typeface="ＭＳ Ｐゴシック" charset="0"/>
              </a:rPr>
              <a:t>Abstract Policy from Underlying </a:t>
            </a:r>
            <a:r>
              <a:rPr lang="en-US" sz="1500" dirty="0" smtClean="0">
                <a:latin typeface="Arial" charset="0"/>
                <a:ea typeface="ＭＳ Ｐゴシック" charset="-128"/>
                <a:cs typeface="ＭＳ Ｐゴシック" charset="0"/>
              </a:rPr>
              <a:t>Infrastructure</a:t>
            </a:r>
          </a:p>
          <a:p>
            <a:pPr marL="166688" indent="-166688" defTabSz="914400" fontAlgn="base">
              <a:lnSpc>
                <a:spcPct val="110000"/>
              </a:lnSpc>
              <a:spcBef>
                <a:spcPct val="0"/>
              </a:spcBef>
              <a:spcAft>
                <a:spcPct val="0"/>
              </a:spcAft>
              <a:buFont typeface="Webdings" pitchFamily="18" charset="2"/>
              <a:buChar char="a"/>
              <a:defRPr/>
            </a:pPr>
            <a:r>
              <a:rPr lang="en-US" sz="1500" dirty="0" smtClean="0">
                <a:latin typeface="Arial" charset="0"/>
                <a:ea typeface="ＭＳ Ｐゴシック" charset="-128"/>
                <a:cs typeface="ＭＳ Ｐゴシック" charset="0"/>
              </a:rPr>
              <a:t>Integration with Cisco UCS Director and UCS Manager</a:t>
            </a:r>
            <a:endParaRPr lang="en-US" sz="1500" dirty="0">
              <a:latin typeface="Arial" charset="0"/>
              <a:ea typeface="ＭＳ Ｐゴシック" charset="-128"/>
              <a:cs typeface="ＭＳ Ｐゴシック" charset="0"/>
            </a:endParaRPr>
          </a:p>
        </p:txBody>
      </p:sp>
      <p:sp>
        <p:nvSpPr>
          <p:cNvPr id="71" name="Rectangle 70"/>
          <p:cNvSpPr/>
          <p:nvPr/>
        </p:nvSpPr>
        <p:spPr>
          <a:xfrm>
            <a:off x="4517467" y="1166152"/>
            <a:ext cx="3140725" cy="318036"/>
          </a:xfrm>
          <a:prstGeom prst="rect">
            <a:avLst/>
          </a:prstGeom>
        </p:spPr>
        <p:txBody>
          <a:bodyPr wrap="square" anchor="ctr">
            <a:spAutoFit/>
          </a:bodyPr>
          <a:lstStyle/>
          <a:p>
            <a:pPr lvl="0" algn="ctr">
              <a:lnSpc>
                <a:spcPct val="90000"/>
              </a:lnSpc>
            </a:pPr>
            <a:r>
              <a:rPr lang="en-US" sz="1600" b="1" dirty="0">
                <a:solidFill>
                  <a:srgbClr val="3256A7"/>
                </a:solidFill>
                <a:latin typeface="Arial"/>
                <a:cs typeface="Arial"/>
              </a:rPr>
              <a:t>Global Unified Management</a:t>
            </a:r>
          </a:p>
        </p:txBody>
      </p:sp>
      <p:pic>
        <p:nvPicPr>
          <p:cNvPr id="65" name="Picture 2" descr="http://nanobitwallpaper.com/wp-content/uploads/macbook-png-templ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781" y="2250644"/>
            <a:ext cx="1955404" cy="1255314"/>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65"/>
          <p:cNvPicPr>
            <a:picLocks noChangeAspect="1"/>
          </p:cNvPicPr>
          <p:nvPr/>
        </p:nvPicPr>
        <p:blipFill rotWithShape="1">
          <a:blip r:embed="rId5"/>
          <a:srcRect l="30995" t="13050" r="950" b="15103"/>
          <a:stretch/>
        </p:blipFill>
        <p:spPr>
          <a:xfrm>
            <a:off x="5024173" y="2324510"/>
            <a:ext cx="1573800" cy="1019331"/>
          </a:xfrm>
          <a:prstGeom prst="rect">
            <a:avLst/>
          </a:prstGeom>
          <a:noFill/>
          <a:ln>
            <a:noFill/>
          </a:ln>
        </p:spPr>
      </p:pic>
      <p:sp>
        <p:nvSpPr>
          <p:cNvPr id="52" name="Rectangle 51"/>
          <p:cNvSpPr/>
          <p:nvPr/>
        </p:nvSpPr>
        <p:spPr>
          <a:xfrm>
            <a:off x="8081529" y="1622888"/>
            <a:ext cx="3251390" cy="4277168"/>
          </a:xfrm>
          <a:prstGeom prst="rect">
            <a:avLst/>
          </a:prstGeom>
          <a:gradFill flip="none" rotWithShape="1">
            <a:gsLst>
              <a:gs pos="0">
                <a:srgbClr val="189EFF">
                  <a:alpha val="80000"/>
                </a:srgbClr>
              </a:gs>
              <a:gs pos="50000">
                <a:srgbClr val="189EFF">
                  <a:alpha val="43000"/>
                </a:srgbClr>
              </a:gs>
              <a:gs pos="100000">
                <a:srgbClr val="189EFF">
                  <a:alpha val="11000"/>
                </a:srgb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a:xfrm>
            <a:off x="8218592" y="3738491"/>
            <a:ext cx="3117108" cy="1938992"/>
          </a:xfrm>
          <a:prstGeom prst="rect">
            <a:avLst/>
          </a:prstGeom>
          <a:noFill/>
          <a:ln>
            <a:noFill/>
          </a:ln>
        </p:spPr>
        <p:txBody>
          <a:bodyPr wrap="square">
            <a:spAutoFit/>
          </a:bodyPr>
          <a:lstStyle/>
          <a:p>
            <a:pPr marL="166688" indent="-166688" defTabSz="914400" fontAlgn="base">
              <a:spcBef>
                <a:spcPct val="0"/>
              </a:spcBef>
              <a:spcAft>
                <a:spcPct val="0"/>
              </a:spcAft>
              <a:buFont typeface="Webdings" pitchFamily="18" charset="2"/>
              <a:buChar char="a"/>
              <a:defRPr/>
            </a:pPr>
            <a:r>
              <a:rPr lang="en-US" sz="1500" dirty="0" smtClean="0">
                <a:latin typeface="Arial" charset="0"/>
                <a:ea typeface="ＭＳ Ｐゴシック" charset="-128"/>
                <a:cs typeface="ＭＳ Ｐゴシック" charset="0"/>
              </a:rPr>
              <a:t>Backup at 10-minute RPOs</a:t>
            </a:r>
          </a:p>
          <a:p>
            <a:pPr marL="166688" indent="-166688" defTabSz="914400" fontAlgn="base">
              <a:spcBef>
                <a:spcPct val="0"/>
              </a:spcBef>
              <a:spcAft>
                <a:spcPct val="0"/>
              </a:spcAft>
              <a:buFont typeface="Webdings" pitchFamily="18" charset="2"/>
              <a:buChar char="a"/>
              <a:defRPr/>
            </a:pPr>
            <a:r>
              <a:rPr lang="en-US" sz="1500" dirty="0" smtClean="0">
                <a:latin typeface="Arial" charset="0"/>
                <a:ea typeface="ＭＳ Ｐゴシック" charset="-128"/>
                <a:cs typeface="ＭＳ Ｐゴシック" charset="0"/>
              </a:rPr>
              <a:t>Restore at RTOs in seconds</a:t>
            </a:r>
          </a:p>
          <a:p>
            <a:pPr marL="166688" indent="-166688" defTabSz="914400" fontAlgn="base">
              <a:spcBef>
                <a:spcPct val="0"/>
              </a:spcBef>
              <a:spcAft>
                <a:spcPct val="0"/>
              </a:spcAft>
              <a:buFont typeface="Webdings" pitchFamily="18" charset="2"/>
              <a:buChar char="a"/>
              <a:defRPr/>
            </a:pPr>
            <a:r>
              <a:rPr lang="en-US" sz="1500" dirty="0" smtClean="0">
                <a:latin typeface="Arial" charset="0"/>
                <a:ea typeface="ＭＳ Ｐゴシック" charset="-128"/>
                <a:cs typeface="ＭＳ Ｐゴシック" charset="0"/>
              </a:rPr>
              <a:t>Synchronous replication for HA, locally or remote (stretch cluster)</a:t>
            </a:r>
          </a:p>
          <a:p>
            <a:pPr marL="166688" indent="-166688" defTabSz="914400" fontAlgn="base">
              <a:spcBef>
                <a:spcPct val="0"/>
              </a:spcBef>
              <a:spcAft>
                <a:spcPct val="0"/>
              </a:spcAft>
              <a:buFont typeface="Webdings" pitchFamily="18" charset="2"/>
              <a:buChar char="a"/>
              <a:defRPr/>
            </a:pPr>
            <a:r>
              <a:rPr lang="en-US" sz="1500" dirty="0" smtClean="0">
                <a:latin typeface="Arial" charset="0"/>
                <a:ea typeface="ＭＳ Ｐゴシック" charset="-128"/>
                <a:cs typeface="ＭＳ Ｐゴシック" charset="0"/>
              </a:rPr>
              <a:t>Disaster Recovery</a:t>
            </a:r>
          </a:p>
          <a:p>
            <a:pPr marL="166688" indent="-166688" defTabSz="914400" fontAlgn="base">
              <a:spcBef>
                <a:spcPct val="0"/>
              </a:spcBef>
              <a:spcAft>
                <a:spcPct val="0"/>
              </a:spcAft>
              <a:buFont typeface="Webdings" pitchFamily="18" charset="2"/>
              <a:buChar char="a"/>
              <a:defRPr/>
            </a:pPr>
            <a:r>
              <a:rPr lang="en-US" sz="1500" dirty="0" smtClean="0">
                <a:latin typeface="Arial" charset="0"/>
                <a:ea typeface="ＭＳ Ｐゴシック" charset="-128"/>
                <a:cs typeface="ＭＳ Ｐゴシック" charset="0"/>
              </a:rPr>
              <a:t>Full Logical, no more snaps</a:t>
            </a:r>
          </a:p>
          <a:p>
            <a:pPr marL="166688" indent="-166688" defTabSz="914400" fontAlgn="base">
              <a:spcBef>
                <a:spcPct val="0"/>
              </a:spcBef>
              <a:spcAft>
                <a:spcPct val="0"/>
              </a:spcAft>
              <a:buFont typeface="Webdings" pitchFamily="18" charset="2"/>
              <a:buChar char="a"/>
              <a:defRPr/>
            </a:pPr>
            <a:r>
              <a:rPr lang="en-US" sz="1500" dirty="0" smtClean="0">
                <a:latin typeface="Arial" charset="0"/>
                <a:ea typeface="ＭＳ Ｐゴシック" charset="-128"/>
                <a:cs typeface="ＭＳ Ｐゴシック" charset="0"/>
              </a:rPr>
              <a:t>Manual or Automatic</a:t>
            </a:r>
            <a:endParaRPr lang="en-US" sz="1500" dirty="0">
              <a:latin typeface="Arial" charset="0"/>
              <a:ea typeface="ＭＳ Ｐゴシック" charset="-128"/>
              <a:cs typeface="ＭＳ Ｐゴシック" charset="0"/>
            </a:endParaRPr>
          </a:p>
          <a:p>
            <a:pPr marL="156338" indent="-156338" defTabSz="833796" fontAlgn="base">
              <a:spcBef>
                <a:spcPct val="0"/>
              </a:spcBef>
              <a:spcAft>
                <a:spcPct val="0"/>
              </a:spcAft>
              <a:buFont typeface="Wingdings" panose="05000000000000000000" pitchFamily="2" charset="2"/>
              <a:buChar char="ü"/>
              <a:defRPr/>
            </a:pPr>
            <a:endParaRPr lang="en-US" sz="1500" dirty="0">
              <a:latin typeface="Arial" charset="0"/>
              <a:ea typeface="ＭＳ Ｐゴシック" charset="-128"/>
              <a:cs typeface="ＭＳ Ｐゴシック" charset="0"/>
            </a:endParaRPr>
          </a:p>
        </p:txBody>
      </p:sp>
      <p:sp>
        <p:nvSpPr>
          <p:cNvPr id="56" name="TextBox 55"/>
          <p:cNvSpPr txBox="1"/>
          <p:nvPr/>
        </p:nvSpPr>
        <p:spPr>
          <a:xfrm>
            <a:off x="8081529" y="1068325"/>
            <a:ext cx="3254171" cy="553990"/>
          </a:xfrm>
          <a:prstGeom prst="snip1Rect">
            <a:avLst>
              <a:gd name="adj" fmla="val 36600"/>
            </a:avLst>
          </a:prstGeom>
          <a:solidFill>
            <a:schemeClr val="accent1">
              <a:lumMod val="20000"/>
              <a:lumOff val="80000"/>
            </a:schemeClr>
          </a:solidFill>
          <a:ln>
            <a:noFill/>
          </a:ln>
        </p:spPr>
        <p:txBody>
          <a:bodyPr wrap="square" lIns="0" rIns="0" rtlCol="0">
            <a:noAutofit/>
          </a:bodyPr>
          <a:lstStyle/>
          <a:p>
            <a:pPr algn="ctr">
              <a:lnSpc>
                <a:spcPct val="70000"/>
              </a:lnSpc>
            </a:pPr>
            <a:endParaRPr lang="en-US" sz="1500" b="1" dirty="0">
              <a:solidFill>
                <a:srgbClr val="4F81BD"/>
              </a:solidFill>
              <a:latin typeface="Arial"/>
              <a:cs typeface="Arial"/>
            </a:endParaRPr>
          </a:p>
        </p:txBody>
      </p:sp>
      <p:sp>
        <p:nvSpPr>
          <p:cNvPr id="57" name="Rectangle 56"/>
          <p:cNvSpPr/>
          <p:nvPr/>
        </p:nvSpPr>
        <p:spPr>
          <a:xfrm>
            <a:off x="8081528" y="1184416"/>
            <a:ext cx="3231679" cy="338554"/>
          </a:xfrm>
          <a:prstGeom prst="rect">
            <a:avLst/>
          </a:prstGeom>
        </p:spPr>
        <p:txBody>
          <a:bodyPr wrap="square">
            <a:spAutoFit/>
          </a:bodyPr>
          <a:lstStyle/>
          <a:p>
            <a:pPr lvl="0" algn="ctr"/>
            <a:r>
              <a:rPr lang="en-US" sz="1600" b="1" dirty="0" smtClean="0">
                <a:solidFill>
                  <a:srgbClr val="3256A7"/>
                </a:solidFill>
                <a:latin typeface="Arial"/>
                <a:cs typeface="Arial"/>
              </a:rPr>
              <a:t>Built-in Data Protection</a:t>
            </a:r>
            <a:endParaRPr lang="en-US" sz="1600" b="1" dirty="0">
              <a:solidFill>
                <a:srgbClr val="3256A7"/>
              </a:solidFill>
              <a:latin typeface="Arial"/>
              <a:cs typeface="Arial"/>
            </a:endParaRPr>
          </a:p>
        </p:txBody>
      </p:sp>
      <p:sp>
        <p:nvSpPr>
          <p:cNvPr id="8" name="Slide Number Placeholder 7"/>
          <p:cNvSpPr>
            <a:spLocks noGrp="1"/>
          </p:cNvSpPr>
          <p:nvPr>
            <p:ph type="sldNum" sz="quarter" idx="4"/>
          </p:nvPr>
        </p:nvSpPr>
        <p:spPr/>
        <p:txBody>
          <a:bodyPr/>
          <a:lstStyle/>
          <a:p>
            <a:fld id="{C4B3051C-F915-0A48-B98C-C8B9D7A070B9}" type="slidenum">
              <a:rPr lang="en-US" smtClean="0"/>
              <a:pPr/>
              <a:t>4</a:t>
            </a:fld>
            <a:endParaRPr lang="en-US" dirty="0"/>
          </a:p>
        </p:txBody>
      </p:sp>
      <p:pic>
        <p:nvPicPr>
          <p:cNvPr id="2" name="Picture 1"/>
          <p:cNvPicPr>
            <a:picLocks noChangeAspect="1"/>
          </p:cNvPicPr>
          <p:nvPr/>
        </p:nvPicPr>
        <p:blipFill>
          <a:blip r:embed="rId6"/>
          <a:stretch>
            <a:fillRect/>
          </a:stretch>
        </p:blipFill>
        <p:spPr>
          <a:xfrm>
            <a:off x="8925842" y="1920885"/>
            <a:ext cx="1543050" cy="1543050"/>
          </a:xfrm>
          <a:prstGeom prst="rect">
            <a:avLst/>
          </a:prstGeom>
        </p:spPr>
      </p:pic>
    </p:spTree>
    <p:extLst>
      <p:ext uri="{BB962C8B-B14F-4D97-AF65-F5344CB8AC3E}">
        <p14:creationId xmlns:p14="http://schemas.microsoft.com/office/powerpoint/2010/main" val="54558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par>
                                <p:cTn id="20" presetID="10" presetClass="entr" presetSubtype="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0" grpId="0"/>
      <p:bldP spid="71" grpId="0"/>
      <p:bldP spid="52" grpId="0" animBg="1"/>
      <p:bldP spid="53" grpId="0"/>
      <p:bldP spid="56" grpId="0" animBg="1"/>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493239" y="2224566"/>
            <a:ext cx="5172111" cy="3089510"/>
            <a:chOff x="3181039" y="2224566"/>
            <a:chExt cx="5172111" cy="3089510"/>
          </a:xfrm>
        </p:grpSpPr>
        <p:grpSp>
          <p:nvGrpSpPr>
            <p:cNvPr id="22" name="Group 21"/>
            <p:cNvGrpSpPr/>
            <p:nvPr/>
          </p:nvGrpSpPr>
          <p:grpSpPr>
            <a:xfrm>
              <a:off x="3181039" y="2224566"/>
              <a:ext cx="5172111" cy="3089510"/>
              <a:chOff x="3181039" y="2224566"/>
              <a:chExt cx="5172111" cy="3089510"/>
            </a:xfrm>
          </p:grpSpPr>
          <p:sp>
            <p:nvSpPr>
              <p:cNvPr id="73" name="Rectangle 72"/>
              <p:cNvSpPr/>
              <p:nvPr/>
            </p:nvSpPr>
            <p:spPr>
              <a:xfrm>
                <a:off x="3184401" y="5121151"/>
                <a:ext cx="5168749" cy="192925"/>
              </a:xfrm>
              <a:custGeom>
                <a:avLst/>
                <a:gdLst>
                  <a:gd name="connsiteX0" fmla="*/ 0 w 5473858"/>
                  <a:gd name="connsiteY0" fmla="*/ 0 h 231304"/>
                  <a:gd name="connsiteX1" fmla="*/ 5473858 w 5473858"/>
                  <a:gd name="connsiteY1" fmla="*/ 0 h 231304"/>
                  <a:gd name="connsiteX2" fmla="*/ 5473858 w 5473858"/>
                  <a:gd name="connsiteY2" fmla="*/ 231304 h 231304"/>
                  <a:gd name="connsiteX3" fmla="*/ 0 w 5473858"/>
                  <a:gd name="connsiteY3" fmla="*/ 231304 h 231304"/>
                  <a:gd name="connsiteX4" fmla="*/ 0 w 5473858"/>
                  <a:gd name="connsiteY4" fmla="*/ 0 h 231304"/>
                  <a:gd name="connsiteX0" fmla="*/ 171879 w 5473858"/>
                  <a:gd name="connsiteY0" fmla="*/ 0 h 234742"/>
                  <a:gd name="connsiteX1" fmla="*/ 5473858 w 5473858"/>
                  <a:gd name="connsiteY1" fmla="*/ 3438 h 234742"/>
                  <a:gd name="connsiteX2" fmla="*/ 5473858 w 5473858"/>
                  <a:gd name="connsiteY2" fmla="*/ 234742 h 234742"/>
                  <a:gd name="connsiteX3" fmla="*/ 0 w 5473858"/>
                  <a:gd name="connsiteY3" fmla="*/ 234742 h 234742"/>
                  <a:gd name="connsiteX4" fmla="*/ 171879 w 5473858"/>
                  <a:gd name="connsiteY4" fmla="*/ 0 h 234742"/>
                  <a:gd name="connsiteX0" fmla="*/ 171879 w 5473858"/>
                  <a:gd name="connsiteY0" fmla="*/ 13750 h 248492"/>
                  <a:gd name="connsiteX1" fmla="*/ 5298541 w 5473858"/>
                  <a:gd name="connsiteY1" fmla="*/ 0 h 248492"/>
                  <a:gd name="connsiteX2" fmla="*/ 5473858 w 5473858"/>
                  <a:gd name="connsiteY2" fmla="*/ 248492 h 248492"/>
                  <a:gd name="connsiteX3" fmla="*/ 0 w 5473858"/>
                  <a:gd name="connsiteY3" fmla="*/ 248492 h 248492"/>
                  <a:gd name="connsiteX4" fmla="*/ 171879 w 5473858"/>
                  <a:gd name="connsiteY4" fmla="*/ 13750 h 248492"/>
                  <a:gd name="connsiteX0" fmla="*/ 171879 w 5473858"/>
                  <a:gd name="connsiteY0" fmla="*/ 0 h 234742"/>
                  <a:gd name="connsiteX1" fmla="*/ 5305417 w 5473858"/>
                  <a:gd name="connsiteY1" fmla="*/ 27501 h 234742"/>
                  <a:gd name="connsiteX2" fmla="*/ 5473858 w 5473858"/>
                  <a:gd name="connsiteY2" fmla="*/ 234742 h 234742"/>
                  <a:gd name="connsiteX3" fmla="*/ 0 w 5473858"/>
                  <a:gd name="connsiteY3" fmla="*/ 234742 h 234742"/>
                  <a:gd name="connsiteX4" fmla="*/ 171879 w 5473858"/>
                  <a:gd name="connsiteY4" fmla="*/ 0 h 234742"/>
                  <a:gd name="connsiteX0" fmla="*/ 171879 w 5473858"/>
                  <a:gd name="connsiteY0" fmla="*/ 17187 h 251929"/>
                  <a:gd name="connsiteX1" fmla="*/ 5298542 w 5473858"/>
                  <a:gd name="connsiteY1" fmla="*/ 0 h 251929"/>
                  <a:gd name="connsiteX2" fmla="*/ 5473858 w 5473858"/>
                  <a:gd name="connsiteY2" fmla="*/ 251929 h 251929"/>
                  <a:gd name="connsiteX3" fmla="*/ 0 w 5473858"/>
                  <a:gd name="connsiteY3" fmla="*/ 251929 h 251929"/>
                  <a:gd name="connsiteX4" fmla="*/ 171879 w 5473858"/>
                  <a:gd name="connsiteY4" fmla="*/ 17187 h 251929"/>
                  <a:gd name="connsiteX0" fmla="*/ 171879 w 5473858"/>
                  <a:gd name="connsiteY0" fmla="*/ 0 h 234742"/>
                  <a:gd name="connsiteX1" fmla="*/ 5288229 w 5473858"/>
                  <a:gd name="connsiteY1" fmla="*/ 1 h 234742"/>
                  <a:gd name="connsiteX2" fmla="*/ 5473858 w 5473858"/>
                  <a:gd name="connsiteY2" fmla="*/ 234742 h 234742"/>
                  <a:gd name="connsiteX3" fmla="*/ 0 w 5473858"/>
                  <a:gd name="connsiteY3" fmla="*/ 234742 h 234742"/>
                  <a:gd name="connsiteX4" fmla="*/ 171879 w 5473858"/>
                  <a:gd name="connsiteY4" fmla="*/ 0 h 234742"/>
                  <a:gd name="connsiteX0" fmla="*/ 171879 w 5473858"/>
                  <a:gd name="connsiteY0" fmla="*/ 3437 h 238179"/>
                  <a:gd name="connsiteX1" fmla="*/ 5308855 w 5473858"/>
                  <a:gd name="connsiteY1" fmla="*/ 0 h 238179"/>
                  <a:gd name="connsiteX2" fmla="*/ 5473858 w 5473858"/>
                  <a:gd name="connsiteY2" fmla="*/ 238179 h 238179"/>
                  <a:gd name="connsiteX3" fmla="*/ 0 w 5473858"/>
                  <a:gd name="connsiteY3" fmla="*/ 238179 h 238179"/>
                  <a:gd name="connsiteX4" fmla="*/ 171879 w 5473858"/>
                  <a:gd name="connsiteY4" fmla="*/ 3437 h 23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858" h="238179">
                    <a:moveTo>
                      <a:pt x="171879" y="3437"/>
                    </a:moveTo>
                    <a:lnTo>
                      <a:pt x="5308855" y="0"/>
                    </a:lnTo>
                    <a:lnTo>
                      <a:pt x="5473858" y="238179"/>
                    </a:lnTo>
                    <a:lnTo>
                      <a:pt x="0" y="238179"/>
                    </a:lnTo>
                    <a:lnTo>
                      <a:pt x="171879" y="3437"/>
                    </a:lnTo>
                    <a:close/>
                  </a:path>
                </a:pathLst>
              </a:custGeom>
              <a:solidFill>
                <a:schemeClr val="bg1">
                  <a:lumMod val="85000"/>
                </a:schemeClr>
              </a:solidFill>
              <a:ln w="28575">
                <a:solidFill>
                  <a:srgbClr val="29AAE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1" name="Group 20"/>
              <p:cNvGrpSpPr/>
              <p:nvPr/>
            </p:nvGrpSpPr>
            <p:grpSpPr>
              <a:xfrm>
                <a:off x="3181039" y="2224566"/>
                <a:ext cx="5162048" cy="3072517"/>
                <a:chOff x="3181039" y="2224566"/>
                <a:chExt cx="5162048" cy="3072517"/>
              </a:xfrm>
            </p:grpSpPr>
            <p:sp>
              <p:nvSpPr>
                <p:cNvPr id="100" name="Freeform 99"/>
                <p:cNvSpPr/>
                <p:nvPr/>
              </p:nvSpPr>
              <p:spPr>
                <a:xfrm flipH="1">
                  <a:off x="8177372" y="2256174"/>
                  <a:ext cx="165715" cy="3040909"/>
                </a:xfrm>
                <a:custGeom>
                  <a:avLst/>
                  <a:gdLst/>
                  <a:ahLst/>
                  <a:cxnLst/>
                  <a:rect l="l" t="t" r="r" b="b"/>
                  <a:pathLst>
                    <a:path w="165715" h="3040909">
                      <a:moveTo>
                        <a:pt x="158632" y="0"/>
                      </a:moveTo>
                      <a:cubicBezTo>
                        <a:pt x="160994" y="594358"/>
                        <a:pt x="163354" y="1188719"/>
                        <a:pt x="165715" y="1783077"/>
                      </a:cubicBezTo>
                      <a:lnTo>
                        <a:pt x="161484" y="1787959"/>
                      </a:lnTo>
                      <a:lnTo>
                        <a:pt x="165715" y="2853205"/>
                      </a:lnTo>
                      <a:lnTo>
                        <a:pt x="3003" y="3040909"/>
                      </a:lnTo>
                      <a:cubicBezTo>
                        <a:pt x="4183" y="2863509"/>
                        <a:pt x="-1004" y="1447507"/>
                        <a:pt x="177" y="1270106"/>
                      </a:cubicBezTo>
                      <a:lnTo>
                        <a:pt x="2041" y="1267754"/>
                      </a:lnTo>
                      <a:lnTo>
                        <a:pt x="1590" y="1085380"/>
                      </a:lnTo>
                      <a:cubicBezTo>
                        <a:pt x="588" y="687029"/>
                        <a:pt x="-414" y="288678"/>
                        <a:pt x="177" y="199978"/>
                      </a:cubicBezTo>
                      <a:close/>
                    </a:path>
                  </a:pathLst>
                </a:custGeom>
                <a:solidFill>
                  <a:schemeClr val="bg1">
                    <a:lumMod val="85000"/>
                  </a:schemeClr>
                </a:solidFill>
                <a:ln w="28575">
                  <a:solidFill>
                    <a:srgbClr val="309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Freeform 98"/>
                <p:cNvSpPr/>
                <p:nvPr/>
              </p:nvSpPr>
              <p:spPr>
                <a:xfrm>
                  <a:off x="3182769" y="2256174"/>
                  <a:ext cx="165715" cy="3040909"/>
                </a:xfrm>
                <a:custGeom>
                  <a:avLst/>
                  <a:gdLst/>
                  <a:ahLst/>
                  <a:cxnLst/>
                  <a:rect l="l" t="t" r="r" b="b"/>
                  <a:pathLst>
                    <a:path w="165715" h="3040909">
                      <a:moveTo>
                        <a:pt x="158632" y="0"/>
                      </a:moveTo>
                      <a:cubicBezTo>
                        <a:pt x="160994" y="594358"/>
                        <a:pt x="163354" y="1188719"/>
                        <a:pt x="165715" y="1783077"/>
                      </a:cubicBezTo>
                      <a:lnTo>
                        <a:pt x="161484" y="1787959"/>
                      </a:lnTo>
                      <a:lnTo>
                        <a:pt x="165715" y="2853205"/>
                      </a:lnTo>
                      <a:lnTo>
                        <a:pt x="3003" y="3040909"/>
                      </a:lnTo>
                      <a:cubicBezTo>
                        <a:pt x="4183" y="2863509"/>
                        <a:pt x="-1004" y="1447507"/>
                        <a:pt x="177" y="1270106"/>
                      </a:cubicBezTo>
                      <a:lnTo>
                        <a:pt x="2041" y="1267754"/>
                      </a:lnTo>
                      <a:lnTo>
                        <a:pt x="1590" y="1085380"/>
                      </a:lnTo>
                      <a:cubicBezTo>
                        <a:pt x="588" y="687029"/>
                        <a:pt x="-414" y="288678"/>
                        <a:pt x="177" y="199978"/>
                      </a:cubicBezTo>
                      <a:close/>
                    </a:path>
                  </a:pathLst>
                </a:custGeom>
                <a:solidFill>
                  <a:schemeClr val="bg1">
                    <a:lumMod val="85000"/>
                  </a:schemeClr>
                </a:solidFill>
                <a:ln w="28575">
                  <a:solidFill>
                    <a:srgbClr val="309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3350176" y="2249539"/>
                  <a:ext cx="4833896" cy="172362"/>
                </a:xfrm>
                <a:prstGeom prst="rect">
                  <a:avLst/>
                </a:prstGeom>
                <a:solidFill>
                  <a:srgbClr val="309AEB"/>
                </a:solidFill>
                <a:ln w="28575">
                  <a:solidFill>
                    <a:srgbClr val="309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309AEB"/>
                    </a:solidFill>
                  </a:endParaRPr>
                </a:p>
              </p:txBody>
            </p:sp>
            <p:sp>
              <p:nvSpPr>
                <p:cNvPr id="67" name="Freeform 66"/>
                <p:cNvSpPr/>
                <p:nvPr/>
              </p:nvSpPr>
              <p:spPr>
                <a:xfrm>
                  <a:off x="3181039" y="2247996"/>
                  <a:ext cx="161997" cy="377587"/>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445770">
                      <a:moveTo>
                        <a:pt x="171450" y="0"/>
                      </a:moveTo>
                      <a:lnTo>
                        <a:pt x="0" y="240030"/>
                      </a:lnTo>
                      <a:lnTo>
                        <a:pt x="0" y="445770"/>
                      </a:lnTo>
                      <a:lnTo>
                        <a:pt x="171450" y="205740"/>
                      </a:lnTo>
                      <a:lnTo>
                        <a:pt x="171450" y="0"/>
                      </a:lnTo>
                      <a:close/>
                    </a:path>
                  </a:pathLst>
                </a:custGeom>
                <a:solidFill>
                  <a:srgbClr val="309AEB"/>
                </a:solidFill>
                <a:ln>
                  <a:solidFill>
                    <a:srgbClr val="309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309AEB"/>
                    </a:solidFill>
                  </a:endParaRPr>
                </a:p>
              </p:txBody>
            </p:sp>
            <p:sp>
              <p:nvSpPr>
                <p:cNvPr id="68" name="Freeform 67"/>
                <p:cNvSpPr/>
                <p:nvPr/>
              </p:nvSpPr>
              <p:spPr>
                <a:xfrm flipH="1">
                  <a:off x="8180696" y="2249539"/>
                  <a:ext cx="161997" cy="377587"/>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 name="connsiteX0" fmla="*/ 171450 w 171450"/>
                    <a:gd name="connsiteY0" fmla="*/ 0 h 445770"/>
                    <a:gd name="connsiteX1" fmla="*/ 0 w 171450"/>
                    <a:gd name="connsiteY1" fmla="*/ 230874 h 445770"/>
                    <a:gd name="connsiteX2" fmla="*/ 0 w 171450"/>
                    <a:gd name="connsiteY2" fmla="*/ 445770 h 445770"/>
                    <a:gd name="connsiteX3" fmla="*/ 171450 w 171450"/>
                    <a:gd name="connsiteY3" fmla="*/ 205740 h 445770"/>
                    <a:gd name="connsiteX4" fmla="*/ 171450 w 171450"/>
                    <a:gd name="connsiteY4" fmla="*/ 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445770">
                      <a:moveTo>
                        <a:pt x="171450" y="0"/>
                      </a:moveTo>
                      <a:lnTo>
                        <a:pt x="0" y="230874"/>
                      </a:lnTo>
                      <a:lnTo>
                        <a:pt x="0" y="445770"/>
                      </a:lnTo>
                      <a:lnTo>
                        <a:pt x="171450" y="205740"/>
                      </a:lnTo>
                      <a:lnTo>
                        <a:pt x="171450" y="0"/>
                      </a:lnTo>
                      <a:close/>
                    </a:path>
                  </a:pathLst>
                </a:custGeom>
                <a:solidFill>
                  <a:srgbClr val="309AE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z</a:t>
                  </a:r>
                  <a:endParaRPr lang="en-US" dirty="0"/>
                </a:p>
              </p:txBody>
            </p:sp>
            <p:sp>
              <p:nvSpPr>
                <p:cNvPr id="125" name="TextBox 124"/>
                <p:cNvSpPr txBox="1"/>
                <p:nvPr/>
              </p:nvSpPr>
              <p:spPr>
                <a:xfrm>
                  <a:off x="3986223" y="2224566"/>
                  <a:ext cx="3561747" cy="184666"/>
                </a:xfrm>
                <a:prstGeom prst="rect">
                  <a:avLst/>
                </a:prstGeom>
                <a:noFill/>
              </p:spPr>
              <p:txBody>
                <a:bodyPr wrap="none" lIns="0" tIns="0" rIns="0" bIns="0" rtlCol="0" anchor="ctr">
                  <a:spAutoFit/>
                </a:bodyPr>
                <a:lstStyle/>
                <a:p>
                  <a:pPr algn="ctr"/>
                  <a:r>
                    <a:rPr lang="en-US" sz="1200" b="1" dirty="0" err="1" smtClean="0">
                      <a:solidFill>
                        <a:schemeClr val="bg1"/>
                      </a:solidFill>
                    </a:rPr>
                    <a:t>OMNISTACK</a:t>
                  </a:r>
                  <a:r>
                    <a:rPr lang="en-US" sz="1200" b="1" dirty="0" smtClean="0">
                      <a:solidFill>
                        <a:schemeClr val="bg1"/>
                      </a:solidFill>
                    </a:rPr>
                    <a:t> DATA VIRTUALIZATION PLATFORM</a:t>
                  </a:r>
                </a:p>
              </p:txBody>
            </p:sp>
          </p:grpSp>
        </p:grpSp>
        <p:sp>
          <p:nvSpPr>
            <p:cNvPr id="69" name="Rectangle 68"/>
            <p:cNvSpPr/>
            <p:nvPr/>
          </p:nvSpPr>
          <p:spPr>
            <a:xfrm>
              <a:off x="3350176" y="2242426"/>
              <a:ext cx="4833896" cy="2878542"/>
            </a:xfrm>
            <a:prstGeom prst="rect">
              <a:avLst/>
            </a:prstGeom>
            <a:noFill/>
            <a:ln w="28575">
              <a:solidFill>
                <a:srgbClr val="309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3494064" y="1421089"/>
            <a:ext cx="5173710" cy="1014172"/>
            <a:chOff x="3494064" y="1421089"/>
            <a:chExt cx="5173710" cy="1014172"/>
          </a:xfrm>
        </p:grpSpPr>
        <p:grpSp>
          <p:nvGrpSpPr>
            <p:cNvPr id="2" name="Group 1"/>
            <p:cNvGrpSpPr/>
            <p:nvPr/>
          </p:nvGrpSpPr>
          <p:grpSpPr>
            <a:xfrm>
              <a:off x="4512437" y="1714868"/>
              <a:ext cx="3136964" cy="373619"/>
              <a:chOff x="3512820" y="1714868"/>
              <a:chExt cx="3136964" cy="373619"/>
            </a:xfrm>
          </p:grpSpPr>
          <p:cxnSp>
            <p:nvCxnSpPr>
              <p:cNvPr id="145" name="Straight Connector 144"/>
              <p:cNvCxnSpPr/>
              <p:nvPr/>
            </p:nvCxnSpPr>
            <p:spPr>
              <a:xfrm>
                <a:off x="4572060" y="1714868"/>
                <a:ext cx="0" cy="373619"/>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5724741" y="1714868"/>
                <a:ext cx="0" cy="373619"/>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029" name="Picture 5" descr="D:\Users\dhodge\Desktop\Spider_DVP_PowerPoint\Spider_DVP_PowerPoint\Microsoft Hyper V.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9549" y="1753250"/>
                <a:ext cx="837704" cy="29685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D:\Users\dhodge\Desktop\Spider_DVP_PowerPoint\Spider_DVP_PowerPoint\vmwar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2820" y="1832547"/>
                <a:ext cx="901751" cy="138262"/>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D:\Users\dhodge\Desktop\Spider_DVP_PowerPoint\Spider_DVP_PowerPoint\KVM.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2228" y="1805098"/>
                <a:ext cx="767556" cy="1931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 name="Group 3"/>
            <p:cNvGrpSpPr/>
            <p:nvPr/>
          </p:nvGrpSpPr>
          <p:grpSpPr>
            <a:xfrm>
              <a:off x="3494064" y="1421089"/>
              <a:ext cx="5173710" cy="1014172"/>
              <a:chOff x="2886749" y="1595056"/>
              <a:chExt cx="6387294" cy="1252065"/>
            </a:xfrm>
          </p:grpSpPr>
          <p:sp>
            <p:nvSpPr>
              <p:cNvPr id="53" name="Freeform 52"/>
              <p:cNvSpPr/>
              <p:nvPr/>
            </p:nvSpPr>
            <p:spPr>
              <a:xfrm>
                <a:off x="2889306" y="1596724"/>
                <a:ext cx="206184" cy="1250397"/>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 name="connsiteX0" fmla="*/ 171450 w 171450"/>
                  <a:gd name="connsiteY0" fmla="*/ 0 h 445770"/>
                  <a:gd name="connsiteX1" fmla="*/ 3748 w 171450"/>
                  <a:gd name="connsiteY1" fmla="*/ 121752 h 445770"/>
                  <a:gd name="connsiteX2" fmla="*/ 0 w 171450"/>
                  <a:gd name="connsiteY2" fmla="*/ 445770 h 445770"/>
                  <a:gd name="connsiteX3" fmla="*/ 171450 w 171450"/>
                  <a:gd name="connsiteY3" fmla="*/ 205740 h 445770"/>
                  <a:gd name="connsiteX4" fmla="*/ 171450 w 171450"/>
                  <a:gd name="connsiteY4" fmla="*/ 0 h 445770"/>
                  <a:gd name="connsiteX0" fmla="*/ 171450 w 178946"/>
                  <a:gd name="connsiteY0" fmla="*/ 0 h 445770"/>
                  <a:gd name="connsiteX1" fmla="*/ 3748 w 178946"/>
                  <a:gd name="connsiteY1" fmla="*/ 121752 h 445770"/>
                  <a:gd name="connsiteX2" fmla="*/ 0 w 178946"/>
                  <a:gd name="connsiteY2" fmla="*/ 445770 h 445770"/>
                  <a:gd name="connsiteX3" fmla="*/ 178946 w 178946"/>
                  <a:gd name="connsiteY3" fmla="*/ 311082 h 445770"/>
                  <a:gd name="connsiteX4" fmla="*/ 171450 w 178946"/>
                  <a:gd name="connsiteY4" fmla="*/ 0 h 445770"/>
                  <a:gd name="connsiteX0" fmla="*/ 167877 w 175373"/>
                  <a:gd name="connsiteY0" fmla="*/ 0 h 618394"/>
                  <a:gd name="connsiteX1" fmla="*/ 175 w 175373"/>
                  <a:gd name="connsiteY1" fmla="*/ 121752 h 618394"/>
                  <a:gd name="connsiteX2" fmla="*/ 3571 w 175373"/>
                  <a:gd name="connsiteY2" fmla="*/ 618394 h 618394"/>
                  <a:gd name="connsiteX3" fmla="*/ 175373 w 175373"/>
                  <a:gd name="connsiteY3" fmla="*/ 311082 h 618394"/>
                  <a:gd name="connsiteX4" fmla="*/ 167877 w 175373"/>
                  <a:gd name="connsiteY4" fmla="*/ 0 h 618394"/>
                  <a:gd name="connsiteX0" fmla="*/ 167877 w 175373"/>
                  <a:gd name="connsiteY0" fmla="*/ 0 h 618394"/>
                  <a:gd name="connsiteX1" fmla="*/ 175 w 175373"/>
                  <a:gd name="connsiteY1" fmla="*/ 121752 h 618394"/>
                  <a:gd name="connsiteX2" fmla="*/ 3571 w 175373"/>
                  <a:gd name="connsiteY2" fmla="*/ 618394 h 618394"/>
                  <a:gd name="connsiteX3" fmla="*/ 175373 w 175373"/>
                  <a:gd name="connsiteY3" fmla="*/ 485467 h 618394"/>
                  <a:gd name="connsiteX4" fmla="*/ 167877 w 175373"/>
                  <a:gd name="connsiteY4" fmla="*/ 0 h 618394"/>
                  <a:gd name="connsiteX0" fmla="*/ 175022 w 182518"/>
                  <a:gd name="connsiteY0" fmla="*/ 0 h 618394"/>
                  <a:gd name="connsiteX1" fmla="*/ 7320 w 182518"/>
                  <a:gd name="connsiteY1" fmla="*/ 121752 h 618394"/>
                  <a:gd name="connsiteX2" fmla="*/ 0 w 182518"/>
                  <a:gd name="connsiteY2" fmla="*/ 618394 h 618394"/>
                  <a:gd name="connsiteX3" fmla="*/ 182518 w 182518"/>
                  <a:gd name="connsiteY3" fmla="*/ 485467 h 618394"/>
                  <a:gd name="connsiteX4" fmla="*/ 175022 w 182518"/>
                  <a:gd name="connsiteY4" fmla="*/ 0 h 618394"/>
                  <a:gd name="connsiteX0" fmla="*/ 167957 w 175453"/>
                  <a:gd name="connsiteY0" fmla="*/ 0 h 618394"/>
                  <a:gd name="connsiteX1" fmla="*/ 255 w 175453"/>
                  <a:gd name="connsiteY1" fmla="*/ 121752 h 618394"/>
                  <a:gd name="connsiteX2" fmla="*/ 1581 w 175453"/>
                  <a:gd name="connsiteY2" fmla="*/ 618394 h 618394"/>
                  <a:gd name="connsiteX3" fmla="*/ 175453 w 175453"/>
                  <a:gd name="connsiteY3" fmla="*/ 485467 h 618394"/>
                  <a:gd name="connsiteX4" fmla="*/ 167957 w 175453"/>
                  <a:gd name="connsiteY4" fmla="*/ 0 h 618394"/>
                  <a:gd name="connsiteX0" fmla="*/ 175022 w 182518"/>
                  <a:gd name="connsiteY0" fmla="*/ 0 h 620052"/>
                  <a:gd name="connsiteX1" fmla="*/ 7320 w 182518"/>
                  <a:gd name="connsiteY1" fmla="*/ 121752 h 620052"/>
                  <a:gd name="connsiteX2" fmla="*/ 0 w 182518"/>
                  <a:gd name="connsiteY2" fmla="*/ 620052 h 620052"/>
                  <a:gd name="connsiteX3" fmla="*/ 182518 w 182518"/>
                  <a:gd name="connsiteY3" fmla="*/ 485467 h 620052"/>
                  <a:gd name="connsiteX4" fmla="*/ 175022 w 182518"/>
                  <a:gd name="connsiteY4" fmla="*/ 0 h 620052"/>
                  <a:gd name="connsiteX0" fmla="*/ 169259 w 176755"/>
                  <a:gd name="connsiteY0" fmla="*/ 0 h 618394"/>
                  <a:gd name="connsiteX1" fmla="*/ 1557 w 176755"/>
                  <a:gd name="connsiteY1" fmla="*/ 121752 h 618394"/>
                  <a:gd name="connsiteX2" fmla="*/ 0 w 176755"/>
                  <a:gd name="connsiteY2" fmla="*/ 618394 h 618394"/>
                  <a:gd name="connsiteX3" fmla="*/ 176755 w 176755"/>
                  <a:gd name="connsiteY3" fmla="*/ 485467 h 618394"/>
                  <a:gd name="connsiteX4" fmla="*/ 169259 w 176755"/>
                  <a:gd name="connsiteY4" fmla="*/ 0 h 618394"/>
                  <a:gd name="connsiteX0" fmla="*/ 172321 w 176755"/>
                  <a:gd name="connsiteY0" fmla="*/ 0 h 609586"/>
                  <a:gd name="connsiteX1" fmla="*/ 1557 w 176755"/>
                  <a:gd name="connsiteY1" fmla="*/ 112944 h 609586"/>
                  <a:gd name="connsiteX2" fmla="*/ 0 w 176755"/>
                  <a:gd name="connsiteY2" fmla="*/ 609586 h 609586"/>
                  <a:gd name="connsiteX3" fmla="*/ 176755 w 176755"/>
                  <a:gd name="connsiteY3" fmla="*/ 476659 h 609586"/>
                  <a:gd name="connsiteX4" fmla="*/ 172321 w 176755"/>
                  <a:gd name="connsiteY4" fmla="*/ 0 h 609586"/>
                  <a:gd name="connsiteX0" fmla="*/ 187631 w 187631"/>
                  <a:gd name="connsiteY0" fmla="*/ 0 h 616632"/>
                  <a:gd name="connsiteX1" fmla="*/ 1557 w 187631"/>
                  <a:gd name="connsiteY1" fmla="*/ 119990 h 616632"/>
                  <a:gd name="connsiteX2" fmla="*/ 0 w 187631"/>
                  <a:gd name="connsiteY2" fmla="*/ 616632 h 616632"/>
                  <a:gd name="connsiteX3" fmla="*/ 176755 w 187631"/>
                  <a:gd name="connsiteY3" fmla="*/ 483705 h 616632"/>
                  <a:gd name="connsiteX4" fmla="*/ 187631 w 187631"/>
                  <a:gd name="connsiteY4" fmla="*/ 0 h 616632"/>
                  <a:gd name="connsiteX0" fmla="*/ 172321 w 176755"/>
                  <a:gd name="connsiteY0" fmla="*/ 0 h 616632"/>
                  <a:gd name="connsiteX1" fmla="*/ 1557 w 176755"/>
                  <a:gd name="connsiteY1" fmla="*/ 119990 h 616632"/>
                  <a:gd name="connsiteX2" fmla="*/ 0 w 176755"/>
                  <a:gd name="connsiteY2" fmla="*/ 616632 h 616632"/>
                  <a:gd name="connsiteX3" fmla="*/ 176755 w 176755"/>
                  <a:gd name="connsiteY3" fmla="*/ 483705 h 616632"/>
                  <a:gd name="connsiteX4" fmla="*/ 172321 w 176755"/>
                  <a:gd name="connsiteY4" fmla="*/ 0 h 61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55" h="616632">
                    <a:moveTo>
                      <a:pt x="172321" y="0"/>
                    </a:moveTo>
                    <a:lnTo>
                      <a:pt x="1557" y="119990"/>
                    </a:lnTo>
                    <a:cubicBezTo>
                      <a:pt x="308" y="227996"/>
                      <a:pt x="1249" y="508626"/>
                      <a:pt x="0" y="616632"/>
                    </a:cubicBezTo>
                    <a:lnTo>
                      <a:pt x="176755" y="483705"/>
                    </a:lnTo>
                    <a:lnTo>
                      <a:pt x="172321" y="0"/>
                    </a:lnTo>
                    <a:close/>
                  </a:path>
                </a:pathLst>
              </a:custGeom>
              <a:solidFill>
                <a:schemeClr val="bg1">
                  <a:lumMod val="85000"/>
                </a:schemeClr>
              </a:solidFill>
              <a:ln w="28575">
                <a:solidFill>
                  <a:srgbClr val="4E9D2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reeform 59"/>
              <p:cNvSpPr/>
              <p:nvPr/>
            </p:nvSpPr>
            <p:spPr>
              <a:xfrm flipV="1">
                <a:off x="9061266" y="1598291"/>
                <a:ext cx="210379" cy="1231167"/>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 name="connsiteX0" fmla="*/ 171450 w 171450"/>
                  <a:gd name="connsiteY0" fmla="*/ 0 h 445770"/>
                  <a:gd name="connsiteX1" fmla="*/ 3748 w 171450"/>
                  <a:gd name="connsiteY1" fmla="*/ 121752 h 445770"/>
                  <a:gd name="connsiteX2" fmla="*/ 0 w 171450"/>
                  <a:gd name="connsiteY2" fmla="*/ 445770 h 445770"/>
                  <a:gd name="connsiteX3" fmla="*/ 171450 w 171450"/>
                  <a:gd name="connsiteY3" fmla="*/ 205740 h 445770"/>
                  <a:gd name="connsiteX4" fmla="*/ 171450 w 171450"/>
                  <a:gd name="connsiteY4" fmla="*/ 0 h 445770"/>
                  <a:gd name="connsiteX0" fmla="*/ 171450 w 178946"/>
                  <a:gd name="connsiteY0" fmla="*/ 0 h 445770"/>
                  <a:gd name="connsiteX1" fmla="*/ 3748 w 178946"/>
                  <a:gd name="connsiteY1" fmla="*/ 121752 h 445770"/>
                  <a:gd name="connsiteX2" fmla="*/ 0 w 178946"/>
                  <a:gd name="connsiteY2" fmla="*/ 445770 h 445770"/>
                  <a:gd name="connsiteX3" fmla="*/ 178946 w 178946"/>
                  <a:gd name="connsiteY3" fmla="*/ 311082 h 445770"/>
                  <a:gd name="connsiteX4" fmla="*/ 171450 w 178946"/>
                  <a:gd name="connsiteY4" fmla="*/ 0 h 445770"/>
                  <a:gd name="connsiteX0" fmla="*/ 167877 w 175373"/>
                  <a:gd name="connsiteY0" fmla="*/ 0 h 618394"/>
                  <a:gd name="connsiteX1" fmla="*/ 175 w 175373"/>
                  <a:gd name="connsiteY1" fmla="*/ 121752 h 618394"/>
                  <a:gd name="connsiteX2" fmla="*/ 3571 w 175373"/>
                  <a:gd name="connsiteY2" fmla="*/ 618394 h 618394"/>
                  <a:gd name="connsiteX3" fmla="*/ 175373 w 175373"/>
                  <a:gd name="connsiteY3" fmla="*/ 311082 h 618394"/>
                  <a:gd name="connsiteX4" fmla="*/ 167877 w 175373"/>
                  <a:gd name="connsiteY4" fmla="*/ 0 h 618394"/>
                  <a:gd name="connsiteX0" fmla="*/ 167877 w 175373"/>
                  <a:gd name="connsiteY0" fmla="*/ 0 h 618394"/>
                  <a:gd name="connsiteX1" fmla="*/ 175 w 175373"/>
                  <a:gd name="connsiteY1" fmla="*/ 121752 h 618394"/>
                  <a:gd name="connsiteX2" fmla="*/ 3571 w 175373"/>
                  <a:gd name="connsiteY2" fmla="*/ 618394 h 618394"/>
                  <a:gd name="connsiteX3" fmla="*/ 175373 w 175373"/>
                  <a:gd name="connsiteY3" fmla="*/ 485467 h 618394"/>
                  <a:gd name="connsiteX4" fmla="*/ 167877 w 175373"/>
                  <a:gd name="connsiteY4" fmla="*/ 0 h 618394"/>
                  <a:gd name="connsiteX0" fmla="*/ 175022 w 182518"/>
                  <a:gd name="connsiteY0" fmla="*/ 0 h 618394"/>
                  <a:gd name="connsiteX1" fmla="*/ 7320 w 182518"/>
                  <a:gd name="connsiteY1" fmla="*/ 121752 h 618394"/>
                  <a:gd name="connsiteX2" fmla="*/ 0 w 182518"/>
                  <a:gd name="connsiteY2" fmla="*/ 618394 h 618394"/>
                  <a:gd name="connsiteX3" fmla="*/ 182518 w 182518"/>
                  <a:gd name="connsiteY3" fmla="*/ 485467 h 618394"/>
                  <a:gd name="connsiteX4" fmla="*/ 175022 w 182518"/>
                  <a:gd name="connsiteY4" fmla="*/ 0 h 618394"/>
                  <a:gd name="connsiteX0" fmla="*/ 176853 w 184349"/>
                  <a:gd name="connsiteY0" fmla="*/ 0 h 612072"/>
                  <a:gd name="connsiteX1" fmla="*/ 9151 w 184349"/>
                  <a:gd name="connsiteY1" fmla="*/ 121752 h 612072"/>
                  <a:gd name="connsiteX2" fmla="*/ 0 w 184349"/>
                  <a:gd name="connsiteY2" fmla="*/ 612072 h 612072"/>
                  <a:gd name="connsiteX3" fmla="*/ 184349 w 184349"/>
                  <a:gd name="connsiteY3" fmla="*/ 485467 h 612072"/>
                  <a:gd name="connsiteX4" fmla="*/ 176853 w 184349"/>
                  <a:gd name="connsiteY4" fmla="*/ 0 h 612072"/>
                  <a:gd name="connsiteX0" fmla="*/ 176853 w 184349"/>
                  <a:gd name="connsiteY0" fmla="*/ 0 h 603643"/>
                  <a:gd name="connsiteX1" fmla="*/ 9151 w 184349"/>
                  <a:gd name="connsiteY1" fmla="*/ 121752 h 603643"/>
                  <a:gd name="connsiteX2" fmla="*/ 0 w 184349"/>
                  <a:gd name="connsiteY2" fmla="*/ 603643 h 603643"/>
                  <a:gd name="connsiteX3" fmla="*/ 184349 w 184349"/>
                  <a:gd name="connsiteY3" fmla="*/ 485467 h 603643"/>
                  <a:gd name="connsiteX4" fmla="*/ 176853 w 184349"/>
                  <a:gd name="connsiteY4" fmla="*/ 0 h 603643"/>
                  <a:gd name="connsiteX0" fmla="*/ 169528 w 177024"/>
                  <a:gd name="connsiteY0" fmla="*/ 0 h 612071"/>
                  <a:gd name="connsiteX1" fmla="*/ 1826 w 177024"/>
                  <a:gd name="connsiteY1" fmla="*/ 121752 h 612071"/>
                  <a:gd name="connsiteX2" fmla="*/ 0 w 177024"/>
                  <a:gd name="connsiteY2" fmla="*/ 612071 h 612071"/>
                  <a:gd name="connsiteX3" fmla="*/ 177024 w 177024"/>
                  <a:gd name="connsiteY3" fmla="*/ 485467 h 612071"/>
                  <a:gd name="connsiteX4" fmla="*/ 169528 w 177024"/>
                  <a:gd name="connsiteY4" fmla="*/ 0 h 612071"/>
                  <a:gd name="connsiteX0" fmla="*/ 168062 w 175558"/>
                  <a:gd name="connsiteY0" fmla="*/ 0 h 608910"/>
                  <a:gd name="connsiteX1" fmla="*/ 360 w 175558"/>
                  <a:gd name="connsiteY1" fmla="*/ 121752 h 608910"/>
                  <a:gd name="connsiteX2" fmla="*/ 365 w 175558"/>
                  <a:gd name="connsiteY2" fmla="*/ 608910 h 608910"/>
                  <a:gd name="connsiteX3" fmla="*/ 175558 w 175558"/>
                  <a:gd name="connsiteY3" fmla="*/ 485467 h 608910"/>
                  <a:gd name="connsiteX4" fmla="*/ 168062 w 175558"/>
                  <a:gd name="connsiteY4" fmla="*/ 0 h 608910"/>
                  <a:gd name="connsiteX0" fmla="*/ 176883 w 184379"/>
                  <a:gd name="connsiteY0" fmla="*/ 0 h 607149"/>
                  <a:gd name="connsiteX1" fmla="*/ 9181 w 184379"/>
                  <a:gd name="connsiteY1" fmla="*/ 121752 h 607149"/>
                  <a:gd name="connsiteX2" fmla="*/ 0 w 184379"/>
                  <a:gd name="connsiteY2" fmla="*/ 607149 h 607149"/>
                  <a:gd name="connsiteX3" fmla="*/ 184379 w 184379"/>
                  <a:gd name="connsiteY3" fmla="*/ 485467 h 607149"/>
                  <a:gd name="connsiteX4" fmla="*/ 176883 w 184379"/>
                  <a:gd name="connsiteY4" fmla="*/ 0 h 60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79" h="607149">
                    <a:moveTo>
                      <a:pt x="176883" y="0"/>
                    </a:moveTo>
                    <a:lnTo>
                      <a:pt x="9181" y="121752"/>
                    </a:lnTo>
                    <a:cubicBezTo>
                      <a:pt x="7932" y="229758"/>
                      <a:pt x="1249" y="499143"/>
                      <a:pt x="0" y="607149"/>
                    </a:cubicBezTo>
                    <a:lnTo>
                      <a:pt x="184379" y="485467"/>
                    </a:lnTo>
                    <a:lnTo>
                      <a:pt x="176883" y="0"/>
                    </a:lnTo>
                    <a:close/>
                  </a:path>
                </a:pathLst>
              </a:custGeom>
              <a:solidFill>
                <a:schemeClr val="bg1">
                  <a:lumMod val="85000"/>
                </a:schemeClr>
              </a:solidFill>
              <a:ln w="28575">
                <a:solidFill>
                  <a:srgbClr val="4E9D2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3095561" y="1595056"/>
                <a:ext cx="5967771" cy="212792"/>
              </a:xfrm>
              <a:prstGeom prst="rect">
                <a:avLst/>
              </a:prstGeom>
              <a:solidFill>
                <a:srgbClr val="4E9D2D"/>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53"/>
              <p:cNvSpPr/>
              <p:nvPr/>
            </p:nvSpPr>
            <p:spPr>
              <a:xfrm>
                <a:off x="2886749" y="1618155"/>
                <a:ext cx="199996" cy="466157"/>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 name="connsiteX0" fmla="*/ 171450 w 171450"/>
                  <a:gd name="connsiteY0" fmla="*/ 0 h 445770"/>
                  <a:gd name="connsiteX1" fmla="*/ 15310 w 171450"/>
                  <a:gd name="connsiteY1" fmla="*/ 205874 h 445770"/>
                  <a:gd name="connsiteX2" fmla="*/ 0 w 171450"/>
                  <a:gd name="connsiteY2" fmla="*/ 445770 h 445770"/>
                  <a:gd name="connsiteX3" fmla="*/ 171450 w 171450"/>
                  <a:gd name="connsiteY3" fmla="*/ 205740 h 445770"/>
                  <a:gd name="connsiteX4" fmla="*/ 171450 w 171450"/>
                  <a:gd name="connsiteY4" fmla="*/ 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445770">
                    <a:moveTo>
                      <a:pt x="171450" y="0"/>
                    </a:moveTo>
                    <a:lnTo>
                      <a:pt x="15310" y="205874"/>
                    </a:lnTo>
                    <a:lnTo>
                      <a:pt x="0" y="445770"/>
                    </a:lnTo>
                    <a:lnTo>
                      <a:pt x="171450" y="205740"/>
                    </a:lnTo>
                    <a:lnTo>
                      <a:pt x="171450" y="0"/>
                    </a:lnTo>
                    <a:close/>
                  </a:path>
                </a:pathLst>
              </a:custGeom>
              <a:solidFill>
                <a:srgbClr val="4E9D2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Freeform 54"/>
              <p:cNvSpPr/>
              <p:nvPr/>
            </p:nvSpPr>
            <p:spPr>
              <a:xfrm flipH="1">
                <a:off x="9063332" y="1611011"/>
                <a:ext cx="210711" cy="466157"/>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 name="connsiteX0" fmla="*/ 180636 w 180636"/>
                  <a:gd name="connsiteY0" fmla="*/ 0 h 445770"/>
                  <a:gd name="connsiteX1" fmla="*/ 0 w 180636"/>
                  <a:gd name="connsiteY1" fmla="*/ 219537 h 445770"/>
                  <a:gd name="connsiteX2" fmla="*/ 9186 w 180636"/>
                  <a:gd name="connsiteY2" fmla="*/ 445770 h 445770"/>
                  <a:gd name="connsiteX3" fmla="*/ 180636 w 180636"/>
                  <a:gd name="connsiteY3" fmla="*/ 205740 h 445770"/>
                  <a:gd name="connsiteX4" fmla="*/ 180636 w 180636"/>
                  <a:gd name="connsiteY4" fmla="*/ 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36" h="445770">
                    <a:moveTo>
                      <a:pt x="180636" y="0"/>
                    </a:moveTo>
                    <a:lnTo>
                      <a:pt x="0" y="219537"/>
                    </a:lnTo>
                    <a:lnTo>
                      <a:pt x="9186" y="445770"/>
                    </a:lnTo>
                    <a:lnTo>
                      <a:pt x="180636" y="205740"/>
                    </a:lnTo>
                    <a:lnTo>
                      <a:pt x="180636" y="0"/>
                    </a:lnTo>
                    <a:close/>
                  </a:path>
                </a:pathLst>
              </a:custGeom>
              <a:solidFill>
                <a:srgbClr val="4E9D2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a:off x="3095561" y="1596628"/>
                <a:ext cx="5967771" cy="980841"/>
              </a:xfrm>
              <a:prstGeom prst="rect">
                <a:avLst/>
              </a:prstGeom>
              <a:noFill/>
              <a:ln w="28575">
                <a:solidFill>
                  <a:srgbClr val="4E9D2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025" name="Group 1024"/>
          <p:cNvGrpSpPr>
            <a:grpSpLocks noChangeAspect="1"/>
          </p:cNvGrpSpPr>
          <p:nvPr/>
        </p:nvGrpSpPr>
        <p:grpSpPr>
          <a:xfrm>
            <a:off x="3494863" y="867786"/>
            <a:ext cx="5172112" cy="746666"/>
            <a:chOff x="2886749" y="916666"/>
            <a:chExt cx="6385323" cy="921806"/>
          </a:xfrm>
        </p:grpSpPr>
        <p:grpSp>
          <p:nvGrpSpPr>
            <p:cNvPr id="102" name="Group 101"/>
            <p:cNvGrpSpPr/>
            <p:nvPr/>
          </p:nvGrpSpPr>
          <p:grpSpPr>
            <a:xfrm>
              <a:off x="2886749" y="934545"/>
              <a:ext cx="6385323" cy="903927"/>
              <a:chOff x="3660831" y="948903"/>
              <a:chExt cx="5473919" cy="903927"/>
            </a:xfrm>
          </p:grpSpPr>
          <p:sp>
            <p:nvSpPr>
              <p:cNvPr id="45" name="Freeform 44"/>
              <p:cNvSpPr/>
              <p:nvPr/>
            </p:nvSpPr>
            <p:spPr>
              <a:xfrm flipH="1">
                <a:off x="8955804" y="948904"/>
                <a:ext cx="178946" cy="903926"/>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 name="connsiteX0" fmla="*/ 171450 w 171450"/>
                  <a:gd name="connsiteY0" fmla="*/ 0 h 445770"/>
                  <a:gd name="connsiteX1" fmla="*/ 3748 w 171450"/>
                  <a:gd name="connsiteY1" fmla="*/ 121752 h 445770"/>
                  <a:gd name="connsiteX2" fmla="*/ 0 w 171450"/>
                  <a:gd name="connsiteY2" fmla="*/ 445770 h 445770"/>
                  <a:gd name="connsiteX3" fmla="*/ 171450 w 171450"/>
                  <a:gd name="connsiteY3" fmla="*/ 205740 h 445770"/>
                  <a:gd name="connsiteX4" fmla="*/ 171450 w 171450"/>
                  <a:gd name="connsiteY4" fmla="*/ 0 h 445770"/>
                  <a:gd name="connsiteX0" fmla="*/ 171450 w 178946"/>
                  <a:gd name="connsiteY0" fmla="*/ 0 h 445770"/>
                  <a:gd name="connsiteX1" fmla="*/ 3748 w 178946"/>
                  <a:gd name="connsiteY1" fmla="*/ 121752 h 445770"/>
                  <a:gd name="connsiteX2" fmla="*/ 0 w 178946"/>
                  <a:gd name="connsiteY2" fmla="*/ 445770 h 445770"/>
                  <a:gd name="connsiteX3" fmla="*/ 178946 w 178946"/>
                  <a:gd name="connsiteY3" fmla="*/ 311082 h 445770"/>
                  <a:gd name="connsiteX4" fmla="*/ 171450 w 178946"/>
                  <a:gd name="connsiteY4" fmla="*/ 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46" h="445770">
                    <a:moveTo>
                      <a:pt x="171450" y="0"/>
                    </a:moveTo>
                    <a:lnTo>
                      <a:pt x="3748" y="121752"/>
                    </a:lnTo>
                    <a:cubicBezTo>
                      <a:pt x="2499" y="229758"/>
                      <a:pt x="1249" y="337764"/>
                      <a:pt x="0" y="445770"/>
                    </a:cubicBezTo>
                    <a:lnTo>
                      <a:pt x="178946" y="311082"/>
                    </a:lnTo>
                    <a:lnTo>
                      <a:pt x="171450" y="0"/>
                    </a:lnTo>
                    <a:close/>
                  </a:path>
                </a:pathLst>
              </a:custGeom>
              <a:solidFill>
                <a:schemeClr val="bg1">
                  <a:lumMod val="85000"/>
                </a:schemeClr>
              </a:solidFill>
              <a:ln w="28575">
                <a:solidFill>
                  <a:srgbClr val="F8BE1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Freeform 43"/>
              <p:cNvSpPr/>
              <p:nvPr/>
            </p:nvSpPr>
            <p:spPr>
              <a:xfrm>
                <a:off x="3660831" y="948904"/>
                <a:ext cx="178946" cy="903926"/>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 name="connsiteX0" fmla="*/ 171450 w 171450"/>
                  <a:gd name="connsiteY0" fmla="*/ 0 h 445770"/>
                  <a:gd name="connsiteX1" fmla="*/ 3748 w 171450"/>
                  <a:gd name="connsiteY1" fmla="*/ 121752 h 445770"/>
                  <a:gd name="connsiteX2" fmla="*/ 0 w 171450"/>
                  <a:gd name="connsiteY2" fmla="*/ 445770 h 445770"/>
                  <a:gd name="connsiteX3" fmla="*/ 171450 w 171450"/>
                  <a:gd name="connsiteY3" fmla="*/ 205740 h 445770"/>
                  <a:gd name="connsiteX4" fmla="*/ 171450 w 171450"/>
                  <a:gd name="connsiteY4" fmla="*/ 0 h 445770"/>
                  <a:gd name="connsiteX0" fmla="*/ 171450 w 178946"/>
                  <a:gd name="connsiteY0" fmla="*/ 0 h 445770"/>
                  <a:gd name="connsiteX1" fmla="*/ 3748 w 178946"/>
                  <a:gd name="connsiteY1" fmla="*/ 121752 h 445770"/>
                  <a:gd name="connsiteX2" fmla="*/ 0 w 178946"/>
                  <a:gd name="connsiteY2" fmla="*/ 445770 h 445770"/>
                  <a:gd name="connsiteX3" fmla="*/ 178946 w 178946"/>
                  <a:gd name="connsiteY3" fmla="*/ 311082 h 445770"/>
                  <a:gd name="connsiteX4" fmla="*/ 171450 w 178946"/>
                  <a:gd name="connsiteY4" fmla="*/ 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46" h="445770">
                    <a:moveTo>
                      <a:pt x="171450" y="0"/>
                    </a:moveTo>
                    <a:lnTo>
                      <a:pt x="3748" y="121752"/>
                    </a:lnTo>
                    <a:cubicBezTo>
                      <a:pt x="2499" y="229758"/>
                      <a:pt x="1249" y="337764"/>
                      <a:pt x="0" y="445770"/>
                    </a:cubicBezTo>
                    <a:lnTo>
                      <a:pt x="178946" y="311082"/>
                    </a:lnTo>
                    <a:lnTo>
                      <a:pt x="171450" y="0"/>
                    </a:lnTo>
                    <a:close/>
                  </a:path>
                </a:pathLst>
              </a:custGeom>
              <a:solidFill>
                <a:schemeClr val="bg1">
                  <a:lumMod val="85000"/>
                </a:schemeClr>
              </a:solidFill>
              <a:ln w="28575">
                <a:solidFill>
                  <a:srgbClr val="F8BE1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3839838" y="950809"/>
                <a:ext cx="5115966" cy="212792"/>
              </a:xfrm>
              <a:prstGeom prst="rect">
                <a:avLst/>
              </a:prstGeom>
              <a:solidFill>
                <a:srgbClr val="F8BE15"/>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Freeform 28"/>
              <p:cNvSpPr/>
              <p:nvPr/>
            </p:nvSpPr>
            <p:spPr>
              <a:xfrm>
                <a:off x="3660831" y="948904"/>
                <a:ext cx="171450" cy="466157"/>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445770">
                    <a:moveTo>
                      <a:pt x="171450" y="0"/>
                    </a:moveTo>
                    <a:lnTo>
                      <a:pt x="0" y="240030"/>
                    </a:lnTo>
                    <a:lnTo>
                      <a:pt x="0" y="445770"/>
                    </a:lnTo>
                    <a:lnTo>
                      <a:pt x="171450" y="205740"/>
                    </a:lnTo>
                    <a:lnTo>
                      <a:pt x="171450" y="0"/>
                    </a:lnTo>
                    <a:close/>
                  </a:path>
                </a:pathLst>
              </a:cu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Freeform 41"/>
              <p:cNvSpPr/>
              <p:nvPr/>
            </p:nvSpPr>
            <p:spPr>
              <a:xfrm flipH="1">
                <a:off x="8955804" y="948904"/>
                <a:ext cx="171450" cy="466157"/>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445770">
                    <a:moveTo>
                      <a:pt x="171450" y="0"/>
                    </a:moveTo>
                    <a:lnTo>
                      <a:pt x="0" y="240030"/>
                    </a:lnTo>
                    <a:lnTo>
                      <a:pt x="0" y="445770"/>
                    </a:lnTo>
                    <a:lnTo>
                      <a:pt x="171450" y="205740"/>
                    </a:lnTo>
                    <a:lnTo>
                      <a:pt x="171450" y="0"/>
                    </a:lnTo>
                    <a:close/>
                  </a:path>
                </a:pathLst>
              </a:cu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a:off x="3839838" y="948903"/>
                <a:ext cx="5115966" cy="638599"/>
              </a:xfrm>
              <a:prstGeom prst="rect">
                <a:avLst/>
              </a:prstGeom>
              <a:noFill/>
              <a:ln w="28575">
                <a:solidFill>
                  <a:srgbClr val="F8BE1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3" name="TextBox 122"/>
            <p:cNvSpPr txBox="1"/>
            <p:nvPr/>
          </p:nvSpPr>
          <p:spPr>
            <a:xfrm>
              <a:off x="5308366" y="916666"/>
              <a:ext cx="1542089" cy="200055"/>
            </a:xfrm>
            <a:prstGeom prst="rect">
              <a:avLst/>
            </a:prstGeom>
            <a:noFill/>
          </p:spPr>
          <p:txBody>
            <a:bodyPr wrap="none" lIns="0" tIns="0" rIns="0" bIns="0" rtlCol="0" anchor="ctr">
              <a:spAutoFit/>
            </a:bodyPr>
            <a:lstStyle/>
            <a:p>
              <a:pPr algn="ctr"/>
              <a:r>
                <a:rPr lang="en-US" sz="1300" dirty="0">
                  <a:solidFill>
                    <a:schemeClr val="bg1"/>
                  </a:solidFill>
                </a:rPr>
                <a:t>Management Choice</a:t>
              </a:r>
              <a:endParaRPr lang="en-US" sz="1300" dirty="0" smtClean="0">
                <a:solidFill>
                  <a:schemeClr val="bg1"/>
                </a:solidFill>
              </a:endParaRPr>
            </a:p>
          </p:txBody>
        </p:sp>
        <p:sp>
          <p:nvSpPr>
            <p:cNvPr id="130" name="TextBox 129"/>
            <p:cNvSpPr txBox="1"/>
            <p:nvPr/>
          </p:nvSpPr>
          <p:spPr>
            <a:xfrm>
              <a:off x="4294979" y="1271984"/>
              <a:ext cx="3568862" cy="184666"/>
            </a:xfrm>
            <a:prstGeom prst="rect">
              <a:avLst/>
            </a:prstGeom>
            <a:noFill/>
          </p:spPr>
          <p:txBody>
            <a:bodyPr wrap="none" lIns="0" tIns="0" rIns="0" bIns="0" rtlCol="0" anchor="ctr">
              <a:spAutoFit/>
            </a:bodyPr>
            <a:lstStyle/>
            <a:p>
              <a:pPr algn="ctr"/>
              <a:r>
                <a:rPr lang="en-US" sz="1200" dirty="0">
                  <a:solidFill>
                    <a:srgbClr val="4D4D4F"/>
                  </a:solidFill>
                </a:rPr>
                <a:t>Native </a:t>
              </a:r>
              <a:r>
                <a:rPr lang="en-US" sz="1200" dirty="0" err="1">
                  <a:solidFill>
                    <a:srgbClr val="4D4D4F"/>
                  </a:solidFill>
                </a:rPr>
                <a:t>VM</a:t>
              </a:r>
              <a:r>
                <a:rPr lang="en-US" sz="1200" dirty="0">
                  <a:solidFill>
                    <a:srgbClr val="4D4D4F"/>
                  </a:solidFill>
                </a:rPr>
                <a:t> Tools, Orchestration &amp; Automation, REST</a:t>
              </a:r>
              <a:endParaRPr lang="en-US" sz="1200" dirty="0" smtClean="0">
                <a:solidFill>
                  <a:srgbClr val="4D4D4F"/>
                </a:solidFill>
              </a:endParaRPr>
            </a:p>
          </p:txBody>
        </p:sp>
      </p:grpSp>
      <p:sp>
        <p:nvSpPr>
          <p:cNvPr id="124" name="TextBox 123"/>
          <p:cNvSpPr txBox="1"/>
          <p:nvPr/>
        </p:nvSpPr>
        <p:spPr>
          <a:xfrm>
            <a:off x="4686898" y="1415767"/>
            <a:ext cx="2162046" cy="162044"/>
          </a:xfrm>
          <a:prstGeom prst="rect">
            <a:avLst/>
          </a:prstGeom>
          <a:noFill/>
        </p:spPr>
        <p:txBody>
          <a:bodyPr wrap="none" lIns="0" tIns="0" rIns="0" bIns="0" rtlCol="0" anchor="ctr">
            <a:spAutoFit/>
          </a:bodyPr>
          <a:lstStyle/>
          <a:p>
            <a:pPr algn="ctr"/>
            <a:r>
              <a:rPr lang="en-US" sz="1300" dirty="0">
                <a:solidFill>
                  <a:schemeClr val="bg1"/>
                </a:solidFill>
              </a:rPr>
              <a:t>Server and OS Virtualization </a:t>
            </a:r>
            <a:r>
              <a:rPr lang="en-US" sz="1300" dirty="0" smtClean="0">
                <a:solidFill>
                  <a:schemeClr val="bg1"/>
                </a:solidFill>
              </a:rPr>
              <a:t>Choice</a:t>
            </a:r>
          </a:p>
        </p:txBody>
      </p:sp>
      <p:sp>
        <p:nvSpPr>
          <p:cNvPr id="9" name="Title 8"/>
          <p:cNvSpPr>
            <a:spLocks noGrp="1"/>
          </p:cNvSpPr>
          <p:nvPr>
            <p:ph type="title"/>
          </p:nvPr>
        </p:nvSpPr>
        <p:spPr/>
        <p:txBody>
          <a:bodyPr/>
          <a:lstStyle/>
          <a:p>
            <a:r>
              <a:rPr lang="en-US" dirty="0"/>
              <a:t>Data Virtualization Platform (DVP) Architecture</a:t>
            </a:r>
          </a:p>
        </p:txBody>
      </p:sp>
      <p:sp>
        <p:nvSpPr>
          <p:cNvPr id="117" name="Slide Number Placeholder 5"/>
          <p:cNvSpPr>
            <a:spLocks noGrp="1"/>
          </p:cNvSpPr>
          <p:nvPr>
            <p:ph type="sldNum" sz="quarter" idx="4294967295"/>
          </p:nvPr>
        </p:nvSpPr>
        <p:spPr>
          <a:xfrm>
            <a:off x="0" y="6529388"/>
            <a:ext cx="2838450" cy="366712"/>
          </a:xfrm>
          <a:prstGeom prst="rect">
            <a:avLst/>
          </a:prstGeom>
        </p:spPr>
        <p:txBody>
          <a:bodyPr/>
          <a:lstStyle>
            <a:lvl1pPr algn="l">
              <a:defRPr sz="1200">
                <a:solidFill>
                  <a:schemeClr val="bg1"/>
                </a:solidFill>
              </a:defRPr>
            </a:lvl1pPr>
          </a:lstStyle>
          <a:p>
            <a:fld id="{C4B3051C-F915-0A48-B98C-C8B9D7A070B9}" type="slidenum">
              <a:rPr lang="en-US" smtClean="0"/>
              <a:pPr/>
              <a:t>5</a:t>
            </a:fld>
            <a:endParaRPr lang="en-US" dirty="0"/>
          </a:p>
        </p:txBody>
      </p:sp>
      <p:grpSp>
        <p:nvGrpSpPr>
          <p:cNvPr id="105" name="Group 104"/>
          <p:cNvGrpSpPr/>
          <p:nvPr/>
        </p:nvGrpSpPr>
        <p:grpSpPr>
          <a:xfrm>
            <a:off x="3661764" y="2431032"/>
            <a:ext cx="4817623" cy="2682240"/>
            <a:chOff x="6459275" y="3393775"/>
            <a:chExt cx="4817623" cy="2682240"/>
          </a:xfrm>
        </p:grpSpPr>
        <p:pic>
          <p:nvPicPr>
            <p:cNvPr id="106" name="Picture 105" descr="DVP_fondation_v4_0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60166" y="3393775"/>
              <a:ext cx="4815840" cy="2682240"/>
            </a:xfrm>
            <a:prstGeom prst="rect">
              <a:avLst/>
            </a:prstGeom>
          </p:spPr>
        </p:pic>
        <p:grpSp>
          <p:nvGrpSpPr>
            <p:cNvPr id="107" name="Group 106"/>
            <p:cNvGrpSpPr/>
            <p:nvPr/>
          </p:nvGrpSpPr>
          <p:grpSpPr>
            <a:xfrm>
              <a:off x="6459275" y="3407000"/>
              <a:ext cx="4817623" cy="1308261"/>
              <a:chOff x="4219518" y="3407000"/>
              <a:chExt cx="4817623" cy="1308261"/>
            </a:xfrm>
          </p:grpSpPr>
          <p:sp>
            <p:nvSpPr>
              <p:cNvPr id="108" name="TextBox 107"/>
              <p:cNvSpPr txBox="1"/>
              <p:nvPr/>
            </p:nvSpPr>
            <p:spPr>
              <a:xfrm>
                <a:off x="5308715" y="4407484"/>
                <a:ext cx="845226" cy="307777"/>
              </a:xfrm>
              <a:prstGeom prst="rect">
                <a:avLst/>
              </a:prstGeom>
              <a:noFill/>
            </p:spPr>
            <p:txBody>
              <a:bodyPr wrap="square" rtlCol="0">
                <a:spAutoFit/>
              </a:bodyPr>
              <a:lstStyle/>
              <a:p>
                <a:pPr algn="ctr"/>
                <a:r>
                  <a:rPr lang="en-US" sz="700" dirty="0"/>
                  <a:t>Accelerated</a:t>
                </a:r>
              </a:p>
              <a:p>
                <a:pPr algn="ctr"/>
                <a:r>
                  <a:rPr lang="en-US" sz="700" dirty="0"/>
                  <a:t>Data Efficiency</a:t>
                </a:r>
                <a:endParaRPr lang="en-US" sz="700" dirty="0" smtClean="0"/>
              </a:p>
            </p:txBody>
          </p:sp>
          <p:pic>
            <p:nvPicPr>
              <p:cNvPr id="109" name="Picture 108" descr="DVP_Graphic_V19-0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5383" y="3808085"/>
                <a:ext cx="534924" cy="505206"/>
              </a:xfrm>
              <a:prstGeom prst="rect">
                <a:avLst/>
              </a:prstGeom>
            </p:spPr>
          </p:pic>
          <p:sp>
            <p:nvSpPr>
              <p:cNvPr id="110" name="TextBox 109"/>
              <p:cNvSpPr txBox="1"/>
              <p:nvPr/>
            </p:nvSpPr>
            <p:spPr>
              <a:xfrm>
                <a:off x="4219518" y="3407000"/>
                <a:ext cx="4817623" cy="307777"/>
              </a:xfrm>
              <a:prstGeom prst="rect">
                <a:avLst/>
              </a:prstGeom>
              <a:noFill/>
            </p:spPr>
            <p:txBody>
              <a:bodyPr wrap="square" rtlCol="0">
                <a:spAutoFit/>
              </a:bodyPr>
              <a:lstStyle/>
              <a:p>
                <a:pPr algn="ctr"/>
                <a:r>
                  <a:rPr lang="en-US" sz="1400" dirty="0">
                    <a:solidFill>
                      <a:schemeClr val="accent2"/>
                    </a:solidFill>
                  </a:rPr>
                  <a:t>DVP </a:t>
                </a:r>
                <a:r>
                  <a:rPr lang="en-US" sz="1400" dirty="0" smtClean="0">
                    <a:solidFill>
                      <a:schemeClr val="accent2"/>
                    </a:solidFill>
                  </a:rPr>
                  <a:t>Foundation</a:t>
                </a:r>
                <a:endParaRPr lang="en-US" sz="1400" dirty="0">
                  <a:solidFill>
                    <a:schemeClr val="accent2"/>
                  </a:solidFill>
                </a:endParaRPr>
              </a:p>
            </p:txBody>
          </p:sp>
        </p:grpSp>
      </p:grpSp>
      <p:grpSp>
        <p:nvGrpSpPr>
          <p:cNvPr id="111" name="Group 110"/>
          <p:cNvGrpSpPr/>
          <p:nvPr/>
        </p:nvGrpSpPr>
        <p:grpSpPr>
          <a:xfrm>
            <a:off x="3661764" y="2431032"/>
            <a:ext cx="4817623" cy="2682240"/>
            <a:chOff x="6610849" y="460485"/>
            <a:chExt cx="4817623" cy="2682240"/>
          </a:xfrm>
        </p:grpSpPr>
        <p:pic>
          <p:nvPicPr>
            <p:cNvPr id="119" name="Picture 118" descr="DVP_fondation_v4_02.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11740" y="460485"/>
              <a:ext cx="4815840" cy="2682240"/>
            </a:xfrm>
            <a:prstGeom prst="rect">
              <a:avLst/>
            </a:prstGeom>
          </p:spPr>
        </p:pic>
        <p:grpSp>
          <p:nvGrpSpPr>
            <p:cNvPr id="120" name="Group 119"/>
            <p:cNvGrpSpPr/>
            <p:nvPr/>
          </p:nvGrpSpPr>
          <p:grpSpPr>
            <a:xfrm>
              <a:off x="6610849" y="473710"/>
              <a:ext cx="4817623" cy="1308261"/>
              <a:chOff x="4219518" y="3407000"/>
              <a:chExt cx="4817623" cy="1308261"/>
            </a:xfrm>
          </p:grpSpPr>
          <p:sp>
            <p:nvSpPr>
              <p:cNvPr id="127" name="TextBox 126"/>
              <p:cNvSpPr txBox="1"/>
              <p:nvPr/>
            </p:nvSpPr>
            <p:spPr>
              <a:xfrm>
                <a:off x="5308715" y="4407484"/>
                <a:ext cx="845226" cy="307777"/>
              </a:xfrm>
              <a:prstGeom prst="rect">
                <a:avLst/>
              </a:prstGeom>
              <a:noFill/>
            </p:spPr>
            <p:txBody>
              <a:bodyPr wrap="square" rtlCol="0">
                <a:spAutoFit/>
              </a:bodyPr>
              <a:lstStyle/>
              <a:p>
                <a:pPr algn="ctr"/>
                <a:r>
                  <a:rPr lang="en-US" sz="700" dirty="0"/>
                  <a:t>Accelerated</a:t>
                </a:r>
              </a:p>
              <a:p>
                <a:pPr algn="ctr"/>
                <a:r>
                  <a:rPr lang="en-US" sz="700" dirty="0"/>
                  <a:t>Data Efficiency</a:t>
                </a:r>
                <a:endParaRPr lang="en-US" sz="700" dirty="0" smtClean="0"/>
              </a:p>
            </p:txBody>
          </p:sp>
          <p:pic>
            <p:nvPicPr>
              <p:cNvPr id="139" name="Picture 138" descr="DVP_Graphic_V19-0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5383" y="3808085"/>
                <a:ext cx="534924" cy="505206"/>
              </a:xfrm>
              <a:prstGeom prst="rect">
                <a:avLst/>
              </a:prstGeom>
            </p:spPr>
          </p:pic>
          <p:sp>
            <p:nvSpPr>
              <p:cNvPr id="142" name="TextBox 141"/>
              <p:cNvSpPr txBox="1"/>
              <p:nvPr/>
            </p:nvSpPr>
            <p:spPr>
              <a:xfrm>
                <a:off x="6221609" y="4407484"/>
                <a:ext cx="793768" cy="230833"/>
              </a:xfrm>
              <a:prstGeom prst="rect">
                <a:avLst/>
              </a:prstGeom>
              <a:noFill/>
            </p:spPr>
            <p:txBody>
              <a:bodyPr wrap="square" rtlCol="0">
                <a:spAutoFit/>
              </a:bodyPr>
              <a:lstStyle/>
              <a:p>
                <a:pPr algn="ctr"/>
                <a:r>
                  <a:rPr lang="en-US" sz="700" dirty="0"/>
                  <a:t>Global Unified</a:t>
                </a:r>
              </a:p>
              <a:p>
                <a:pPr algn="ctr"/>
                <a:r>
                  <a:rPr lang="en-US" sz="700" dirty="0"/>
                  <a:t>Management</a:t>
                </a:r>
                <a:endParaRPr lang="en-US" sz="700" dirty="0" smtClean="0"/>
              </a:p>
            </p:txBody>
          </p:sp>
          <p:pic>
            <p:nvPicPr>
              <p:cNvPr id="143" name="Picture 142" descr="DVP_Graphic_V19-08.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7185" y="3815144"/>
                <a:ext cx="534924" cy="505206"/>
              </a:xfrm>
              <a:prstGeom prst="rect">
                <a:avLst/>
              </a:prstGeom>
            </p:spPr>
          </p:pic>
          <p:sp>
            <p:nvSpPr>
              <p:cNvPr id="144" name="TextBox 143"/>
              <p:cNvSpPr txBox="1"/>
              <p:nvPr/>
            </p:nvSpPr>
            <p:spPr>
              <a:xfrm>
                <a:off x="4219518" y="3407000"/>
                <a:ext cx="4817623" cy="307777"/>
              </a:xfrm>
              <a:prstGeom prst="rect">
                <a:avLst/>
              </a:prstGeom>
              <a:noFill/>
            </p:spPr>
            <p:txBody>
              <a:bodyPr wrap="square" rtlCol="0">
                <a:spAutoFit/>
              </a:bodyPr>
              <a:lstStyle/>
              <a:p>
                <a:pPr algn="ctr"/>
                <a:r>
                  <a:rPr lang="en-US" sz="1400" dirty="0" smtClean="0">
                    <a:solidFill>
                      <a:schemeClr val="accent2"/>
                    </a:solidFill>
                  </a:rPr>
                  <a:t>DVP Foundation</a:t>
                </a:r>
                <a:endParaRPr lang="en-US" sz="1400" dirty="0">
                  <a:solidFill>
                    <a:schemeClr val="accent2"/>
                  </a:solidFill>
                </a:endParaRPr>
              </a:p>
            </p:txBody>
          </p:sp>
        </p:grpSp>
      </p:grpSp>
      <p:grpSp>
        <p:nvGrpSpPr>
          <p:cNvPr id="146" name="Group 145"/>
          <p:cNvGrpSpPr/>
          <p:nvPr/>
        </p:nvGrpSpPr>
        <p:grpSpPr>
          <a:xfrm>
            <a:off x="3661764" y="2431032"/>
            <a:ext cx="4817623" cy="2682240"/>
            <a:chOff x="1023062" y="247452"/>
            <a:chExt cx="4817623" cy="2682240"/>
          </a:xfrm>
        </p:grpSpPr>
        <p:pic>
          <p:nvPicPr>
            <p:cNvPr id="156" name="Picture 155" descr="DVP_fondation_v4_03.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23953" y="247452"/>
              <a:ext cx="4815840" cy="2682240"/>
            </a:xfrm>
            <a:prstGeom prst="rect">
              <a:avLst/>
            </a:prstGeom>
          </p:spPr>
        </p:pic>
        <p:grpSp>
          <p:nvGrpSpPr>
            <p:cNvPr id="157" name="Group 156"/>
            <p:cNvGrpSpPr/>
            <p:nvPr/>
          </p:nvGrpSpPr>
          <p:grpSpPr>
            <a:xfrm>
              <a:off x="1023062" y="260677"/>
              <a:ext cx="4817623" cy="1308261"/>
              <a:chOff x="4219518" y="3407000"/>
              <a:chExt cx="4817623" cy="1308261"/>
            </a:xfrm>
          </p:grpSpPr>
          <p:sp>
            <p:nvSpPr>
              <p:cNvPr id="158" name="TextBox 157"/>
              <p:cNvSpPr txBox="1"/>
              <p:nvPr/>
            </p:nvSpPr>
            <p:spPr>
              <a:xfrm>
                <a:off x="5308715" y="4407484"/>
                <a:ext cx="845226" cy="307777"/>
              </a:xfrm>
              <a:prstGeom prst="rect">
                <a:avLst/>
              </a:prstGeom>
              <a:noFill/>
            </p:spPr>
            <p:txBody>
              <a:bodyPr wrap="square" rtlCol="0">
                <a:spAutoFit/>
              </a:bodyPr>
              <a:lstStyle/>
              <a:p>
                <a:pPr algn="ctr"/>
                <a:r>
                  <a:rPr lang="en-US" sz="700" dirty="0"/>
                  <a:t>Accelerated</a:t>
                </a:r>
              </a:p>
              <a:p>
                <a:pPr algn="ctr"/>
                <a:r>
                  <a:rPr lang="en-US" sz="700" dirty="0"/>
                  <a:t>Data Efficiency</a:t>
                </a:r>
                <a:endParaRPr lang="en-US" sz="700" dirty="0" smtClean="0"/>
              </a:p>
            </p:txBody>
          </p:sp>
          <p:pic>
            <p:nvPicPr>
              <p:cNvPr id="159" name="Picture 158" descr="DVP_Graphic_V19-0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5383" y="3808085"/>
                <a:ext cx="534924" cy="505206"/>
              </a:xfrm>
              <a:prstGeom prst="rect">
                <a:avLst/>
              </a:prstGeom>
            </p:spPr>
          </p:pic>
          <p:sp>
            <p:nvSpPr>
              <p:cNvPr id="160" name="TextBox 159"/>
              <p:cNvSpPr txBox="1"/>
              <p:nvPr/>
            </p:nvSpPr>
            <p:spPr>
              <a:xfrm>
                <a:off x="6221609" y="4407484"/>
                <a:ext cx="793768" cy="230833"/>
              </a:xfrm>
              <a:prstGeom prst="rect">
                <a:avLst/>
              </a:prstGeom>
              <a:noFill/>
            </p:spPr>
            <p:txBody>
              <a:bodyPr wrap="square" rtlCol="0">
                <a:spAutoFit/>
              </a:bodyPr>
              <a:lstStyle/>
              <a:p>
                <a:pPr algn="ctr"/>
                <a:r>
                  <a:rPr lang="en-US" sz="700" dirty="0"/>
                  <a:t>Global Unified</a:t>
                </a:r>
              </a:p>
              <a:p>
                <a:pPr algn="ctr"/>
                <a:r>
                  <a:rPr lang="en-US" sz="700" dirty="0"/>
                  <a:t>Management</a:t>
                </a:r>
                <a:endParaRPr lang="en-US" sz="700" dirty="0" smtClean="0"/>
              </a:p>
            </p:txBody>
          </p:sp>
          <p:pic>
            <p:nvPicPr>
              <p:cNvPr id="161" name="Picture 160" descr="DVP_Graphic_V19-08.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7185" y="3815144"/>
                <a:ext cx="534924" cy="505206"/>
              </a:xfrm>
              <a:prstGeom prst="rect">
                <a:avLst/>
              </a:prstGeom>
            </p:spPr>
          </p:pic>
          <p:sp>
            <p:nvSpPr>
              <p:cNvPr id="162" name="TextBox 161"/>
              <p:cNvSpPr txBox="1"/>
              <p:nvPr/>
            </p:nvSpPr>
            <p:spPr>
              <a:xfrm>
                <a:off x="7146750" y="4407484"/>
                <a:ext cx="721607" cy="230833"/>
              </a:xfrm>
              <a:prstGeom prst="rect">
                <a:avLst/>
              </a:prstGeom>
              <a:noFill/>
            </p:spPr>
            <p:txBody>
              <a:bodyPr wrap="square" rtlCol="0">
                <a:spAutoFit/>
              </a:bodyPr>
              <a:lstStyle/>
              <a:p>
                <a:pPr algn="ctr"/>
                <a:r>
                  <a:rPr lang="en-US" sz="700" dirty="0"/>
                  <a:t>Built-in Data</a:t>
                </a:r>
              </a:p>
              <a:p>
                <a:pPr algn="ctr"/>
                <a:r>
                  <a:rPr lang="en-US" sz="700" dirty="0"/>
                  <a:t>Protection</a:t>
                </a:r>
                <a:endParaRPr lang="en-US" sz="700" dirty="0" smtClean="0"/>
              </a:p>
            </p:txBody>
          </p:sp>
          <p:pic>
            <p:nvPicPr>
              <p:cNvPr id="163" name="Picture 162" descr="DVP_Graphic_V19-09.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32098" y="3793094"/>
                <a:ext cx="534924" cy="505206"/>
              </a:xfrm>
              <a:prstGeom prst="rect">
                <a:avLst/>
              </a:prstGeom>
            </p:spPr>
          </p:pic>
          <p:sp>
            <p:nvSpPr>
              <p:cNvPr id="164" name="TextBox 163"/>
              <p:cNvSpPr txBox="1"/>
              <p:nvPr/>
            </p:nvSpPr>
            <p:spPr>
              <a:xfrm>
                <a:off x="4219518" y="3407000"/>
                <a:ext cx="4817623" cy="307777"/>
              </a:xfrm>
              <a:prstGeom prst="rect">
                <a:avLst/>
              </a:prstGeom>
              <a:noFill/>
            </p:spPr>
            <p:txBody>
              <a:bodyPr wrap="square" rtlCol="0">
                <a:spAutoFit/>
              </a:bodyPr>
              <a:lstStyle/>
              <a:p>
                <a:pPr algn="ctr"/>
                <a:r>
                  <a:rPr lang="en-US" sz="1400" dirty="0">
                    <a:solidFill>
                      <a:schemeClr val="accent2"/>
                    </a:solidFill>
                  </a:rPr>
                  <a:t>DVP </a:t>
                </a:r>
                <a:r>
                  <a:rPr lang="en-US" sz="1400" dirty="0" smtClean="0">
                    <a:solidFill>
                      <a:schemeClr val="accent2"/>
                    </a:solidFill>
                  </a:rPr>
                  <a:t>Foundation</a:t>
                </a:r>
                <a:endParaRPr lang="en-US" sz="1400" dirty="0">
                  <a:solidFill>
                    <a:schemeClr val="accent2"/>
                  </a:solidFill>
                </a:endParaRPr>
              </a:p>
            </p:txBody>
          </p:sp>
        </p:grpSp>
      </p:grpSp>
      <p:grpSp>
        <p:nvGrpSpPr>
          <p:cNvPr id="165" name="Group 164"/>
          <p:cNvGrpSpPr/>
          <p:nvPr/>
        </p:nvGrpSpPr>
        <p:grpSpPr>
          <a:xfrm>
            <a:off x="3661764" y="2431032"/>
            <a:ext cx="4817623" cy="2682240"/>
            <a:chOff x="-3687091" y="3393775"/>
            <a:chExt cx="4817623" cy="2682240"/>
          </a:xfrm>
        </p:grpSpPr>
        <p:pic>
          <p:nvPicPr>
            <p:cNvPr id="166" name="Picture 165" descr="DVP_fondation_v4_04.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686200" y="3393775"/>
              <a:ext cx="4815840" cy="2682240"/>
            </a:xfrm>
            <a:prstGeom prst="rect">
              <a:avLst/>
            </a:prstGeom>
          </p:spPr>
        </p:pic>
        <p:grpSp>
          <p:nvGrpSpPr>
            <p:cNvPr id="167" name="Group 166"/>
            <p:cNvGrpSpPr/>
            <p:nvPr/>
          </p:nvGrpSpPr>
          <p:grpSpPr>
            <a:xfrm>
              <a:off x="-3687091" y="3407000"/>
              <a:ext cx="4817623" cy="2261988"/>
              <a:chOff x="4219518" y="3407000"/>
              <a:chExt cx="4817623" cy="2261988"/>
            </a:xfrm>
          </p:grpSpPr>
          <p:sp>
            <p:nvSpPr>
              <p:cNvPr id="168" name="TextBox 167"/>
              <p:cNvSpPr txBox="1"/>
              <p:nvPr/>
            </p:nvSpPr>
            <p:spPr>
              <a:xfrm>
                <a:off x="5308715" y="4407484"/>
                <a:ext cx="845226" cy="307777"/>
              </a:xfrm>
              <a:prstGeom prst="rect">
                <a:avLst/>
              </a:prstGeom>
              <a:noFill/>
            </p:spPr>
            <p:txBody>
              <a:bodyPr wrap="square" rtlCol="0">
                <a:spAutoFit/>
              </a:bodyPr>
              <a:lstStyle/>
              <a:p>
                <a:pPr algn="ctr"/>
                <a:r>
                  <a:rPr lang="en-US" sz="700" dirty="0"/>
                  <a:t>Accelerated</a:t>
                </a:r>
              </a:p>
              <a:p>
                <a:pPr algn="ctr"/>
                <a:r>
                  <a:rPr lang="en-US" sz="700" dirty="0"/>
                  <a:t>Data Efficiency</a:t>
                </a:r>
                <a:endParaRPr lang="en-US" sz="700" dirty="0" smtClean="0"/>
              </a:p>
            </p:txBody>
          </p:sp>
          <p:pic>
            <p:nvPicPr>
              <p:cNvPr id="169" name="Picture 168" descr="DVP_Graphic_V19-0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5383" y="3808085"/>
                <a:ext cx="534924" cy="505206"/>
              </a:xfrm>
              <a:prstGeom prst="rect">
                <a:avLst/>
              </a:prstGeom>
            </p:spPr>
          </p:pic>
          <p:sp>
            <p:nvSpPr>
              <p:cNvPr id="170" name="TextBox 169"/>
              <p:cNvSpPr txBox="1"/>
              <p:nvPr/>
            </p:nvSpPr>
            <p:spPr>
              <a:xfrm>
                <a:off x="6221609" y="4407484"/>
                <a:ext cx="793768" cy="230833"/>
              </a:xfrm>
              <a:prstGeom prst="rect">
                <a:avLst/>
              </a:prstGeom>
              <a:noFill/>
            </p:spPr>
            <p:txBody>
              <a:bodyPr wrap="square" rtlCol="0">
                <a:spAutoFit/>
              </a:bodyPr>
              <a:lstStyle/>
              <a:p>
                <a:pPr algn="ctr"/>
                <a:r>
                  <a:rPr lang="en-US" sz="700" dirty="0"/>
                  <a:t>Global Unified</a:t>
                </a:r>
              </a:p>
              <a:p>
                <a:pPr algn="ctr"/>
                <a:r>
                  <a:rPr lang="en-US" sz="700" dirty="0"/>
                  <a:t>Management</a:t>
                </a:r>
                <a:endParaRPr lang="en-US" sz="700" dirty="0" smtClean="0"/>
              </a:p>
            </p:txBody>
          </p:sp>
          <p:pic>
            <p:nvPicPr>
              <p:cNvPr id="171" name="Picture 170" descr="DVP_Graphic_V19-08.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7185" y="3815144"/>
                <a:ext cx="534924" cy="505206"/>
              </a:xfrm>
              <a:prstGeom prst="rect">
                <a:avLst/>
              </a:prstGeom>
            </p:spPr>
          </p:pic>
          <p:sp>
            <p:nvSpPr>
              <p:cNvPr id="172" name="TextBox 171"/>
              <p:cNvSpPr txBox="1"/>
              <p:nvPr/>
            </p:nvSpPr>
            <p:spPr>
              <a:xfrm>
                <a:off x="7146750" y="4407484"/>
                <a:ext cx="721607" cy="230833"/>
              </a:xfrm>
              <a:prstGeom prst="rect">
                <a:avLst/>
              </a:prstGeom>
              <a:noFill/>
            </p:spPr>
            <p:txBody>
              <a:bodyPr wrap="square" rtlCol="0">
                <a:spAutoFit/>
              </a:bodyPr>
              <a:lstStyle/>
              <a:p>
                <a:pPr algn="ctr"/>
                <a:r>
                  <a:rPr lang="en-US" sz="700" dirty="0"/>
                  <a:t>Built-in Data</a:t>
                </a:r>
              </a:p>
              <a:p>
                <a:pPr algn="ctr"/>
                <a:r>
                  <a:rPr lang="en-US" sz="700" dirty="0"/>
                  <a:t>Protection</a:t>
                </a:r>
                <a:endParaRPr lang="en-US" sz="700" dirty="0" smtClean="0"/>
              </a:p>
            </p:txBody>
          </p:sp>
          <p:pic>
            <p:nvPicPr>
              <p:cNvPr id="173" name="Picture 172" descr="DVP_Graphic_V19-09.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32098" y="3793094"/>
                <a:ext cx="534924" cy="505206"/>
              </a:xfrm>
              <a:prstGeom prst="rect">
                <a:avLst/>
              </a:prstGeom>
            </p:spPr>
          </p:pic>
          <p:sp>
            <p:nvSpPr>
              <p:cNvPr id="174" name="TextBox 173"/>
              <p:cNvSpPr txBox="1"/>
              <p:nvPr/>
            </p:nvSpPr>
            <p:spPr>
              <a:xfrm>
                <a:off x="5598166" y="5391989"/>
                <a:ext cx="2008232" cy="276999"/>
              </a:xfrm>
              <a:prstGeom prst="rect">
                <a:avLst/>
              </a:prstGeom>
              <a:noFill/>
            </p:spPr>
            <p:txBody>
              <a:bodyPr wrap="square" rtlCol="0">
                <a:spAutoFit/>
              </a:bodyPr>
              <a:lstStyle/>
              <a:p>
                <a:pPr algn="ctr"/>
                <a:r>
                  <a:rPr lang="en-US" sz="1200" dirty="0">
                    <a:solidFill>
                      <a:schemeClr val="bg1"/>
                    </a:solidFill>
                  </a:rPr>
                  <a:t>SimpliVity Object Store</a:t>
                </a:r>
                <a:endParaRPr lang="en-US" sz="1200" dirty="0" smtClean="0">
                  <a:solidFill>
                    <a:schemeClr val="bg1"/>
                  </a:solidFill>
                </a:endParaRPr>
              </a:p>
            </p:txBody>
          </p:sp>
          <p:sp>
            <p:nvSpPr>
              <p:cNvPr id="175" name="TextBox 174"/>
              <p:cNvSpPr txBox="1"/>
              <p:nvPr/>
            </p:nvSpPr>
            <p:spPr>
              <a:xfrm>
                <a:off x="4219518" y="3407000"/>
                <a:ext cx="4817623" cy="307777"/>
              </a:xfrm>
              <a:prstGeom prst="rect">
                <a:avLst/>
              </a:prstGeom>
              <a:noFill/>
            </p:spPr>
            <p:txBody>
              <a:bodyPr wrap="square" rtlCol="0">
                <a:spAutoFit/>
              </a:bodyPr>
              <a:lstStyle/>
              <a:p>
                <a:pPr algn="ctr"/>
                <a:r>
                  <a:rPr lang="en-US" sz="1400" dirty="0">
                    <a:solidFill>
                      <a:schemeClr val="accent2"/>
                    </a:solidFill>
                  </a:rPr>
                  <a:t>DVP </a:t>
                </a:r>
                <a:r>
                  <a:rPr lang="en-US" sz="1400" dirty="0" smtClean="0">
                    <a:solidFill>
                      <a:schemeClr val="accent2"/>
                    </a:solidFill>
                  </a:rPr>
                  <a:t>Foundation</a:t>
                </a:r>
                <a:endParaRPr lang="en-US" sz="1400" dirty="0">
                  <a:solidFill>
                    <a:schemeClr val="accent2"/>
                  </a:solidFill>
                </a:endParaRPr>
              </a:p>
            </p:txBody>
          </p:sp>
        </p:grpSp>
      </p:grpSp>
      <p:grpSp>
        <p:nvGrpSpPr>
          <p:cNvPr id="176" name="Group 175"/>
          <p:cNvGrpSpPr/>
          <p:nvPr/>
        </p:nvGrpSpPr>
        <p:grpSpPr>
          <a:xfrm>
            <a:off x="3661628" y="2431032"/>
            <a:ext cx="4817895" cy="2682240"/>
            <a:chOff x="1228714" y="3393775"/>
            <a:chExt cx="4817895" cy="2682240"/>
          </a:xfrm>
        </p:grpSpPr>
        <p:pic>
          <p:nvPicPr>
            <p:cNvPr id="177" name="Picture 176" descr="DVP_fondation_v4_05.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228714" y="3393775"/>
              <a:ext cx="4815840" cy="2682240"/>
            </a:xfrm>
            <a:prstGeom prst="rect">
              <a:avLst/>
            </a:prstGeom>
          </p:spPr>
        </p:pic>
        <p:grpSp>
          <p:nvGrpSpPr>
            <p:cNvPr id="178" name="Group 177"/>
            <p:cNvGrpSpPr/>
            <p:nvPr/>
          </p:nvGrpSpPr>
          <p:grpSpPr>
            <a:xfrm>
              <a:off x="1228986" y="3407000"/>
              <a:ext cx="4817623" cy="2261988"/>
              <a:chOff x="4219518" y="3407000"/>
              <a:chExt cx="4817623" cy="2261988"/>
            </a:xfrm>
          </p:grpSpPr>
          <p:sp>
            <p:nvSpPr>
              <p:cNvPr id="179" name="TextBox 178"/>
              <p:cNvSpPr txBox="1"/>
              <p:nvPr/>
            </p:nvSpPr>
            <p:spPr>
              <a:xfrm>
                <a:off x="5308715" y="4407484"/>
                <a:ext cx="845226" cy="307777"/>
              </a:xfrm>
              <a:prstGeom prst="rect">
                <a:avLst/>
              </a:prstGeom>
              <a:noFill/>
            </p:spPr>
            <p:txBody>
              <a:bodyPr wrap="square" rtlCol="0">
                <a:spAutoFit/>
              </a:bodyPr>
              <a:lstStyle/>
              <a:p>
                <a:pPr algn="ctr"/>
                <a:r>
                  <a:rPr lang="en-US" sz="700" dirty="0"/>
                  <a:t>Accelerated</a:t>
                </a:r>
              </a:p>
              <a:p>
                <a:pPr algn="ctr"/>
                <a:r>
                  <a:rPr lang="en-US" sz="700" dirty="0"/>
                  <a:t>Data Efficiency</a:t>
                </a:r>
                <a:endParaRPr lang="en-US" sz="700" dirty="0" smtClean="0"/>
              </a:p>
            </p:txBody>
          </p:sp>
          <p:pic>
            <p:nvPicPr>
              <p:cNvPr id="180" name="Picture 179" descr="DVP_Graphic_V19-0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5383" y="3808085"/>
                <a:ext cx="534924" cy="505206"/>
              </a:xfrm>
              <a:prstGeom prst="rect">
                <a:avLst/>
              </a:prstGeom>
            </p:spPr>
          </p:pic>
          <p:sp>
            <p:nvSpPr>
              <p:cNvPr id="181" name="TextBox 180"/>
              <p:cNvSpPr txBox="1"/>
              <p:nvPr/>
            </p:nvSpPr>
            <p:spPr>
              <a:xfrm>
                <a:off x="6221609" y="4407484"/>
                <a:ext cx="793768" cy="230833"/>
              </a:xfrm>
              <a:prstGeom prst="rect">
                <a:avLst/>
              </a:prstGeom>
              <a:noFill/>
            </p:spPr>
            <p:txBody>
              <a:bodyPr wrap="square" rtlCol="0">
                <a:spAutoFit/>
              </a:bodyPr>
              <a:lstStyle/>
              <a:p>
                <a:pPr algn="ctr"/>
                <a:r>
                  <a:rPr lang="en-US" sz="700" dirty="0"/>
                  <a:t>Global Unified</a:t>
                </a:r>
              </a:p>
              <a:p>
                <a:pPr algn="ctr"/>
                <a:r>
                  <a:rPr lang="en-US" sz="700" dirty="0"/>
                  <a:t>Management</a:t>
                </a:r>
                <a:endParaRPr lang="en-US" sz="700" dirty="0" smtClean="0"/>
              </a:p>
            </p:txBody>
          </p:sp>
          <p:pic>
            <p:nvPicPr>
              <p:cNvPr id="182" name="Picture 181" descr="DVP_Graphic_V19-08.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7185" y="3815144"/>
                <a:ext cx="534924" cy="505206"/>
              </a:xfrm>
              <a:prstGeom prst="rect">
                <a:avLst/>
              </a:prstGeom>
            </p:spPr>
          </p:pic>
          <p:sp>
            <p:nvSpPr>
              <p:cNvPr id="183" name="TextBox 182"/>
              <p:cNvSpPr txBox="1"/>
              <p:nvPr/>
            </p:nvSpPr>
            <p:spPr>
              <a:xfrm>
                <a:off x="7146750" y="4407484"/>
                <a:ext cx="721607" cy="230833"/>
              </a:xfrm>
              <a:prstGeom prst="rect">
                <a:avLst/>
              </a:prstGeom>
              <a:noFill/>
            </p:spPr>
            <p:txBody>
              <a:bodyPr wrap="square" rtlCol="0">
                <a:spAutoFit/>
              </a:bodyPr>
              <a:lstStyle/>
              <a:p>
                <a:pPr algn="ctr"/>
                <a:r>
                  <a:rPr lang="en-US" sz="700" dirty="0"/>
                  <a:t>Built-in Data</a:t>
                </a:r>
              </a:p>
              <a:p>
                <a:pPr algn="ctr"/>
                <a:r>
                  <a:rPr lang="en-US" sz="700" dirty="0"/>
                  <a:t>Protection</a:t>
                </a:r>
                <a:endParaRPr lang="en-US" sz="700" dirty="0" smtClean="0"/>
              </a:p>
            </p:txBody>
          </p:sp>
          <p:pic>
            <p:nvPicPr>
              <p:cNvPr id="184" name="Picture 183" descr="DVP_Graphic_V19-09.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32098" y="3793094"/>
                <a:ext cx="534924" cy="505206"/>
              </a:xfrm>
              <a:prstGeom prst="rect">
                <a:avLst/>
              </a:prstGeom>
            </p:spPr>
          </p:pic>
          <p:sp>
            <p:nvSpPr>
              <p:cNvPr id="185" name="TextBox 184"/>
              <p:cNvSpPr txBox="1"/>
              <p:nvPr/>
            </p:nvSpPr>
            <p:spPr>
              <a:xfrm>
                <a:off x="5598166" y="5391989"/>
                <a:ext cx="2008232" cy="276999"/>
              </a:xfrm>
              <a:prstGeom prst="rect">
                <a:avLst/>
              </a:prstGeom>
              <a:noFill/>
            </p:spPr>
            <p:txBody>
              <a:bodyPr wrap="square" rtlCol="0">
                <a:spAutoFit/>
              </a:bodyPr>
              <a:lstStyle/>
              <a:p>
                <a:pPr algn="ctr"/>
                <a:r>
                  <a:rPr lang="en-US" sz="1200" dirty="0">
                    <a:solidFill>
                      <a:schemeClr val="bg1"/>
                    </a:solidFill>
                  </a:rPr>
                  <a:t>SimpliVity Object Store</a:t>
                </a:r>
                <a:endParaRPr lang="en-US" sz="1200" dirty="0" smtClean="0">
                  <a:solidFill>
                    <a:schemeClr val="bg1"/>
                  </a:solidFill>
                </a:endParaRPr>
              </a:p>
            </p:txBody>
          </p:sp>
          <p:sp>
            <p:nvSpPr>
              <p:cNvPr id="186" name="TextBox 185"/>
              <p:cNvSpPr txBox="1"/>
              <p:nvPr/>
            </p:nvSpPr>
            <p:spPr>
              <a:xfrm>
                <a:off x="5599582" y="4944415"/>
                <a:ext cx="2008232" cy="276999"/>
              </a:xfrm>
              <a:prstGeom prst="rect">
                <a:avLst/>
              </a:prstGeom>
              <a:noFill/>
            </p:spPr>
            <p:txBody>
              <a:bodyPr wrap="square" rtlCol="0">
                <a:spAutoFit/>
              </a:bodyPr>
              <a:lstStyle/>
              <a:p>
                <a:pPr algn="ctr"/>
                <a:r>
                  <a:rPr lang="en-US" sz="1200" dirty="0">
                    <a:solidFill>
                      <a:schemeClr val="bg1"/>
                    </a:solidFill>
                  </a:rPr>
                  <a:t>SimpliVity </a:t>
                </a:r>
                <a:r>
                  <a:rPr lang="en-US" sz="1200" dirty="0" smtClean="0">
                    <a:solidFill>
                      <a:schemeClr val="bg1"/>
                    </a:solidFill>
                  </a:rPr>
                  <a:t>File System</a:t>
                </a:r>
              </a:p>
            </p:txBody>
          </p:sp>
          <p:sp>
            <p:nvSpPr>
              <p:cNvPr id="187" name="TextBox 186"/>
              <p:cNvSpPr txBox="1"/>
              <p:nvPr/>
            </p:nvSpPr>
            <p:spPr>
              <a:xfrm>
                <a:off x="4219518" y="3407000"/>
                <a:ext cx="4817623" cy="307777"/>
              </a:xfrm>
              <a:prstGeom prst="rect">
                <a:avLst/>
              </a:prstGeom>
              <a:noFill/>
            </p:spPr>
            <p:txBody>
              <a:bodyPr wrap="square" rtlCol="0">
                <a:spAutoFit/>
              </a:bodyPr>
              <a:lstStyle/>
              <a:p>
                <a:pPr algn="ctr"/>
                <a:r>
                  <a:rPr lang="en-US" sz="1400" dirty="0">
                    <a:solidFill>
                      <a:schemeClr val="accent2"/>
                    </a:solidFill>
                  </a:rPr>
                  <a:t>DVP </a:t>
                </a:r>
                <a:r>
                  <a:rPr lang="en-US" sz="1400" dirty="0" smtClean="0">
                    <a:solidFill>
                      <a:schemeClr val="accent2"/>
                    </a:solidFill>
                  </a:rPr>
                  <a:t>Foundation</a:t>
                </a:r>
              </a:p>
            </p:txBody>
          </p:sp>
        </p:grpSp>
      </p:grpSp>
      <p:grpSp>
        <p:nvGrpSpPr>
          <p:cNvPr id="12" name="Group 11"/>
          <p:cNvGrpSpPr/>
          <p:nvPr/>
        </p:nvGrpSpPr>
        <p:grpSpPr>
          <a:xfrm>
            <a:off x="3490839" y="5146201"/>
            <a:ext cx="5180161" cy="1540781"/>
            <a:chOff x="3490839" y="5146201"/>
            <a:chExt cx="5180161" cy="1540781"/>
          </a:xfrm>
        </p:grpSpPr>
        <p:grpSp>
          <p:nvGrpSpPr>
            <p:cNvPr id="24" name="Group 23"/>
            <p:cNvGrpSpPr/>
            <p:nvPr/>
          </p:nvGrpSpPr>
          <p:grpSpPr>
            <a:xfrm>
              <a:off x="3490839" y="5146201"/>
              <a:ext cx="5180161" cy="1540781"/>
              <a:chOff x="3490839" y="5138750"/>
              <a:chExt cx="5180161" cy="1540781"/>
            </a:xfrm>
          </p:grpSpPr>
          <p:grpSp>
            <p:nvGrpSpPr>
              <p:cNvPr id="112" name="Group 111"/>
              <p:cNvGrpSpPr/>
              <p:nvPr/>
            </p:nvGrpSpPr>
            <p:grpSpPr>
              <a:xfrm>
                <a:off x="3490839" y="5138750"/>
                <a:ext cx="5180161" cy="1540781"/>
                <a:chOff x="2883995" y="4833949"/>
                <a:chExt cx="6395261" cy="1902200"/>
              </a:xfrm>
            </p:grpSpPr>
            <p:grpSp>
              <p:nvGrpSpPr>
                <p:cNvPr id="113" name="Group 112"/>
                <p:cNvGrpSpPr/>
                <p:nvPr/>
              </p:nvGrpSpPr>
              <p:grpSpPr>
                <a:xfrm>
                  <a:off x="2883995" y="4843485"/>
                  <a:ext cx="6395261" cy="1892664"/>
                  <a:chOff x="3202160" y="4835928"/>
                  <a:chExt cx="6395261" cy="1892664"/>
                </a:xfrm>
              </p:grpSpPr>
              <p:sp>
                <p:nvSpPr>
                  <p:cNvPr id="118" name="Freeform 117"/>
                  <p:cNvSpPr/>
                  <p:nvPr/>
                </p:nvSpPr>
                <p:spPr>
                  <a:xfrm>
                    <a:off x="3210874" y="4839509"/>
                    <a:ext cx="200129" cy="1889083"/>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 name="connsiteX0" fmla="*/ 171450 w 171450"/>
                      <a:gd name="connsiteY0" fmla="*/ 0 h 445770"/>
                      <a:gd name="connsiteX1" fmla="*/ 3748 w 171450"/>
                      <a:gd name="connsiteY1" fmla="*/ 121752 h 445770"/>
                      <a:gd name="connsiteX2" fmla="*/ 0 w 171450"/>
                      <a:gd name="connsiteY2" fmla="*/ 445770 h 445770"/>
                      <a:gd name="connsiteX3" fmla="*/ 171450 w 171450"/>
                      <a:gd name="connsiteY3" fmla="*/ 205740 h 445770"/>
                      <a:gd name="connsiteX4" fmla="*/ 171450 w 171450"/>
                      <a:gd name="connsiteY4" fmla="*/ 0 h 445770"/>
                      <a:gd name="connsiteX0" fmla="*/ 171450 w 178946"/>
                      <a:gd name="connsiteY0" fmla="*/ 0 h 445770"/>
                      <a:gd name="connsiteX1" fmla="*/ 3748 w 178946"/>
                      <a:gd name="connsiteY1" fmla="*/ 121752 h 445770"/>
                      <a:gd name="connsiteX2" fmla="*/ 0 w 178946"/>
                      <a:gd name="connsiteY2" fmla="*/ 445770 h 445770"/>
                      <a:gd name="connsiteX3" fmla="*/ 178946 w 178946"/>
                      <a:gd name="connsiteY3" fmla="*/ 311082 h 445770"/>
                      <a:gd name="connsiteX4" fmla="*/ 171450 w 178946"/>
                      <a:gd name="connsiteY4" fmla="*/ 0 h 445770"/>
                      <a:gd name="connsiteX0" fmla="*/ 168728 w 176224"/>
                      <a:gd name="connsiteY0" fmla="*/ 0 h 931599"/>
                      <a:gd name="connsiteX1" fmla="*/ 1026 w 176224"/>
                      <a:gd name="connsiteY1" fmla="*/ 121752 h 931599"/>
                      <a:gd name="connsiteX2" fmla="*/ 0 w 176224"/>
                      <a:gd name="connsiteY2" fmla="*/ 931599 h 931599"/>
                      <a:gd name="connsiteX3" fmla="*/ 176224 w 176224"/>
                      <a:gd name="connsiteY3" fmla="*/ 311082 h 931599"/>
                      <a:gd name="connsiteX4" fmla="*/ 168728 w 176224"/>
                      <a:gd name="connsiteY4" fmla="*/ 0 h 931599"/>
                      <a:gd name="connsiteX0" fmla="*/ 168728 w 168728"/>
                      <a:gd name="connsiteY0" fmla="*/ 0 h 931599"/>
                      <a:gd name="connsiteX1" fmla="*/ 1026 w 168728"/>
                      <a:gd name="connsiteY1" fmla="*/ 121752 h 931599"/>
                      <a:gd name="connsiteX2" fmla="*/ 0 w 168728"/>
                      <a:gd name="connsiteY2" fmla="*/ 931599 h 931599"/>
                      <a:gd name="connsiteX3" fmla="*/ 168060 w 168728"/>
                      <a:gd name="connsiteY3" fmla="*/ 799595 h 931599"/>
                      <a:gd name="connsiteX4" fmla="*/ 168728 w 168728"/>
                      <a:gd name="connsiteY4" fmla="*/ 0 h 931599"/>
                      <a:gd name="connsiteX0" fmla="*/ 168728 w 168728"/>
                      <a:gd name="connsiteY0" fmla="*/ 0 h 931599"/>
                      <a:gd name="connsiteX1" fmla="*/ 1026 w 168728"/>
                      <a:gd name="connsiteY1" fmla="*/ 110001 h 931599"/>
                      <a:gd name="connsiteX2" fmla="*/ 0 w 168728"/>
                      <a:gd name="connsiteY2" fmla="*/ 931599 h 931599"/>
                      <a:gd name="connsiteX3" fmla="*/ 168060 w 168728"/>
                      <a:gd name="connsiteY3" fmla="*/ 799595 h 931599"/>
                      <a:gd name="connsiteX4" fmla="*/ 168728 w 168728"/>
                      <a:gd name="connsiteY4" fmla="*/ 0 h 931599"/>
                      <a:gd name="connsiteX0" fmla="*/ 168728 w 168728"/>
                      <a:gd name="connsiteY0" fmla="*/ 0 h 917218"/>
                      <a:gd name="connsiteX1" fmla="*/ 1026 w 168728"/>
                      <a:gd name="connsiteY1" fmla="*/ 95620 h 917218"/>
                      <a:gd name="connsiteX2" fmla="*/ 0 w 168728"/>
                      <a:gd name="connsiteY2" fmla="*/ 917218 h 917218"/>
                      <a:gd name="connsiteX3" fmla="*/ 168060 w 168728"/>
                      <a:gd name="connsiteY3" fmla="*/ 785214 h 917218"/>
                      <a:gd name="connsiteX4" fmla="*/ 168728 w 168728"/>
                      <a:gd name="connsiteY4" fmla="*/ 0 h 917218"/>
                      <a:gd name="connsiteX0" fmla="*/ 170514 w 170514"/>
                      <a:gd name="connsiteY0" fmla="*/ 0 h 931599"/>
                      <a:gd name="connsiteX1" fmla="*/ 1026 w 170514"/>
                      <a:gd name="connsiteY1" fmla="*/ 110001 h 931599"/>
                      <a:gd name="connsiteX2" fmla="*/ 0 w 170514"/>
                      <a:gd name="connsiteY2" fmla="*/ 931599 h 931599"/>
                      <a:gd name="connsiteX3" fmla="*/ 168060 w 170514"/>
                      <a:gd name="connsiteY3" fmla="*/ 799595 h 931599"/>
                      <a:gd name="connsiteX4" fmla="*/ 170514 w 170514"/>
                      <a:gd name="connsiteY4" fmla="*/ 0 h 931599"/>
                      <a:gd name="connsiteX0" fmla="*/ 170514 w 170514"/>
                      <a:gd name="connsiteY0" fmla="*/ 0 h 931599"/>
                      <a:gd name="connsiteX1" fmla="*/ 1026 w 170514"/>
                      <a:gd name="connsiteY1" fmla="*/ 117191 h 931599"/>
                      <a:gd name="connsiteX2" fmla="*/ 0 w 170514"/>
                      <a:gd name="connsiteY2" fmla="*/ 931599 h 931599"/>
                      <a:gd name="connsiteX3" fmla="*/ 168060 w 170514"/>
                      <a:gd name="connsiteY3" fmla="*/ 799595 h 931599"/>
                      <a:gd name="connsiteX4" fmla="*/ 170514 w 170514"/>
                      <a:gd name="connsiteY4" fmla="*/ 0 h 931599"/>
                      <a:gd name="connsiteX0" fmla="*/ 171564 w 171564"/>
                      <a:gd name="connsiteY0" fmla="*/ 0 h 931599"/>
                      <a:gd name="connsiteX1" fmla="*/ 290 w 171564"/>
                      <a:gd name="connsiteY1" fmla="*/ 111028 h 931599"/>
                      <a:gd name="connsiteX2" fmla="*/ 1050 w 171564"/>
                      <a:gd name="connsiteY2" fmla="*/ 931599 h 931599"/>
                      <a:gd name="connsiteX3" fmla="*/ 169110 w 171564"/>
                      <a:gd name="connsiteY3" fmla="*/ 799595 h 931599"/>
                      <a:gd name="connsiteX4" fmla="*/ 171564 w 171564"/>
                      <a:gd name="connsiteY4" fmla="*/ 0 h 93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64" h="931599">
                        <a:moveTo>
                          <a:pt x="171564" y="0"/>
                        </a:moveTo>
                        <a:lnTo>
                          <a:pt x="290" y="111028"/>
                        </a:lnTo>
                        <a:cubicBezTo>
                          <a:pt x="-959" y="219034"/>
                          <a:pt x="2299" y="823593"/>
                          <a:pt x="1050" y="931599"/>
                        </a:cubicBezTo>
                        <a:lnTo>
                          <a:pt x="169110" y="799595"/>
                        </a:lnTo>
                        <a:cubicBezTo>
                          <a:pt x="169333" y="533063"/>
                          <a:pt x="171341" y="266532"/>
                          <a:pt x="171564" y="0"/>
                        </a:cubicBezTo>
                        <a:close/>
                      </a:path>
                    </a:pathLst>
                  </a:custGeom>
                  <a:solidFill>
                    <a:schemeClr val="bg1">
                      <a:lumMod val="85000"/>
                    </a:schemeClr>
                  </a:solidFill>
                  <a:ln w="28575">
                    <a:solidFill>
                      <a:srgbClr val="8F183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p:cNvSpPr/>
                  <p:nvPr/>
                </p:nvSpPr>
                <p:spPr>
                  <a:xfrm>
                    <a:off x="3417737" y="4836234"/>
                    <a:ext cx="5967771" cy="1620752"/>
                  </a:xfrm>
                  <a:prstGeom prst="rect">
                    <a:avLst/>
                  </a:prstGeom>
                  <a:solidFill>
                    <a:schemeClr val="bg1"/>
                  </a:solidFill>
                  <a:ln w="28575">
                    <a:solidFill>
                      <a:srgbClr val="8F183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Freeform 121"/>
                  <p:cNvSpPr/>
                  <p:nvPr/>
                </p:nvSpPr>
                <p:spPr>
                  <a:xfrm flipH="1">
                    <a:off x="9383337" y="4835928"/>
                    <a:ext cx="214084" cy="1864591"/>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 name="connsiteX0" fmla="*/ 171450 w 171450"/>
                      <a:gd name="connsiteY0" fmla="*/ 0 h 445770"/>
                      <a:gd name="connsiteX1" fmla="*/ 3748 w 171450"/>
                      <a:gd name="connsiteY1" fmla="*/ 121752 h 445770"/>
                      <a:gd name="connsiteX2" fmla="*/ 0 w 171450"/>
                      <a:gd name="connsiteY2" fmla="*/ 445770 h 445770"/>
                      <a:gd name="connsiteX3" fmla="*/ 171450 w 171450"/>
                      <a:gd name="connsiteY3" fmla="*/ 205740 h 445770"/>
                      <a:gd name="connsiteX4" fmla="*/ 171450 w 171450"/>
                      <a:gd name="connsiteY4" fmla="*/ 0 h 445770"/>
                      <a:gd name="connsiteX0" fmla="*/ 171450 w 178946"/>
                      <a:gd name="connsiteY0" fmla="*/ 0 h 445770"/>
                      <a:gd name="connsiteX1" fmla="*/ 3748 w 178946"/>
                      <a:gd name="connsiteY1" fmla="*/ 121752 h 445770"/>
                      <a:gd name="connsiteX2" fmla="*/ 0 w 178946"/>
                      <a:gd name="connsiteY2" fmla="*/ 445770 h 445770"/>
                      <a:gd name="connsiteX3" fmla="*/ 178946 w 178946"/>
                      <a:gd name="connsiteY3" fmla="*/ 311082 h 445770"/>
                      <a:gd name="connsiteX4" fmla="*/ 171450 w 178946"/>
                      <a:gd name="connsiteY4" fmla="*/ 0 h 445770"/>
                      <a:gd name="connsiteX0" fmla="*/ 171450 w 176224"/>
                      <a:gd name="connsiteY0" fmla="*/ 0 h 803621"/>
                      <a:gd name="connsiteX1" fmla="*/ 3748 w 176224"/>
                      <a:gd name="connsiteY1" fmla="*/ 121752 h 803621"/>
                      <a:gd name="connsiteX2" fmla="*/ 0 w 176224"/>
                      <a:gd name="connsiteY2" fmla="*/ 445770 h 803621"/>
                      <a:gd name="connsiteX3" fmla="*/ 176224 w 176224"/>
                      <a:gd name="connsiteY3" fmla="*/ 803621 h 803621"/>
                      <a:gd name="connsiteX4" fmla="*/ 171450 w 176224"/>
                      <a:gd name="connsiteY4" fmla="*/ 0 h 803621"/>
                      <a:gd name="connsiteX0" fmla="*/ 176893 w 181667"/>
                      <a:gd name="connsiteY0" fmla="*/ 0 h 928915"/>
                      <a:gd name="connsiteX1" fmla="*/ 9191 w 181667"/>
                      <a:gd name="connsiteY1" fmla="*/ 121752 h 928915"/>
                      <a:gd name="connsiteX2" fmla="*/ 0 w 181667"/>
                      <a:gd name="connsiteY2" fmla="*/ 928915 h 928915"/>
                      <a:gd name="connsiteX3" fmla="*/ 181667 w 181667"/>
                      <a:gd name="connsiteY3" fmla="*/ 803621 h 928915"/>
                      <a:gd name="connsiteX4" fmla="*/ 176893 w 181667"/>
                      <a:gd name="connsiteY4" fmla="*/ 0 h 928915"/>
                      <a:gd name="connsiteX0" fmla="*/ 174171 w 178945"/>
                      <a:gd name="connsiteY0" fmla="*/ 0 h 919521"/>
                      <a:gd name="connsiteX1" fmla="*/ 6469 w 178945"/>
                      <a:gd name="connsiteY1" fmla="*/ 121752 h 919521"/>
                      <a:gd name="connsiteX2" fmla="*/ 0 w 178945"/>
                      <a:gd name="connsiteY2" fmla="*/ 919521 h 919521"/>
                      <a:gd name="connsiteX3" fmla="*/ 178945 w 178945"/>
                      <a:gd name="connsiteY3" fmla="*/ 803621 h 919521"/>
                      <a:gd name="connsiteX4" fmla="*/ 174171 w 178945"/>
                      <a:gd name="connsiteY4" fmla="*/ 0 h 919521"/>
                      <a:gd name="connsiteX0" fmla="*/ 174171 w 184388"/>
                      <a:gd name="connsiteY0" fmla="*/ 0 h 919521"/>
                      <a:gd name="connsiteX1" fmla="*/ 6469 w 184388"/>
                      <a:gd name="connsiteY1" fmla="*/ 121752 h 919521"/>
                      <a:gd name="connsiteX2" fmla="*/ 0 w 184388"/>
                      <a:gd name="connsiteY2" fmla="*/ 919521 h 919521"/>
                      <a:gd name="connsiteX3" fmla="*/ 184388 w 184388"/>
                      <a:gd name="connsiteY3" fmla="*/ 796911 h 919521"/>
                      <a:gd name="connsiteX4" fmla="*/ 174171 w 184388"/>
                      <a:gd name="connsiteY4" fmla="*/ 0 h 919521"/>
                      <a:gd name="connsiteX0" fmla="*/ 174171 w 176224"/>
                      <a:gd name="connsiteY0" fmla="*/ 0 h 919521"/>
                      <a:gd name="connsiteX1" fmla="*/ 6469 w 176224"/>
                      <a:gd name="connsiteY1" fmla="*/ 121752 h 919521"/>
                      <a:gd name="connsiteX2" fmla="*/ 0 w 176224"/>
                      <a:gd name="connsiteY2" fmla="*/ 919521 h 919521"/>
                      <a:gd name="connsiteX3" fmla="*/ 176224 w 176224"/>
                      <a:gd name="connsiteY3" fmla="*/ 798253 h 919521"/>
                      <a:gd name="connsiteX4" fmla="*/ 174171 w 176224"/>
                      <a:gd name="connsiteY4" fmla="*/ 0 h 919521"/>
                      <a:gd name="connsiteX0" fmla="*/ 174171 w 176224"/>
                      <a:gd name="connsiteY0" fmla="*/ 0 h 919521"/>
                      <a:gd name="connsiteX1" fmla="*/ 3916 w 176224"/>
                      <a:gd name="connsiteY1" fmla="*/ 114408 h 919521"/>
                      <a:gd name="connsiteX2" fmla="*/ 0 w 176224"/>
                      <a:gd name="connsiteY2" fmla="*/ 919521 h 919521"/>
                      <a:gd name="connsiteX3" fmla="*/ 176224 w 176224"/>
                      <a:gd name="connsiteY3" fmla="*/ 798253 h 919521"/>
                      <a:gd name="connsiteX4" fmla="*/ 174171 w 176224"/>
                      <a:gd name="connsiteY4" fmla="*/ 0 h 919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24" h="919521">
                        <a:moveTo>
                          <a:pt x="174171" y="0"/>
                        </a:moveTo>
                        <a:lnTo>
                          <a:pt x="3916" y="114408"/>
                        </a:lnTo>
                        <a:cubicBezTo>
                          <a:pt x="2667" y="222414"/>
                          <a:pt x="1249" y="811515"/>
                          <a:pt x="0" y="919521"/>
                        </a:cubicBezTo>
                        <a:lnTo>
                          <a:pt x="176224" y="798253"/>
                        </a:lnTo>
                        <a:cubicBezTo>
                          <a:pt x="174633" y="530379"/>
                          <a:pt x="175762" y="267874"/>
                          <a:pt x="174171" y="0"/>
                        </a:cubicBezTo>
                        <a:close/>
                      </a:path>
                    </a:pathLst>
                  </a:custGeom>
                  <a:solidFill>
                    <a:schemeClr val="bg1">
                      <a:lumMod val="85000"/>
                    </a:schemeClr>
                  </a:solidFill>
                  <a:ln w="28575">
                    <a:solidFill>
                      <a:srgbClr val="8F183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p:cNvSpPr/>
                  <p:nvPr/>
                </p:nvSpPr>
                <p:spPr>
                  <a:xfrm>
                    <a:off x="3417737" y="4842411"/>
                    <a:ext cx="5967771" cy="212791"/>
                  </a:xfrm>
                  <a:prstGeom prst="rect">
                    <a:avLst/>
                  </a:prstGeom>
                  <a:solidFill>
                    <a:srgbClr val="8F1838"/>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Freeform 136"/>
                  <p:cNvSpPr/>
                  <p:nvPr/>
                </p:nvSpPr>
                <p:spPr>
                  <a:xfrm>
                    <a:off x="3202160" y="4847328"/>
                    <a:ext cx="199996" cy="466157"/>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445770">
                        <a:moveTo>
                          <a:pt x="171450" y="0"/>
                        </a:moveTo>
                        <a:lnTo>
                          <a:pt x="0" y="240030"/>
                        </a:lnTo>
                        <a:lnTo>
                          <a:pt x="0" y="445770"/>
                        </a:lnTo>
                        <a:lnTo>
                          <a:pt x="171450" y="205740"/>
                        </a:lnTo>
                        <a:lnTo>
                          <a:pt x="171450" y="0"/>
                        </a:lnTo>
                        <a:close/>
                      </a:path>
                    </a:pathLst>
                  </a:custGeom>
                  <a:solidFill>
                    <a:srgbClr val="8F183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flipH="1">
                    <a:off x="9385507" y="4846012"/>
                    <a:ext cx="205953" cy="466157"/>
                  </a:xfrm>
                  <a:custGeom>
                    <a:avLst/>
                    <a:gdLst>
                      <a:gd name="connsiteX0" fmla="*/ 16764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67640 w 171450"/>
                      <a:gd name="connsiteY4" fmla="*/ 0 h 445770"/>
                      <a:gd name="connsiteX0" fmla="*/ 173355 w 173355"/>
                      <a:gd name="connsiteY0" fmla="*/ 0 h 447675"/>
                      <a:gd name="connsiteX1" fmla="*/ 0 w 173355"/>
                      <a:gd name="connsiteY1" fmla="*/ 241935 h 447675"/>
                      <a:gd name="connsiteX2" fmla="*/ 0 w 173355"/>
                      <a:gd name="connsiteY2" fmla="*/ 447675 h 447675"/>
                      <a:gd name="connsiteX3" fmla="*/ 171450 w 173355"/>
                      <a:gd name="connsiteY3" fmla="*/ 207645 h 447675"/>
                      <a:gd name="connsiteX4" fmla="*/ 173355 w 173355"/>
                      <a:gd name="connsiteY4" fmla="*/ 0 h 447675"/>
                      <a:gd name="connsiteX0" fmla="*/ 171450 w 171450"/>
                      <a:gd name="connsiteY0" fmla="*/ 0 h 445770"/>
                      <a:gd name="connsiteX1" fmla="*/ 0 w 171450"/>
                      <a:gd name="connsiteY1" fmla="*/ 240030 h 445770"/>
                      <a:gd name="connsiteX2" fmla="*/ 0 w 171450"/>
                      <a:gd name="connsiteY2" fmla="*/ 445770 h 445770"/>
                      <a:gd name="connsiteX3" fmla="*/ 171450 w 171450"/>
                      <a:gd name="connsiteY3" fmla="*/ 205740 h 445770"/>
                      <a:gd name="connsiteX4" fmla="*/ 171450 w 171450"/>
                      <a:gd name="connsiteY4" fmla="*/ 0 h 445770"/>
                      <a:gd name="connsiteX0" fmla="*/ 176557 w 176557"/>
                      <a:gd name="connsiteY0" fmla="*/ 0 h 445770"/>
                      <a:gd name="connsiteX1" fmla="*/ 0 w 176557"/>
                      <a:gd name="connsiteY1" fmla="*/ 228637 h 445770"/>
                      <a:gd name="connsiteX2" fmla="*/ 5107 w 176557"/>
                      <a:gd name="connsiteY2" fmla="*/ 445770 h 445770"/>
                      <a:gd name="connsiteX3" fmla="*/ 176557 w 176557"/>
                      <a:gd name="connsiteY3" fmla="*/ 205740 h 445770"/>
                      <a:gd name="connsiteX4" fmla="*/ 176557 w 176557"/>
                      <a:gd name="connsiteY4" fmla="*/ 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57" h="445770">
                        <a:moveTo>
                          <a:pt x="176557" y="0"/>
                        </a:moveTo>
                        <a:lnTo>
                          <a:pt x="0" y="228637"/>
                        </a:lnTo>
                        <a:lnTo>
                          <a:pt x="5107" y="445770"/>
                        </a:lnTo>
                        <a:lnTo>
                          <a:pt x="176557" y="205740"/>
                        </a:lnTo>
                        <a:lnTo>
                          <a:pt x="176557" y="0"/>
                        </a:lnTo>
                        <a:close/>
                      </a:path>
                    </a:pathLst>
                  </a:custGeom>
                  <a:solidFill>
                    <a:srgbClr val="8F183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16" name="Straight Connector 115"/>
                <p:cNvCxnSpPr/>
                <p:nvPr/>
              </p:nvCxnSpPr>
              <p:spPr>
                <a:xfrm>
                  <a:off x="5750810" y="4833949"/>
                  <a:ext cx="0" cy="1624760"/>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036" name="Group 1035"/>
              <p:cNvGrpSpPr/>
              <p:nvPr/>
            </p:nvGrpSpPr>
            <p:grpSpPr>
              <a:xfrm>
                <a:off x="3969627" y="5148157"/>
                <a:ext cx="1692497" cy="1203993"/>
                <a:chOff x="3475091" y="4845563"/>
                <a:chExt cx="2089503" cy="1486412"/>
              </a:xfrm>
            </p:grpSpPr>
            <p:sp>
              <p:nvSpPr>
                <p:cNvPr id="128" name="TextBox 127"/>
                <p:cNvSpPr txBox="1"/>
                <p:nvPr/>
              </p:nvSpPr>
              <p:spPr>
                <a:xfrm>
                  <a:off x="4021954" y="4845563"/>
                  <a:ext cx="835164" cy="200055"/>
                </a:xfrm>
                <a:prstGeom prst="rect">
                  <a:avLst/>
                </a:prstGeom>
                <a:noFill/>
              </p:spPr>
              <p:txBody>
                <a:bodyPr wrap="none" lIns="0" tIns="0" rIns="0" bIns="0" rtlCol="0" anchor="ctr">
                  <a:spAutoFit/>
                </a:bodyPr>
                <a:lstStyle/>
                <a:p>
                  <a:pPr algn="ctr"/>
                  <a:r>
                    <a:rPr lang="en-US" sz="1300" dirty="0">
                      <a:solidFill>
                        <a:schemeClr val="bg1"/>
                      </a:solidFill>
                    </a:rPr>
                    <a:t>x86 Choice</a:t>
                  </a:r>
                  <a:endParaRPr lang="en-US" sz="1300" dirty="0" smtClean="0">
                    <a:solidFill>
                      <a:schemeClr val="bg1"/>
                    </a:solidFill>
                  </a:endParaRPr>
                </a:p>
              </p:txBody>
            </p:sp>
            <p:pic>
              <p:nvPicPr>
                <p:cNvPr id="140" name="Picture 13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75092" y="5250416"/>
                  <a:ext cx="1465834" cy="282629"/>
                </a:xfrm>
                <a:prstGeom prst="rect">
                  <a:avLst/>
                </a:prstGeom>
              </p:spPr>
            </p:pic>
            <p:sp>
              <p:nvSpPr>
                <p:cNvPr id="141" name="Rectangle 140"/>
                <p:cNvSpPr/>
                <p:nvPr/>
              </p:nvSpPr>
              <p:spPr>
                <a:xfrm>
                  <a:off x="3492433" y="6075037"/>
                  <a:ext cx="1417081" cy="256938"/>
                </a:xfrm>
                <a:prstGeom prst="rect">
                  <a:avLst/>
                </a:prstGeom>
                <a:no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smtClean="0">
                      <a:solidFill>
                        <a:srgbClr val="4D4D4F"/>
                      </a:solidFill>
                    </a:rPr>
                    <a:t>Any Server</a:t>
                  </a:r>
                  <a:endParaRPr lang="en-US" sz="1000" dirty="0">
                    <a:solidFill>
                      <a:srgbClr val="4D4D4F"/>
                    </a:solidFill>
                  </a:endParaRPr>
                </a:p>
              </p:txBody>
            </p:sp>
            <p:pic>
              <p:nvPicPr>
                <p:cNvPr id="1028" name="Picture 4" descr="D:\Users\dhodge\Desktop\Spider_DVP_PowerPoint\Spider_DVP_PowerPoint\Camry.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475091" y="5656282"/>
                  <a:ext cx="1464386" cy="282350"/>
                </a:xfrm>
                <a:prstGeom prst="rect">
                  <a:avLst/>
                </a:prstGeom>
                <a:noFill/>
                <a:extLst>
                  <a:ext uri="{909E8E84-426E-40dd-AFC4-6F175D3DCCD1}">
                    <a14:hiddenFill xmlns:a14="http://schemas.microsoft.com/office/drawing/2010/main" xmlns="">
                      <a:solidFill>
                        <a:srgbClr val="FFFFFF"/>
                      </a:solidFill>
                    </a14:hiddenFill>
                  </a:ext>
                </a:extLst>
              </p:spPr>
            </p:pic>
            <p:pic>
              <p:nvPicPr>
                <p:cNvPr id="154" name="Picture 15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72440" y="5676838"/>
                  <a:ext cx="492154" cy="259029"/>
                </a:xfrm>
                <a:prstGeom prst="rect">
                  <a:avLst/>
                </a:prstGeom>
              </p:spPr>
            </p:pic>
          </p:grpSp>
        </p:grpSp>
        <p:sp>
          <p:nvSpPr>
            <p:cNvPr id="294" name="Rectangle 72"/>
            <p:cNvSpPr/>
            <p:nvPr/>
          </p:nvSpPr>
          <p:spPr>
            <a:xfrm>
              <a:off x="3493199" y="6478590"/>
              <a:ext cx="5168749" cy="208392"/>
            </a:xfrm>
            <a:custGeom>
              <a:avLst/>
              <a:gdLst>
                <a:gd name="connsiteX0" fmla="*/ 0 w 5473858"/>
                <a:gd name="connsiteY0" fmla="*/ 0 h 231304"/>
                <a:gd name="connsiteX1" fmla="*/ 5473858 w 5473858"/>
                <a:gd name="connsiteY1" fmla="*/ 0 h 231304"/>
                <a:gd name="connsiteX2" fmla="*/ 5473858 w 5473858"/>
                <a:gd name="connsiteY2" fmla="*/ 231304 h 231304"/>
                <a:gd name="connsiteX3" fmla="*/ 0 w 5473858"/>
                <a:gd name="connsiteY3" fmla="*/ 231304 h 231304"/>
                <a:gd name="connsiteX4" fmla="*/ 0 w 5473858"/>
                <a:gd name="connsiteY4" fmla="*/ 0 h 231304"/>
                <a:gd name="connsiteX0" fmla="*/ 171879 w 5473858"/>
                <a:gd name="connsiteY0" fmla="*/ 0 h 234742"/>
                <a:gd name="connsiteX1" fmla="*/ 5473858 w 5473858"/>
                <a:gd name="connsiteY1" fmla="*/ 3438 h 234742"/>
                <a:gd name="connsiteX2" fmla="*/ 5473858 w 5473858"/>
                <a:gd name="connsiteY2" fmla="*/ 234742 h 234742"/>
                <a:gd name="connsiteX3" fmla="*/ 0 w 5473858"/>
                <a:gd name="connsiteY3" fmla="*/ 234742 h 234742"/>
                <a:gd name="connsiteX4" fmla="*/ 171879 w 5473858"/>
                <a:gd name="connsiteY4" fmla="*/ 0 h 234742"/>
                <a:gd name="connsiteX0" fmla="*/ 171879 w 5473858"/>
                <a:gd name="connsiteY0" fmla="*/ 13750 h 248492"/>
                <a:gd name="connsiteX1" fmla="*/ 5298541 w 5473858"/>
                <a:gd name="connsiteY1" fmla="*/ 0 h 248492"/>
                <a:gd name="connsiteX2" fmla="*/ 5473858 w 5473858"/>
                <a:gd name="connsiteY2" fmla="*/ 248492 h 248492"/>
                <a:gd name="connsiteX3" fmla="*/ 0 w 5473858"/>
                <a:gd name="connsiteY3" fmla="*/ 248492 h 248492"/>
                <a:gd name="connsiteX4" fmla="*/ 171879 w 5473858"/>
                <a:gd name="connsiteY4" fmla="*/ 13750 h 248492"/>
                <a:gd name="connsiteX0" fmla="*/ 171879 w 5473858"/>
                <a:gd name="connsiteY0" fmla="*/ 0 h 234742"/>
                <a:gd name="connsiteX1" fmla="*/ 5305417 w 5473858"/>
                <a:gd name="connsiteY1" fmla="*/ 27501 h 234742"/>
                <a:gd name="connsiteX2" fmla="*/ 5473858 w 5473858"/>
                <a:gd name="connsiteY2" fmla="*/ 234742 h 234742"/>
                <a:gd name="connsiteX3" fmla="*/ 0 w 5473858"/>
                <a:gd name="connsiteY3" fmla="*/ 234742 h 234742"/>
                <a:gd name="connsiteX4" fmla="*/ 171879 w 5473858"/>
                <a:gd name="connsiteY4" fmla="*/ 0 h 234742"/>
                <a:gd name="connsiteX0" fmla="*/ 171879 w 5473858"/>
                <a:gd name="connsiteY0" fmla="*/ 17187 h 251929"/>
                <a:gd name="connsiteX1" fmla="*/ 5298542 w 5473858"/>
                <a:gd name="connsiteY1" fmla="*/ 0 h 251929"/>
                <a:gd name="connsiteX2" fmla="*/ 5473858 w 5473858"/>
                <a:gd name="connsiteY2" fmla="*/ 251929 h 251929"/>
                <a:gd name="connsiteX3" fmla="*/ 0 w 5473858"/>
                <a:gd name="connsiteY3" fmla="*/ 251929 h 251929"/>
                <a:gd name="connsiteX4" fmla="*/ 171879 w 5473858"/>
                <a:gd name="connsiteY4" fmla="*/ 17187 h 251929"/>
                <a:gd name="connsiteX0" fmla="*/ 171879 w 5473858"/>
                <a:gd name="connsiteY0" fmla="*/ 0 h 234742"/>
                <a:gd name="connsiteX1" fmla="*/ 5288229 w 5473858"/>
                <a:gd name="connsiteY1" fmla="*/ 1 h 234742"/>
                <a:gd name="connsiteX2" fmla="*/ 5473858 w 5473858"/>
                <a:gd name="connsiteY2" fmla="*/ 234742 h 234742"/>
                <a:gd name="connsiteX3" fmla="*/ 0 w 5473858"/>
                <a:gd name="connsiteY3" fmla="*/ 234742 h 234742"/>
                <a:gd name="connsiteX4" fmla="*/ 171879 w 5473858"/>
                <a:gd name="connsiteY4" fmla="*/ 0 h 234742"/>
                <a:gd name="connsiteX0" fmla="*/ 171879 w 5473858"/>
                <a:gd name="connsiteY0" fmla="*/ 3437 h 238179"/>
                <a:gd name="connsiteX1" fmla="*/ 5308855 w 5473858"/>
                <a:gd name="connsiteY1" fmla="*/ 0 h 238179"/>
                <a:gd name="connsiteX2" fmla="*/ 5473858 w 5473858"/>
                <a:gd name="connsiteY2" fmla="*/ 238179 h 238179"/>
                <a:gd name="connsiteX3" fmla="*/ 0 w 5473858"/>
                <a:gd name="connsiteY3" fmla="*/ 238179 h 238179"/>
                <a:gd name="connsiteX4" fmla="*/ 171879 w 5473858"/>
                <a:gd name="connsiteY4" fmla="*/ 3437 h 23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858" h="238179">
                  <a:moveTo>
                    <a:pt x="171879" y="3437"/>
                  </a:moveTo>
                  <a:lnTo>
                    <a:pt x="5308855" y="0"/>
                  </a:lnTo>
                  <a:lnTo>
                    <a:pt x="5473858" y="238179"/>
                  </a:lnTo>
                  <a:lnTo>
                    <a:pt x="0" y="238179"/>
                  </a:lnTo>
                  <a:lnTo>
                    <a:pt x="171879" y="3437"/>
                  </a:lnTo>
                  <a:close/>
                </a:path>
              </a:pathLst>
            </a:custGeom>
            <a:solidFill>
              <a:schemeClr val="bg1">
                <a:lumMod val="85000"/>
              </a:schemeClr>
            </a:solidFill>
            <a:ln w="28575">
              <a:solidFill>
                <a:srgbClr val="8F183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037" name="Group 1036"/>
          <p:cNvGrpSpPr/>
          <p:nvPr/>
        </p:nvGrpSpPr>
        <p:grpSpPr>
          <a:xfrm>
            <a:off x="5986305" y="5148157"/>
            <a:ext cx="2344115" cy="1142930"/>
            <a:chOff x="5964817" y="4845563"/>
            <a:chExt cx="2893969" cy="1411026"/>
          </a:xfrm>
        </p:grpSpPr>
        <p:sp>
          <p:nvSpPr>
            <p:cNvPr id="129" name="TextBox 128"/>
            <p:cNvSpPr txBox="1"/>
            <p:nvPr/>
          </p:nvSpPr>
          <p:spPr>
            <a:xfrm>
              <a:off x="6900952" y="4845563"/>
              <a:ext cx="1001877" cy="200055"/>
            </a:xfrm>
            <a:prstGeom prst="rect">
              <a:avLst/>
            </a:prstGeom>
            <a:noFill/>
          </p:spPr>
          <p:txBody>
            <a:bodyPr wrap="none" lIns="0" tIns="0" rIns="0" bIns="0" rtlCol="0" anchor="ctr">
              <a:spAutoFit/>
            </a:bodyPr>
            <a:lstStyle/>
            <a:p>
              <a:pPr algn="ctr"/>
              <a:r>
                <a:rPr lang="en-US" sz="1300" dirty="0">
                  <a:solidFill>
                    <a:schemeClr val="bg1"/>
                  </a:solidFill>
                </a:rPr>
                <a:t>Cloud Choice</a:t>
              </a:r>
              <a:endParaRPr lang="en-US" sz="1300" dirty="0" smtClean="0">
                <a:solidFill>
                  <a:schemeClr val="bg1"/>
                </a:solidFill>
              </a:endParaRPr>
            </a:p>
          </p:txBody>
        </p:sp>
        <p:sp>
          <p:nvSpPr>
            <p:cNvPr id="149" name="TextBox 148"/>
            <p:cNvSpPr txBox="1"/>
            <p:nvPr/>
          </p:nvSpPr>
          <p:spPr>
            <a:xfrm>
              <a:off x="6898054" y="6025757"/>
              <a:ext cx="1576072" cy="230832"/>
            </a:xfrm>
            <a:prstGeom prst="rect">
              <a:avLst/>
            </a:prstGeom>
            <a:noFill/>
          </p:spPr>
          <p:txBody>
            <a:bodyPr wrap="none" rtlCol="0">
              <a:spAutoFit/>
            </a:bodyPr>
            <a:lstStyle/>
            <a:p>
              <a:r>
                <a:rPr lang="en-US" sz="900" dirty="0">
                  <a:solidFill>
                    <a:srgbClr val="4D4D4F"/>
                  </a:solidFill>
                </a:rPr>
                <a:t>Regional Service Providers</a:t>
              </a:r>
              <a:endParaRPr lang="en-US" sz="900" dirty="0" smtClean="0">
                <a:solidFill>
                  <a:srgbClr val="4D4D4F"/>
                </a:solidFill>
              </a:endParaRPr>
            </a:p>
          </p:txBody>
        </p:sp>
        <p:pic>
          <p:nvPicPr>
            <p:cNvPr id="150" name="Picture 14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82889" y="6043637"/>
              <a:ext cx="381001" cy="195072"/>
            </a:xfrm>
            <a:prstGeom prst="rect">
              <a:avLst/>
            </a:prstGeom>
          </p:spPr>
        </p:pic>
        <p:pic>
          <p:nvPicPr>
            <p:cNvPr id="151" name="Picture 15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964817" y="5506461"/>
              <a:ext cx="720102" cy="207223"/>
            </a:xfrm>
            <a:prstGeom prst="rect">
              <a:avLst/>
            </a:prstGeom>
          </p:spPr>
        </p:pic>
        <p:pic>
          <p:nvPicPr>
            <p:cNvPr id="152" name="Picture 15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902807" y="5527183"/>
              <a:ext cx="1108649" cy="165779"/>
            </a:xfrm>
            <a:prstGeom prst="rect">
              <a:avLst/>
            </a:prstGeom>
          </p:spPr>
        </p:pic>
        <p:pic>
          <p:nvPicPr>
            <p:cNvPr id="153" name="Picture 15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229344" y="5362699"/>
              <a:ext cx="629442" cy="494746"/>
            </a:xfrm>
            <a:prstGeom prst="rect">
              <a:avLst/>
            </a:prstGeom>
          </p:spPr>
        </p:pic>
      </p:grpSp>
    </p:spTree>
    <p:extLst>
      <p:ext uri="{BB962C8B-B14F-4D97-AF65-F5344CB8AC3E}">
        <p14:creationId xmlns:p14="http://schemas.microsoft.com/office/powerpoint/2010/main" val="8445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921" y="2876229"/>
            <a:ext cx="5989320" cy="1091359"/>
          </a:xfrm>
          <a:prstGeom prst="rect">
            <a:avLst/>
          </a:prstGeom>
        </p:spPr>
      </p:pic>
      <p:sp>
        <p:nvSpPr>
          <p:cNvPr id="3" name="Slide Number Placeholder 2"/>
          <p:cNvSpPr>
            <a:spLocks noGrp="1"/>
          </p:cNvSpPr>
          <p:nvPr>
            <p:ph type="sldNum" sz="quarter" idx="4"/>
          </p:nvPr>
        </p:nvSpPr>
        <p:spPr/>
        <p:txBody>
          <a:bodyPr/>
          <a:lstStyle/>
          <a:p>
            <a:fld id="{C4B3051C-F915-0A48-B98C-C8B9D7A070B9}" type="slidenum">
              <a:rPr lang="en-US" smtClean="0"/>
              <a:pPr/>
              <a:t>6</a:t>
            </a:fld>
            <a:endParaRPr lang="en-US" dirty="0"/>
          </a:p>
        </p:txBody>
      </p:sp>
      <p:sp>
        <p:nvSpPr>
          <p:cNvPr id="8" name="Text Placeholder 7"/>
          <p:cNvSpPr>
            <a:spLocks noGrp="1"/>
          </p:cNvSpPr>
          <p:nvPr>
            <p:ph type="body" sz="quarter" idx="11"/>
          </p:nvPr>
        </p:nvSpPr>
        <p:spPr/>
        <p:txBody>
          <a:bodyPr>
            <a:normAutofit fontScale="92500" lnSpcReduction="10000"/>
          </a:bodyPr>
          <a:lstStyle/>
          <a:p>
            <a:r>
              <a:rPr lang="en-US" b="0" dirty="0" err="1">
                <a:solidFill>
                  <a:schemeClr val="accent1"/>
                </a:solidFill>
              </a:rPr>
              <a:t>SimpliVity’s</a:t>
            </a:r>
            <a:r>
              <a:rPr lang="en-US" b="0" dirty="0">
                <a:solidFill>
                  <a:schemeClr val="accent1"/>
                </a:solidFill>
              </a:rPr>
              <a:t> Data Virtualization Platform</a:t>
            </a:r>
          </a:p>
        </p:txBody>
      </p:sp>
      <p:pic>
        <p:nvPicPr>
          <p:cNvPr id="104" name="Picture 103" descr="Card_image_v1.png"/>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733561" y="2364301"/>
            <a:ext cx="2277259" cy="2277259"/>
          </a:xfrm>
          <a:prstGeom prst="rect">
            <a:avLst/>
          </a:prstGeom>
        </p:spPr>
      </p:pic>
      <p:sp>
        <p:nvSpPr>
          <p:cNvPr id="105" name="Cube 104"/>
          <p:cNvSpPr/>
          <p:nvPr/>
        </p:nvSpPr>
        <p:spPr>
          <a:xfrm>
            <a:off x="3575232" y="1517939"/>
            <a:ext cx="7048755" cy="588289"/>
          </a:xfrm>
          <a:prstGeom prst="cube">
            <a:avLst>
              <a:gd name="adj" fmla="val 67780"/>
            </a:avLst>
          </a:prstGeom>
          <a:solidFill>
            <a:srgbClr val="F79646">
              <a:lumMod val="75000"/>
              <a:alpha val="77000"/>
            </a:srgbClr>
          </a:solidFill>
          <a:ln w="2857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6" name="Cube 105"/>
          <p:cNvSpPr>
            <a:spLocks/>
          </p:cNvSpPr>
          <p:nvPr/>
        </p:nvSpPr>
        <p:spPr>
          <a:xfrm>
            <a:off x="7492662" y="1211061"/>
            <a:ext cx="651567" cy="598076"/>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prstClr val="white"/>
                </a:solidFill>
                <a:effectLst/>
                <a:uLnTx/>
                <a:uFillTx/>
                <a:latin typeface="Calibri"/>
                <a:ea typeface="+mn-ea"/>
                <a:cs typeface="+mn-cs"/>
              </a:rPr>
              <a:t>App 3</a:t>
            </a: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7" name="Group 106"/>
          <p:cNvGrpSpPr/>
          <p:nvPr/>
        </p:nvGrpSpPr>
        <p:grpSpPr>
          <a:xfrm>
            <a:off x="4169027" y="1211061"/>
            <a:ext cx="614381" cy="593287"/>
            <a:chOff x="2968166" y="2815511"/>
            <a:chExt cx="698452" cy="695909"/>
          </a:xfrm>
        </p:grpSpPr>
        <p:sp>
          <p:nvSpPr>
            <p:cNvPr id="108" name="Cube 107"/>
            <p:cNvSpPr>
              <a:spLocks/>
            </p:cNvSpPr>
            <p:nvPr/>
          </p:nvSpPr>
          <p:spPr>
            <a:xfrm>
              <a:off x="2970329" y="2815511"/>
              <a:ext cx="696289" cy="695909"/>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9" name="Group 108"/>
            <p:cNvGrpSpPr/>
            <p:nvPr/>
          </p:nvGrpSpPr>
          <p:grpSpPr>
            <a:xfrm>
              <a:off x="2968166" y="3006610"/>
              <a:ext cx="508856" cy="498713"/>
              <a:chOff x="2968166" y="3006610"/>
              <a:chExt cx="508856" cy="498713"/>
            </a:xfrm>
          </p:grpSpPr>
          <p:sp>
            <p:nvSpPr>
              <p:cNvPr id="110" name="Rectangle 109"/>
              <p:cNvSpPr/>
              <p:nvPr/>
            </p:nvSpPr>
            <p:spPr>
              <a:xfrm>
                <a:off x="2968166" y="3006610"/>
                <a:ext cx="508856" cy="498713"/>
              </a:xfrm>
              <a:prstGeom prst="rect">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11" name="Picture 1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173" y="3084163"/>
                <a:ext cx="461521" cy="379055"/>
              </a:xfrm>
              <a:prstGeom prst="rect">
                <a:avLst/>
              </a:prstGeom>
            </p:spPr>
          </p:pic>
        </p:grpSp>
      </p:grpSp>
      <p:sp>
        <p:nvSpPr>
          <p:cNvPr id="112" name="Cube 111"/>
          <p:cNvSpPr>
            <a:spLocks/>
          </p:cNvSpPr>
          <p:nvPr/>
        </p:nvSpPr>
        <p:spPr>
          <a:xfrm>
            <a:off x="9050374" y="1211061"/>
            <a:ext cx="651567" cy="598076"/>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prstClr val="white"/>
                </a:solidFill>
                <a:effectLst/>
                <a:uLnTx/>
                <a:uFillTx/>
                <a:latin typeface="Calibri"/>
                <a:ea typeface="+mn-ea"/>
                <a:cs typeface="+mn-cs"/>
              </a:rPr>
              <a:t>App 4</a:t>
            </a: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13" name="Group 112"/>
          <p:cNvGrpSpPr/>
          <p:nvPr/>
        </p:nvGrpSpPr>
        <p:grpSpPr>
          <a:xfrm>
            <a:off x="5942076" y="1211061"/>
            <a:ext cx="612478" cy="606978"/>
            <a:chOff x="4052395" y="1256496"/>
            <a:chExt cx="612478" cy="606978"/>
          </a:xfrm>
        </p:grpSpPr>
        <p:sp>
          <p:nvSpPr>
            <p:cNvPr id="114" name="Cube 113"/>
            <p:cNvSpPr>
              <a:spLocks/>
            </p:cNvSpPr>
            <p:nvPr/>
          </p:nvSpPr>
          <p:spPr>
            <a:xfrm>
              <a:off x="4052395" y="1256496"/>
              <a:ext cx="612478" cy="593287"/>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pic>
          <p:nvPicPr>
            <p:cNvPr id="115" name="Picture 114"/>
            <p:cNvPicPr>
              <a:picLocks noChangeAspect="1"/>
            </p:cNvPicPr>
            <p:nvPr/>
          </p:nvPicPr>
          <p:blipFill>
            <a:blip r:embed="rId5"/>
            <a:stretch>
              <a:fillRect/>
            </a:stretch>
          </p:blipFill>
          <p:spPr>
            <a:xfrm>
              <a:off x="4060056" y="1420704"/>
              <a:ext cx="442770" cy="442770"/>
            </a:xfrm>
            <a:prstGeom prst="rect">
              <a:avLst/>
            </a:prstGeom>
          </p:spPr>
        </p:pic>
      </p:grpSp>
      <p:sp>
        <p:nvSpPr>
          <p:cNvPr id="116" name="Trapezoid 115"/>
          <p:cNvSpPr/>
          <p:nvPr/>
        </p:nvSpPr>
        <p:spPr>
          <a:xfrm rot="10800000">
            <a:off x="1201846" y="5772062"/>
            <a:ext cx="1386186" cy="307687"/>
          </a:xfrm>
          <a:prstGeom prst="trapezoid">
            <a:avLst>
              <a:gd name="adj" fmla="val 46312"/>
            </a:avLst>
          </a:prstGeom>
          <a:gradFill flip="none" rotWithShape="1">
            <a:gsLst>
              <a:gs pos="0">
                <a:sysClr val="window" lastClr="FFFFFF">
                  <a:lumMod val="75000"/>
                  <a:alpha val="69000"/>
                </a:sysClr>
              </a:gs>
              <a:gs pos="100000">
                <a:sysClr val="window" lastClr="FFFFFF">
                  <a:lumMod val="95000"/>
                  <a:alpha val="0"/>
                </a:sysClr>
              </a:gs>
            </a:gsLst>
            <a:lin ang="54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17" name="Straight Connector 116"/>
          <p:cNvCxnSpPr/>
          <p:nvPr/>
        </p:nvCxnSpPr>
        <p:spPr>
          <a:xfrm>
            <a:off x="2410365" y="5009832"/>
            <a:ext cx="365760" cy="0"/>
          </a:xfrm>
          <a:prstGeom prst="line">
            <a:avLst/>
          </a:prstGeom>
          <a:noFill/>
          <a:ln w="25400" cap="flat" cmpd="sng" algn="ctr">
            <a:solidFill>
              <a:srgbClr val="000000"/>
            </a:solidFill>
            <a:prstDash val="solid"/>
            <a:headEnd type="none"/>
            <a:tailEnd type="triangle"/>
          </a:ln>
          <a:effectLst/>
        </p:spPr>
      </p:cxnSp>
      <p:cxnSp>
        <p:nvCxnSpPr>
          <p:cNvPr id="118" name="Straight Connector 117"/>
          <p:cNvCxnSpPr/>
          <p:nvPr/>
        </p:nvCxnSpPr>
        <p:spPr>
          <a:xfrm>
            <a:off x="2410365" y="5451867"/>
            <a:ext cx="365760" cy="0"/>
          </a:xfrm>
          <a:prstGeom prst="line">
            <a:avLst/>
          </a:prstGeom>
          <a:noFill/>
          <a:ln w="25400" cap="flat" cmpd="sng" algn="ctr">
            <a:solidFill>
              <a:srgbClr val="000000"/>
            </a:solidFill>
            <a:prstDash val="solid"/>
            <a:headEnd type="none"/>
            <a:tailEnd type="triangle"/>
          </a:ln>
          <a:effectLst/>
        </p:spPr>
      </p:cxnSp>
      <p:cxnSp>
        <p:nvCxnSpPr>
          <p:cNvPr id="119" name="Straight Connector 118"/>
          <p:cNvCxnSpPr/>
          <p:nvPr/>
        </p:nvCxnSpPr>
        <p:spPr>
          <a:xfrm>
            <a:off x="2410365" y="5842848"/>
            <a:ext cx="365760" cy="0"/>
          </a:xfrm>
          <a:prstGeom prst="line">
            <a:avLst/>
          </a:prstGeom>
          <a:noFill/>
          <a:ln w="25400" cap="flat" cmpd="sng" algn="ctr">
            <a:solidFill>
              <a:srgbClr val="000000"/>
            </a:solidFill>
            <a:prstDash val="solid"/>
            <a:headEnd type="none"/>
            <a:tailEnd type="triangle"/>
          </a:ln>
          <a:effectLst/>
        </p:spPr>
      </p:cxnSp>
      <p:grpSp>
        <p:nvGrpSpPr>
          <p:cNvPr id="120" name="Group 119"/>
          <p:cNvGrpSpPr/>
          <p:nvPr/>
        </p:nvGrpSpPr>
        <p:grpSpPr>
          <a:xfrm>
            <a:off x="1357830" y="5667786"/>
            <a:ext cx="936208" cy="338554"/>
            <a:chOff x="393713" y="5768375"/>
            <a:chExt cx="936208" cy="338554"/>
          </a:xfrm>
        </p:grpSpPr>
        <p:pic>
          <p:nvPicPr>
            <p:cNvPr id="121" name="Picture 120"/>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93713" y="5829266"/>
              <a:ext cx="324438" cy="211282"/>
            </a:xfrm>
            <a:prstGeom prst="rect">
              <a:avLst/>
            </a:prstGeom>
            <a:effectLst/>
          </p:spPr>
        </p:pic>
        <p:sp>
          <p:nvSpPr>
            <p:cNvPr id="122" name="TextBox 121"/>
            <p:cNvSpPr txBox="1"/>
            <p:nvPr/>
          </p:nvSpPr>
          <p:spPr>
            <a:xfrm>
              <a:off x="755725" y="5768375"/>
              <a:ext cx="574196"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HDD</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grpSp>
        <p:nvGrpSpPr>
          <p:cNvPr id="123" name="Group 122"/>
          <p:cNvGrpSpPr/>
          <p:nvPr/>
        </p:nvGrpSpPr>
        <p:grpSpPr>
          <a:xfrm>
            <a:off x="1357830" y="5263742"/>
            <a:ext cx="872088" cy="338554"/>
            <a:chOff x="393713" y="5318415"/>
            <a:chExt cx="872088" cy="338554"/>
          </a:xfrm>
        </p:grpSpPr>
        <p:pic>
          <p:nvPicPr>
            <p:cNvPr id="124" name="Picture 123"/>
            <p:cNvPicPr>
              <a:picLocks noChangeAspect="1"/>
            </p:cNvPicPr>
            <p:nvPr/>
          </p:nvPicPr>
          <p:blipFill>
            <a:blip r:embed="rId7">
              <a:duotone>
                <a:prstClr val="black"/>
                <a:srgbClr val="9BBB59">
                  <a:tint val="45000"/>
                  <a:satMod val="400000"/>
                </a:srgbClr>
              </a:duotone>
              <a:extLst>
                <a:ext uri="{28A0092B-C50C-407E-A947-70E740481C1C}">
                  <a14:useLocalDpi xmlns:a14="http://schemas.microsoft.com/office/drawing/2010/main" val="0"/>
                </a:ext>
              </a:extLst>
            </a:blip>
            <a:stretch>
              <a:fillRect/>
            </a:stretch>
          </p:blipFill>
          <p:spPr>
            <a:xfrm>
              <a:off x="393713" y="5392287"/>
              <a:ext cx="324438" cy="201674"/>
            </a:xfrm>
            <a:prstGeom prst="rect">
              <a:avLst/>
            </a:prstGeom>
            <a:effectLst/>
          </p:spPr>
        </p:pic>
        <p:sp>
          <p:nvSpPr>
            <p:cNvPr id="125" name="TextBox 124"/>
            <p:cNvSpPr txBox="1"/>
            <p:nvPr/>
          </p:nvSpPr>
          <p:spPr>
            <a:xfrm>
              <a:off x="755725" y="5318415"/>
              <a:ext cx="510076"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SSD</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grpSp>
        <p:nvGrpSpPr>
          <p:cNvPr id="126" name="Group 125"/>
          <p:cNvGrpSpPr/>
          <p:nvPr/>
        </p:nvGrpSpPr>
        <p:grpSpPr>
          <a:xfrm>
            <a:off x="1357830" y="4845411"/>
            <a:ext cx="1096508" cy="338554"/>
            <a:chOff x="393713" y="4890094"/>
            <a:chExt cx="1096508" cy="338554"/>
          </a:xfrm>
        </p:grpSpPr>
        <p:pic>
          <p:nvPicPr>
            <p:cNvPr id="127" name="Picture 126"/>
            <p:cNvPicPr>
              <a:picLocks noChangeAspect="1"/>
            </p:cNvPicPr>
            <p:nvPr/>
          </p:nvPicPr>
          <p:blipFill>
            <a:blip r:embed="rId8">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93713" y="4967933"/>
              <a:ext cx="324438" cy="181588"/>
            </a:xfrm>
            <a:prstGeom prst="rect">
              <a:avLst/>
            </a:prstGeom>
            <a:effectLst/>
          </p:spPr>
        </p:pic>
        <p:sp>
          <p:nvSpPr>
            <p:cNvPr id="128" name="TextBox 127"/>
            <p:cNvSpPr txBox="1"/>
            <p:nvPr/>
          </p:nvSpPr>
          <p:spPr>
            <a:xfrm>
              <a:off x="755725" y="4890094"/>
              <a:ext cx="734496"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DRAM</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grpSp>
        <p:nvGrpSpPr>
          <p:cNvPr id="129" name="Group 128"/>
          <p:cNvGrpSpPr/>
          <p:nvPr/>
        </p:nvGrpSpPr>
        <p:grpSpPr>
          <a:xfrm>
            <a:off x="1368360" y="4427080"/>
            <a:ext cx="1257499" cy="338554"/>
            <a:chOff x="404243" y="4448511"/>
            <a:chExt cx="1257499" cy="338554"/>
          </a:xfrm>
        </p:grpSpPr>
        <p:pic>
          <p:nvPicPr>
            <p:cNvPr id="130" name="Picture 129"/>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04243" y="4530088"/>
              <a:ext cx="303378" cy="181588"/>
            </a:xfrm>
            <a:prstGeom prst="rect">
              <a:avLst/>
            </a:prstGeom>
            <a:effectLst/>
          </p:spPr>
        </p:pic>
        <p:sp>
          <p:nvSpPr>
            <p:cNvPr id="131" name="TextBox 130"/>
            <p:cNvSpPr txBox="1"/>
            <p:nvPr/>
          </p:nvSpPr>
          <p:spPr>
            <a:xfrm>
              <a:off x="755725" y="4448511"/>
              <a:ext cx="906017"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X86 CPU</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sp>
        <p:nvSpPr>
          <p:cNvPr id="132" name="HDD"/>
          <p:cNvSpPr/>
          <p:nvPr/>
        </p:nvSpPr>
        <p:spPr>
          <a:xfrm>
            <a:off x="3575232" y="5451867"/>
            <a:ext cx="7048755" cy="727201"/>
          </a:xfrm>
          <a:prstGeom prst="cube">
            <a:avLst>
              <a:gd name="adj" fmla="val 56193"/>
            </a:avLst>
          </a:prstGeom>
          <a:solidFill>
            <a:srgbClr val="4F81BD">
              <a:alpha val="90000"/>
            </a:srgbClr>
          </a:solidFill>
          <a:ln w="2857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3" name="Cube 132"/>
          <p:cNvSpPr/>
          <p:nvPr/>
        </p:nvSpPr>
        <p:spPr>
          <a:xfrm>
            <a:off x="3575232" y="4994547"/>
            <a:ext cx="7048755" cy="585216"/>
          </a:xfrm>
          <a:prstGeom prst="cube">
            <a:avLst>
              <a:gd name="adj" fmla="val 69621"/>
            </a:avLst>
          </a:prstGeom>
          <a:solidFill>
            <a:srgbClr val="9BBB59">
              <a:alpha val="90000"/>
            </a:srgbClr>
          </a:solidFill>
          <a:ln w="28575"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4" name="Cube 133"/>
          <p:cNvSpPr/>
          <p:nvPr/>
        </p:nvSpPr>
        <p:spPr>
          <a:xfrm>
            <a:off x="3575232" y="4757286"/>
            <a:ext cx="7048755" cy="529869"/>
          </a:xfrm>
          <a:prstGeom prst="cube">
            <a:avLst>
              <a:gd name="adj" fmla="val 77200"/>
            </a:avLst>
          </a:prstGeom>
          <a:solidFill>
            <a:srgbClr val="677D9D">
              <a:alpha val="90000"/>
            </a:srgbClr>
          </a:solidFill>
          <a:ln w="28575" cap="flat" cmpd="sng" algn="ctr">
            <a:solidFill>
              <a:srgbClr val="677D9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38" name="Straight Connector 137"/>
          <p:cNvCxnSpPr/>
          <p:nvPr/>
        </p:nvCxnSpPr>
        <p:spPr>
          <a:xfrm>
            <a:off x="2410365" y="1791614"/>
            <a:ext cx="365760" cy="0"/>
          </a:xfrm>
          <a:prstGeom prst="line">
            <a:avLst/>
          </a:prstGeom>
          <a:noFill/>
          <a:ln w="25400" cap="flat" cmpd="sng" algn="ctr">
            <a:solidFill>
              <a:srgbClr val="000000"/>
            </a:solidFill>
            <a:prstDash val="solid"/>
            <a:headEnd type="none"/>
            <a:tailEnd type="triangle"/>
          </a:ln>
          <a:effectLst/>
        </p:spPr>
      </p:cxnSp>
      <p:sp>
        <p:nvSpPr>
          <p:cNvPr id="139" name="TextBox 138"/>
          <p:cNvSpPr txBox="1"/>
          <p:nvPr/>
        </p:nvSpPr>
        <p:spPr>
          <a:xfrm>
            <a:off x="1719842" y="1622337"/>
            <a:ext cx="541430"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w="1905">
                  <a:noFill/>
                </a:ln>
                <a:solidFill>
                  <a:srgbClr val="4F81BD">
                    <a:lumMod val="75000"/>
                  </a:srgbClr>
                </a:solidFill>
                <a:effectLst>
                  <a:outerShdw blurRad="101600" sx="101000" sy="101000" algn="ctr" rotWithShape="0">
                    <a:prstClr val="white">
                      <a:alpha val="40000"/>
                    </a:prstClr>
                  </a:outerShdw>
                </a:effectLst>
                <a:uLnTx/>
                <a:uFillTx/>
              </a:rPr>
              <a:t>ESXi</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sp>
        <p:nvSpPr>
          <p:cNvPr id="140" name="Cube 139"/>
          <p:cNvSpPr>
            <a:spLocks noChangeAspect="1"/>
          </p:cNvSpPr>
          <p:nvPr/>
        </p:nvSpPr>
        <p:spPr>
          <a:xfrm>
            <a:off x="4402330" y="1352817"/>
            <a:ext cx="182880" cy="182880"/>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1" name="Cube 140"/>
          <p:cNvSpPr>
            <a:spLocks noChangeAspect="1"/>
          </p:cNvSpPr>
          <p:nvPr/>
        </p:nvSpPr>
        <p:spPr>
          <a:xfrm>
            <a:off x="6064041" y="1352817"/>
            <a:ext cx="182880" cy="18288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2" name="Cube 141"/>
          <p:cNvSpPr>
            <a:spLocks noChangeAspect="1"/>
          </p:cNvSpPr>
          <p:nvPr/>
        </p:nvSpPr>
        <p:spPr>
          <a:xfrm>
            <a:off x="4231912" y="2887973"/>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3" name="Cube 142"/>
          <p:cNvSpPr>
            <a:spLocks noChangeAspect="1"/>
          </p:cNvSpPr>
          <p:nvPr/>
        </p:nvSpPr>
        <p:spPr>
          <a:xfrm>
            <a:off x="4402330" y="2877358"/>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4" name="Cube 143"/>
          <p:cNvSpPr>
            <a:spLocks noChangeAspect="1"/>
          </p:cNvSpPr>
          <p:nvPr/>
        </p:nvSpPr>
        <p:spPr>
          <a:xfrm>
            <a:off x="6064041" y="2877358"/>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5" name="Cube 144"/>
          <p:cNvSpPr>
            <a:spLocks noChangeAspect="1"/>
          </p:cNvSpPr>
          <p:nvPr/>
        </p:nvSpPr>
        <p:spPr>
          <a:xfrm>
            <a:off x="7730408" y="2882712"/>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6" name="Cube 145"/>
          <p:cNvSpPr>
            <a:spLocks noChangeAspect="1"/>
          </p:cNvSpPr>
          <p:nvPr/>
        </p:nvSpPr>
        <p:spPr>
          <a:xfrm>
            <a:off x="4428521" y="5918302"/>
            <a:ext cx="130498" cy="130498"/>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7" name="Cube 146"/>
          <p:cNvSpPr>
            <a:spLocks noChangeAspect="1"/>
          </p:cNvSpPr>
          <p:nvPr/>
        </p:nvSpPr>
        <p:spPr>
          <a:xfrm>
            <a:off x="6126807" y="5918302"/>
            <a:ext cx="130498" cy="130498"/>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8" name="TextBox 147"/>
          <p:cNvSpPr txBox="1"/>
          <p:nvPr/>
        </p:nvSpPr>
        <p:spPr>
          <a:xfrm>
            <a:off x="3880552" y="1208920"/>
            <a:ext cx="484048" cy="367873"/>
          </a:xfrm>
          <a:prstGeom prst="ellipse">
            <a:avLst/>
          </a:prstGeom>
          <a:gradFill flip="none" rotWithShape="1">
            <a:gsLst>
              <a:gs pos="0">
                <a:sysClr val="window" lastClr="FFFFFF">
                  <a:lumMod val="75000"/>
                </a:sysClr>
              </a:gs>
              <a:gs pos="100000">
                <a:sysClr val="window" lastClr="FFFFFF">
                  <a:lumMod val="75000"/>
                  <a:tint val="23500"/>
                  <a:satMod val="160000"/>
                </a:sys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smtClean="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rPr>
              <a:t>New Write</a:t>
            </a:r>
            <a:endParaRPr kumimoji="0" lang="en-US" sz="1000" b="1" i="0" u="none" strike="noStrike" kern="0" cap="none" spc="0" normalizeH="0" baseline="0" noProof="0" dirty="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endParaRPr>
          </a:p>
        </p:txBody>
      </p:sp>
      <p:sp>
        <p:nvSpPr>
          <p:cNvPr id="149" name="TextBox 148"/>
          <p:cNvSpPr txBox="1"/>
          <p:nvPr/>
        </p:nvSpPr>
        <p:spPr>
          <a:xfrm>
            <a:off x="5495099" y="1256141"/>
            <a:ext cx="484048" cy="367873"/>
          </a:xfrm>
          <a:prstGeom prst="ellipse">
            <a:avLst/>
          </a:prstGeom>
          <a:gradFill flip="none" rotWithShape="1">
            <a:gsLst>
              <a:gs pos="0">
                <a:sysClr val="window" lastClr="FFFFFF">
                  <a:lumMod val="75000"/>
                </a:sysClr>
              </a:gs>
              <a:gs pos="100000">
                <a:sysClr val="window" lastClr="FFFFFF">
                  <a:lumMod val="75000"/>
                  <a:tint val="23500"/>
                  <a:satMod val="160000"/>
                </a:sys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smtClean="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rPr>
              <a:t>New Write</a:t>
            </a:r>
            <a:endParaRPr kumimoji="0" lang="en-US" sz="1000" b="1" i="0" u="none" strike="noStrike" kern="0" cap="none" spc="0" normalizeH="0" baseline="0" noProof="0" dirty="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endParaRPr>
          </a:p>
        </p:txBody>
      </p:sp>
      <p:sp>
        <p:nvSpPr>
          <p:cNvPr id="150" name="TextBox 149"/>
          <p:cNvSpPr txBox="1"/>
          <p:nvPr/>
        </p:nvSpPr>
        <p:spPr>
          <a:xfrm>
            <a:off x="7158944" y="1256141"/>
            <a:ext cx="484048" cy="367873"/>
          </a:xfrm>
          <a:prstGeom prst="ellipse">
            <a:avLst/>
          </a:prstGeom>
          <a:gradFill flip="none" rotWithShape="1">
            <a:gsLst>
              <a:gs pos="0">
                <a:sysClr val="window" lastClr="FFFFFF">
                  <a:lumMod val="75000"/>
                </a:sysClr>
              </a:gs>
              <a:gs pos="100000">
                <a:sysClr val="window" lastClr="FFFFFF">
                  <a:lumMod val="75000"/>
                  <a:tint val="23500"/>
                  <a:satMod val="160000"/>
                </a:sys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smtClean="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rPr>
              <a:t>New Write</a:t>
            </a:r>
            <a:endParaRPr kumimoji="0" lang="en-US" sz="1000" b="1" i="0" u="none" strike="noStrike" kern="0" cap="none" spc="0" normalizeH="0" baseline="0" noProof="0" dirty="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endParaRPr>
          </a:p>
        </p:txBody>
      </p:sp>
      <p:sp>
        <p:nvSpPr>
          <p:cNvPr id="151" name="Cube 150"/>
          <p:cNvSpPr>
            <a:spLocks noChangeAspect="1"/>
          </p:cNvSpPr>
          <p:nvPr/>
        </p:nvSpPr>
        <p:spPr>
          <a:xfrm>
            <a:off x="7830745" y="1352817"/>
            <a:ext cx="182880" cy="182880"/>
          </a:xfrm>
          <a:prstGeom prst="cube">
            <a:avLst/>
          </a:prstGeom>
          <a:pattFill prst="solidDmnd">
            <a:fgClr>
              <a:sysClr val="windowText" lastClr="000000"/>
            </a:fgClr>
            <a:bgClr>
              <a:srgbClr val="00B05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52" name="Cube 151"/>
          <p:cNvSpPr>
            <a:spLocks noChangeAspect="1"/>
          </p:cNvSpPr>
          <p:nvPr/>
        </p:nvSpPr>
        <p:spPr>
          <a:xfrm>
            <a:off x="7830745" y="2885103"/>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53" name="Cube 152"/>
          <p:cNvSpPr>
            <a:spLocks noChangeAspect="1"/>
          </p:cNvSpPr>
          <p:nvPr/>
        </p:nvSpPr>
        <p:spPr>
          <a:xfrm>
            <a:off x="4511182" y="1352817"/>
            <a:ext cx="182880" cy="18288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54" name="TextBox 153"/>
          <p:cNvSpPr txBox="1"/>
          <p:nvPr/>
        </p:nvSpPr>
        <p:spPr>
          <a:xfrm>
            <a:off x="3661545" y="1229187"/>
            <a:ext cx="746945" cy="331086"/>
          </a:xfrm>
          <a:prstGeom prst="ellipse">
            <a:avLst/>
          </a:prstGeom>
          <a:gradFill flip="none" rotWithShape="1">
            <a:gsLst>
              <a:gs pos="0">
                <a:sysClr val="window" lastClr="FFFFFF">
                  <a:lumMod val="75000"/>
                </a:sysClr>
              </a:gs>
              <a:gs pos="100000">
                <a:sysClr val="window" lastClr="FFFFFF">
                  <a:lumMod val="75000"/>
                  <a:tint val="23500"/>
                  <a:satMod val="160000"/>
                </a:sys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900" b="1" i="0" u="none" strike="noStrike" kern="0" cap="none" spc="0" normalizeH="0" baseline="0" noProof="0" dirty="0" err="1" smtClean="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rPr>
              <a:t>Deduped</a:t>
            </a:r>
            <a:r>
              <a:rPr kumimoji="0" lang="en-US" sz="900" b="1" i="0" u="none" strike="noStrike" kern="0" cap="none" spc="0" normalizeH="0" baseline="0" noProof="0" dirty="0" smtClean="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rPr>
              <a:t> Write</a:t>
            </a:r>
            <a:endParaRPr kumimoji="0" lang="en-US" sz="900" b="1" i="0" u="none" strike="noStrike" kern="0" cap="none" spc="0" normalizeH="0" baseline="0" noProof="0" dirty="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endParaRPr>
          </a:p>
        </p:txBody>
      </p:sp>
      <p:sp>
        <p:nvSpPr>
          <p:cNvPr id="155" name="Cube 154"/>
          <p:cNvSpPr>
            <a:spLocks noChangeAspect="1"/>
          </p:cNvSpPr>
          <p:nvPr/>
        </p:nvSpPr>
        <p:spPr>
          <a:xfrm>
            <a:off x="4511182" y="2887973"/>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56" name="TextBox 155"/>
          <p:cNvSpPr txBox="1"/>
          <p:nvPr/>
        </p:nvSpPr>
        <p:spPr>
          <a:xfrm>
            <a:off x="7014932" y="1274535"/>
            <a:ext cx="746945" cy="331086"/>
          </a:xfrm>
          <a:prstGeom prst="ellipse">
            <a:avLst/>
          </a:prstGeom>
          <a:gradFill flip="none" rotWithShape="1">
            <a:gsLst>
              <a:gs pos="0">
                <a:sysClr val="window" lastClr="FFFFFF">
                  <a:lumMod val="75000"/>
                </a:sysClr>
              </a:gs>
              <a:gs pos="100000">
                <a:sysClr val="window" lastClr="FFFFFF">
                  <a:lumMod val="75000"/>
                  <a:tint val="23500"/>
                  <a:satMod val="160000"/>
                </a:sys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900" b="1" i="0" u="none" strike="noStrike" kern="0" cap="none" spc="0" normalizeH="0" baseline="0" noProof="0" dirty="0" err="1" smtClean="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rPr>
              <a:t>Deduped</a:t>
            </a:r>
            <a:r>
              <a:rPr kumimoji="0" lang="en-US" sz="900" b="1" i="0" u="none" strike="noStrike" kern="0" cap="none" spc="0" normalizeH="0" baseline="0" noProof="0" dirty="0" smtClean="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rPr>
              <a:t> Write</a:t>
            </a:r>
            <a:endParaRPr kumimoji="0" lang="en-US" sz="900" b="1" i="0" u="none" strike="noStrike" kern="0" cap="none" spc="0" normalizeH="0" baseline="0" noProof="0" dirty="0">
              <a:ln w="1905">
                <a:noFill/>
              </a:ln>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16200000" scaled="1"/>
                <a:tileRect/>
              </a:gradFill>
              <a:effectLst/>
              <a:uLnTx/>
              <a:uFillTx/>
            </a:endParaRPr>
          </a:p>
        </p:txBody>
      </p:sp>
      <p:grpSp>
        <p:nvGrpSpPr>
          <p:cNvPr id="157" name="Group 156"/>
          <p:cNvGrpSpPr/>
          <p:nvPr/>
        </p:nvGrpSpPr>
        <p:grpSpPr>
          <a:xfrm>
            <a:off x="4305376" y="4169576"/>
            <a:ext cx="5365580" cy="521129"/>
            <a:chOff x="3876831" y="3895871"/>
            <a:chExt cx="5365580" cy="521129"/>
          </a:xfrm>
        </p:grpSpPr>
        <p:sp>
          <p:nvSpPr>
            <p:cNvPr id="158" name="Pentagon 157"/>
            <p:cNvSpPr/>
            <p:nvPr/>
          </p:nvSpPr>
          <p:spPr>
            <a:xfrm rot="16200000">
              <a:off x="6271026" y="1771229"/>
              <a:ext cx="517932" cy="4767216"/>
            </a:xfrm>
            <a:prstGeom prst="homePlate">
              <a:avLst/>
            </a:prstGeom>
            <a:gradFill flip="none" rotWithShape="1">
              <a:gsLst>
                <a:gs pos="0">
                  <a:srgbClr val="4F81BD">
                    <a:tint val="100000"/>
                    <a:shade val="100000"/>
                    <a:satMod val="130000"/>
                  </a:srgbClr>
                </a:gs>
                <a:gs pos="100000">
                  <a:srgbClr val="4F81BD">
                    <a:tint val="50000"/>
                    <a:shade val="100000"/>
                    <a:satMod val="350000"/>
                  </a:srgbClr>
                </a:gs>
              </a:gsLst>
              <a:lin ang="0" scaled="1"/>
              <a:tileRect/>
            </a:gradFill>
            <a:ln w="9525" cap="flat" cmpd="sng" algn="ctr">
              <a:solidFill>
                <a:sysClr val="window" lastClr="FFFFFF"/>
              </a:solidFill>
              <a:prstDash val="solid"/>
            </a:ln>
            <a:effectLst>
              <a:outerShdw blurRad="63500" sx="101000" sy="101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9" name="TextBox 158"/>
            <p:cNvSpPr txBox="1"/>
            <p:nvPr/>
          </p:nvSpPr>
          <p:spPr>
            <a:xfrm>
              <a:off x="3876831" y="4155390"/>
              <a:ext cx="5365580" cy="261610"/>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w="1905">
                    <a:noFill/>
                  </a:ln>
                  <a:solidFill>
                    <a:prstClr val="white"/>
                  </a:solidFill>
                  <a:effectLst>
                    <a:outerShdw blurRad="101600" sx="101000" sy="101000" algn="ctr" rotWithShape="0">
                      <a:prstClr val="black">
                        <a:alpha val="40000"/>
                      </a:prstClr>
                    </a:outerShdw>
                  </a:effectLst>
                  <a:uLnTx/>
                  <a:uFillTx/>
                </a:rPr>
                <a:t>ALL DATA WRITTEN/REGISTERED TO VIRTUALIZATION PLATFORM</a:t>
              </a:r>
            </a:p>
          </p:txBody>
        </p:sp>
      </p:grpSp>
      <p:grpSp>
        <p:nvGrpSpPr>
          <p:cNvPr id="160" name="Group 159"/>
          <p:cNvGrpSpPr/>
          <p:nvPr/>
        </p:nvGrpSpPr>
        <p:grpSpPr>
          <a:xfrm>
            <a:off x="4305376" y="5175668"/>
            <a:ext cx="5365580" cy="517932"/>
            <a:chOff x="3876831" y="4479626"/>
            <a:chExt cx="5365580" cy="517932"/>
          </a:xfrm>
        </p:grpSpPr>
        <p:sp>
          <p:nvSpPr>
            <p:cNvPr id="161" name="Pentagon 160"/>
            <p:cNvSpPr/>
            <p:nvPr/>
          </p:nvSpPr>
          <p:spPr>
            <a:xfrm rot="5400000" flipV="1">
              <a:off x="6271026" y="2354984"/>
              <a:ext cx="517932" cy="4767216"/>
            </a:xfrm>
            <a:prstGeom prst="homePlate">
              <a:avLst/>
            </a:prstGeom>
            <a:gradFill flip="none" rotWithShape="1">
              <a:gsLst>
                <a:gs pos="0">
                  <a:srgbClr val="4F81BD">
                    <a:tint val="100000"/>
                    <a:shade val="100000"/>
                    <a:satMod val="130000"/>
                  </a:srgbClr>
                </a:gs>
                <a:gs pos="100000">
                  <a:srgbClr val="4F81BD">
                    <a:tint val="50000"/>
                    <a:shade val="100000"/>
                    <a:satMod val="350000"/>
                  </a:srgbClr>
                </a:gs>
              </a:gsLst>
              <a:lin ang="0" scaled="1"/>
              <a:tileRect/>
            </a:gradFill>
            <a:ln w="9525" cap="flat" cmpd="sng" algn="ctr">
              <a:solidFill>
                <a:sysClr val="window" lastClr="FFFFFF"/>
              </a:solidFill>
              <a:prstDash val="solid"/>
            </a:ln>
            <a:effectLst>
              <a:outerShdw blurRad="63500" sx="101000" sy="101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2" name="TextBox 161"/>
            <p:cNvSpPr txBox="1"/>
            <p:nvPr/>
          </p:nvSpPr>
          <p:spPr>
            <a:xfrm>
              <a:off x="3876831" y="4491746"/>
              <a:ext cx="5365580" cy="292388"/>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w="1905">
                    <a:noFill/>
                  </a:ln>
                  <a:solidFill>
                    <a:prstClr val="white"/>
                  </a:solidFill>
                  <a:effectLst>
                    <a:outerShdw blurRad="101600" sx="101000" sy="101000" algn="ctr" rotWithShape="0">
                      <a:prstClr val="black">
                        <a:alpha val="40000"/>
                      </a:prstClr>
                    </a:outerShdw>
                  </a:effectLst>
                  <a:uLnTx/>
                  <a:uFillTx/>
                </a:rPr>
                <a:t>ONLY UNIQUE DATA WRITTEN TO HDD</a:t>
              </a:r>
            </a:p>
          </p:txBody>
        </p:sp>
      </p:grpSp>
      <p:sp>
        <p:nvSpPr>
          <p:cNvPr id="163" name="Cube 162"/>
          <p:cNvSpPr>
            <a:spLocks noChangeAspect="1"/>
          </p:cNvSpPr>
          <p:nvPr/>
        </p:nvSpPr>
        <p:spPr>
          <a:xfrm>
            <a:off x="7863677" y="5918302"/>
            <a:ext cx="130498" cy="130498"/>
          </a:xfrm>
          <a:prstGeom prst="cube">
            <a:avLst/>
          </a:prstGeom>
          <a:pattFill prst="solidDmnd">
            <a:fgClr>
              <a:sysClr val="windowText" lastClr="000000"/>
            </a:fgClr>
            <a:bgClr>
              <a:srgbClr val="00B05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64" name="Cube 163"/>
          <p:cNvSpPr>
            <a:spLocks noChangeAspect="1"/>
          </p:cNvSpPr>
          <p:nvPr/>
        </p:nvSpPr>
        <p:spPr>
          <a:xfrm>
            <a:off x="7698703" y="1352817"/>
            <a:ext cx="182880" cy="182880"/>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165" name="Group 164"/>
          <p:cNvGrpSpPr/>
          <p:nvPr/>
        </p:nvGrpSpPr>
        <p:grpSpPr>
          <a:xfrm>
            <a:off x="3670261" y="3229134"/>
            <a:ext cx="6751078" cy="897765"/>
            <a:chOff x="1992872" y="3229133"/>
            <a:chExt cx="6751078" cy="897765"/>
          </a:xfrm>
        </p:grpSpPr>
        <p:sp>
          <p:nvSpPr>
            <p:cNvPr id="166" name="Oval 165"/>
            <p:cNvSpPr/>
            <p:nvPr/>
          </p:nvSpPr>
          <p:spPr bwMode="auto">
            <a:xfrm>
              <a:off x="6976840" y="399657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167" name="Oval 166"/>
            <p:cNvSpPr/>
            <p:nvPr/>
          </p:nvSpPr>
          <p:spPr bwMode="auto">
            <a:xfrm>
              <a:off x="3654195" y="399657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168" name="Oval 167"/>
            <p:cNvSpPr/>
            <p:nvPr/>
          </p:nvSpPr>
          <p:spPr bwMode="auto">
            <a:xfrm>
              <a:off x="1992872" y="399657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169" name="Oval 168"/>
            <p:cNvSpPr/>
            <p:nvPr/>
          </p:nvSpPr>
          <p:spPr bwMode="auto">
            <a:xfrm>
              <a:off x="5315518" y="399657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grpSp>
          <p:nvGrpSpPr>
            <p:cNvPr id="170" name="Group 169"/>
            <p:cNvGrpSpPr/>
            <p:nvPr/>
          </p:nvGrpSpPr>
          <p:grpSpPr>
            <a:xfrm>
              <a:off x="2041940" y="3229133"/>
              <a:ext cx="6702010" cy="897765"/>
              <a:chOff x="2041940" y="3229133"/>
              <a:chExt cx="6702010" cy="897765"/>
            </a:xfrm>
          </p:grpSpPr>
          <p:grpSp>
            <p:nvGrpSpPr>
              <p:cNvPr id="172" name="data mgmt cans"/>
              <p:cNvGrpSpPr/>
              <p:nvPr/>
            </p:nvGrpSpPr>
            <p:grpSpPr>
              <a:xfrm>
                <a:off x="2115257" y="3466390"/>
                <a:ext cx="6423832" cy="500664"/>
                <a:chOff x="2115257" y="3783164"/>
                <a:chExt cx="6423832" cy="589017"/>
              </a:xfrm>
            </p:grpSpPr>
            <p:sp>
              <p:nvSpPr>
                <p:cNvPr id="174" name="Can 173"/>
                <p:cNvSpPr/>
                <p:nvPr/>
              </p:nvSpPr>
              <p:spPr>
                <a:xfrm>
                  <a:off x="7099225" y="37831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5" name="Can 174"/>
                <p:cNvSpPr/>
                <p:nvPr/>
              </p:nvSpPr>
              <p:spPr>
                <a:xfrm>
                  <a:off x="3776580" y="37831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6" name="Can 175"/>
                <p:cNvSpPr/>
                <p:nvPr/>
              </p:nvSpPr>
              <p:spPr>
                <a:xfrm>
                  <a:off x="2115257" y="37831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7" name="Can 176"/>
                <p:cNvSpPr/>
                <p:nvPr/>
              </p:nvSpPr>
              <p:spPr>
                <a:xfrm>
                  <a:off x="5437903" y="37831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73" name="DATA MGMT LAYER BOX"/>
              <p:cNvSpPr/>
              <p:nvPr/>
            </p:nvSpPr>
            <p:spPr>
              <a:xfrm>
                <a:off x="2041940" y="3229133"/>
                <a:ext cx="6702010" cy="897765"/>
              </a:xfrm>
              <a:prstGeom prst="cube">
                <a:avLst>
                  <a:gd name="adj" fmla="val 18032"/>
                </a:avLst>
              </a:prstGeom>
              <a:solidFill>
                <a:srgbClr val="4BACC6">
                  <a:alpha val="19000"/>
                </a:srgb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71" name="TextBox 170"/>
            <p:cNvSpPr txBox="1"/>
            <p:nvPr/>
          </p:nvSpPr>
          <p:spPr>
            <a:xfrm>
              <a:off x="3660017" y="3237937"/>
              <a:ext cx="3392668" cy="246221"/>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w="1905">
                    <a:noFill/>
                  </a:ln>
                  <a:solidFill>
                    <a:srgbClr val="1F497D">
                      <a:lumMod val="60000"/>
                      <a:lumOff val="40000"/>
                    </a:srgbClr>
                  </a:solidFill>
                  <a:effectLst>
                    <a:outerShdw blurRad="101600" sx="101000" sy="101000" algn="ctr" rotWithShape="0">
                      <a:prstClr val="white">
                        <a:alpha val="40000"/>
                      </a:prstClr>
                    </a:outerShdw>
                  </a:effectLst>
                  <a:uLnTx/>
                  <a:uFillTx/>
                </a:rPr>
                <a:t>DATA MANAGEMENT LAYER</a:t>
              </a:r>
              <a:endParaRPr kumimoji="0" lang="en-US" sz="1000" b="1" i="0" u="none" strike="noStrike" kern="0" cap="none" spc="0" normalizeH="0" baseline="0" noProof="0" dirty="0">
                <a:ln w="1905">
                  <a:noFill/>
                </a:ln>
                <a:solidFill>
                  <a:srgbClr val="1F497D">
                    <a:lumMod val="60000"/>
                    <a:lumOff val="40000"/>
                  </a:srgbClr>
                </a:solidFill>
                <a:effectLst>
                  <a:outerShdw blurRad="101600" sx="101000" sy="101000" algn="ctr" rotWithShape="0">
                    <a:prstClr val="white">
                      <a:alpha val="40000"/>
                    </a:prstClr>
                  </a:outerShdw>
                </a:effectLst>
                <a:uLnTx/>
                <a:uFillTx/>
              </a:endParaRPr>
            </a:p>
          </p:txBody>
        </p:sp>
      </p:grpSp>
      <p:grpSp>
        <p:nvGrpSpPr>
          <p:cNvPr id="178" name="Group 177"/>
          <p:cNvGrpSpPr/>
          <p:nvPr/>
        </p:nvGrpSpPr>
        <p:grpSpPr>
          <a:xfrm>
            <a:off x="3670261" y="2346058"/>
            <a:ext cx="6751078" cy="928986"/>
            <a:chOff x="1992872" y="2346057"/>
            <a:chExt cx="6751078" cy="928986"/>
          </a:xfrm>
        </p:grpSpPr>
        <p:grpSp>
          <p:nvGrpSpPr>
            <p:cNvPr id="179" name="Group 178"/>
            <p:cNvGrpSpPr/>
            <p:nvPr/>
          </p:nvGrpSpPr>
          <p:grpSpPr>
            <a:xfrm>
              <a:off x="1992872" y="2377278"/>
              <a:ext cx="6751078" cy="897765"/>
              <a:chOff x="1992872" y="2377278"/>
              <a:chExt cx="6751078" cy="897765"/>
            </a:xfrm>
          </p:grpSpPr>
          <p:sp>
            <p:nvSpPr>
              <p:cNvPr id="181" name="Oval 180"/>
              <p:cNvSpPr/>
              <p:nvPr/>
            </p:nvSpPr>
            <p:spPr bwMode="auto">
              <a:xfrm>
                <a:off x="6976840" y="314693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182" name="Oval 181"/>
              <p:cNvSpPr/>
              <p:nvPr/>
            </p:nvSpPr>
            <p:spPr bwMode="auto">
              <a:xfrm>
                <a:off x="3654195" y="314693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183" name="Oval 182"/>
              <p:cNvSpPr/>
              <p:nvPr/>
            </p:nvSpPr>
            <p:spPr bwMode="auto">
              <a:xfrm>
                <a:off x="1992872" y="314693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184" name="Oval 183"/>
              <p:cNvSpPr/>
              <p:nvPr/>
            </p:nvSpPr>
            <p:spPr bwMode="auto">
              <a:xfrm>
                <a:off x="5315518" y="314693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185" name="Can 184"/>
              <p:cNvSpPr/>
              <p:nvPr/>
            </p:nvSpPr>
            <p:spPr>
              <a:xfrm>
                <a:off x="7099225"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6" name="Can 185"/>
              <p:cNvSpPr/>
              <p:nvPr/>
            </p:nvSpPr>
            <p:spPr>
              <a:xfrm>
                <a:off x="3776580"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7" name="Can 186"/>
              <p:cNvSpPr/>
              <p:nvPr/>
            </p:nvSpPr>
            <p:spPr>
              <a:xfrm>
                <a:off x="2115257"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8" name="Can 187"/>
              <p:cNvSpPr/>
              <p:nvPr/>
            </p:nvSpPr>
            <p:spPr>
              <a:xfrm>
                <a:off x="5437903"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9" name="PRES LAYER BOX"/>
              <p:cNvSpPr/>
              <p:nvPr/>
            </p:nvSpPr>
            <p:spPr>
              <a:xfrm>
                <a:off x="2041940" y="2377278"/>
                <a:ext cx="6702010" cy="897765"/>
              </a:xfrm>
              <a:prstGeom prst="cube">
                <a:avLst>
                  <a:gd name="adj" fmla="val 18032"/>
                </a:avLst>
              </a:prstGeom>
              <a:solidFill>
                <a:sysClr val="windowText" lastClr="000000">
                  <a:lumMod val="50000"/>
                  <a:lumOff val="50000"/>
                  <a:alpha val="8000"/>
                </a:sys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80" name="TextBox 179"/>
            <p:cNvSpPr txBox="1"/>
            <p:nvPr/>
          </p:nvSpPr>
          <p:spPr>
            <a:xfrm>
              <a:off x="4259103" y="2346057"/>
              <a:ext cx="2194496" cy="246221"/>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w="1905">
                    <a:noFill/>
                  </a:ln>
                  <a:solidFill>
                    <a:srgbClr val="1F497D">
                      <a:lumMod val="60000"/>
                      <a:lumOff val="40000"/>
                    </a:srgbClr>
                  </a:solidFill>
                  <a:effectLst>
                    <a:outerShdw blurRad="101600" sx="101000" sy="101000" algn="ctr" rotWithShape="0">
                      <a:prstClr val="white">
                        <a:alpha val="40000"/>
                      </a:prstClr>
                    </a:outerShdw>
                  </a:effectLst>
                  <a:uLnTx/>
                  <a:uFillTx/>
                </a:rPr>
                <a:t>PRESENTATION LAYER</a:t>
              </a:r>
              <a:endParaRPr kumimoji="0" lang="en-US" sz="1000" b="1" i="0" u="none" strike="noStrike" kern="0" cap="none" spc="0" normalizeH="0" baseline="0" noProof="0" dirty="0">
                <a:ln w="1905">
                  <a:noFill/>
                </a:ln>
                <a:solidFill>
                  <a:srgbClr val="1F497D">
                    <a:lumMod val="60000"/>
                    <a:lumOff val="40000"/>
                  </a:srgbClr>
                </a:solidFill>
                <a:effectLst>
                  <a:outerShdw blurRad="101600" sx="101000" sy="101000" algn="ctr" rotWithShape="0">
                    <a:prstClr val="white">
                      <a:alpha val="40000"/>
                    </a:prstClr>
                  </a:outerShdw>
                </a:effectLst>
                <a:uLnTx/>
                <a:uFillTx/>
              </a:endParaRPr>
            </a:p>
          </p:txBody>
        </p:sp>
      </p:grpSp>
      <p:sp>
        <p:nvSpPr>
          <p:cNvPr id="190" name="DV CONTAINER"/>
          <p:cNvSpPr/>
          <p:nvPr/>
        </p:nvSpPr>
        <p:spPr>
          <a:xfrm>
            <a:off x="3561200" y="2283930"/>
            <a:ext cx="7074800" cy="1948291"/>
          </a:xfrm>
          <a:prstGeom prst="cube">
            <a:avLst>
              <a:gd name="adj" fmla="val 16803"/>
            </a:avLst>
          </a:prstGeom>
          <a:solidFill>
            <a:srgbClr val="4BACC6">
              <a:alpha val="5000"/>
            </a:srgbClr>
          </a:solidFill>
          <a:ln w="28575"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91" name="Group 190"/>
          <p:cNvGrpSpPr/>
          <p:nvPr/>
        </p:nvGrpSpPr>
        <p:grpSpPr>
          <a:xfrm>
            <a:off x="3561200" y="2282494"/>
            <a:ext cx="7062158" cy="1927017"/>
            <a:chOff x="1916650" y="2251052"/>
            <a:chExt cx="7171177" cy="1948291"/>
          </a:xfrm>
        </p:grpSpPr>
        <p:sp>
          <p:nvSpPr>
            <p:cNvPr id="192" name="DV CONTAINER"/>
            <p:cNvSpPr/>
            <p:nvPr/>
          </p:nvSpPr>
          <p:spPr>
            <a:xfrm>
              <a:off x="1916650" y="2251052"/>
              <a:ext cx="7171177" cy="1948291"/>
            </a:xfrm>
            <a:prstGeom prst="cube">
              <a:avLst>
                <a:gd name="adj" fmla="val 16803"/>
              </a:avLst>
            </a:prstGeom>
            <a:solidFill>
              <a:srgbClr val="4BACC6">
                <a:alpha val="90000"/>
              </a:srgbClr>
            </a:solidFill>
            <a:ln w="28575"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93" name="Group 192"/>
            <p:cNvGrpSpPr/>
            <p:nvPr/>
          </p:nvGrpSpPr>
          <p:grpSpPr>
            <a:xfrm>
              <a:off x="3169217" y="2806962"/>
              <a:ext cx="4543622" cy="1132128"/>
              <a:chOff x="3169217" y="2806962"/>
              <a:chExt cx="4543622" cy="1132128"/>
            </a:xfrm>
          </p:grpSpPr>
          <p:pic>
            <p:nvPicPr>
              <p:cNvPr id="194" name="Picture 193" descr="simp_logo-1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4995" y="2806962"/>
                <a:ext cx="2692066" cy="690384"/>
              </a:xfrm>
              <a:prstGeom prst="rect">
                <a:avLst/>
              </a:prstGeom>
              <a:effectLst>
                <a:outerShdw blurRad="63500" sx="101000" sy="101000" algn="ctr" rotWithShape="0">
                  <a:prstClr val="black">
                    <a:alpha val="40000"/>
                  </a:prstClr>
                </a:outerShdw>
              </a:effectLst>
            </p:spPr>
          </p:pic>
          <p:sp>
            <p:nvSpPr>
              <p:cNvPr id="195" name="TextBox 194"/>
              <p:cNvSpPr txBox="1"/>
              <p:nvPr/>
            </p:nvSpPr>
            <p:spPr>
              <a:xfrm>
                <a:off x="3169217" y="3569758"/>
                <a:ext cx="4543622" cy="369332"/>
              </a:xfrm>
              <a:prstGeom prst="rect">
                <a:avLst/>
              </a:prstGeom>
              <a:noFill/>
              <a:effectLst/>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w="1905">
                      <a:noFill/>
                    </a:ln>
                    <a:solidFill>
                      <a:prstClr val="white"/>
                    </a:solidFill>
                    <a:effectLst>
                      <a:outerShdw blurRad="101600" sx="101000" sy="101000" algn="ctr" rotWithShape="0">
                        <a:prstClr val="black">
                          <a:lumMod val="85000"/>
                          <a:lumOff val="15000"/>
                          <a:alpha val="40000"/>
                        </a:prstClr>
                      </a:outerShdw>
                    </a:effectLst>
                    <a:uLnTx/>
                    <a:uFillTx/>
                  </a:rPr>
                  <a:t>DATA </a:t>
                </a:r>
                <a:r>
                  <a:rPr kumimoji="0" lang="en-US" sz="1800" b="1" i="0" u="none" strike="noStrike" kern="0" cap="none" spc="0" normalizeH="0" baseline="0" noProof="0" dirty="0">
                    <a:ln w="1905">
                      <a:noFill/>
                    </a:ln>
                    <a:solidFill>
                      <a:prstClr val="white"/>
                    </a:solidFill>
                    <a:effectLst>
                      <a:outerShdw blurRad="101600" sx="101000" sy="101000" algn="ctr" rotWithShape="0">
                        <a:prstClr val="black">
                          <a:lumMod val="85000"/>
                          <a:lumOff val="15000"/>
                          <a:alpha val="40000"/>
                        </a:prstClr>
                      </a:outerShdw>
                    </a:effectLst>
                    <a:uLnTx/>
                    <a:uFillTx/>
                  </a:rPr>
                  <a:t>VIRTUALIZATION PLATFORM</a:t>
                </a:r>
              </a:p>
            </p:txBody>
          </p:sp>
        </p:grpSp>
      </p:grpSp>
      <p:pic>
        <p:nvPicPr>
          <p:cNvPr id="196" name="Picture 195" descr="Card_image_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26" y="2364301"/>
            <a:ext cx="2277259" cy="2277259"/>
          </a:xfrm>
          <a:prstGeom prst="rect">
            <a:avLst/>
          </a:prstGeom>
        </p:spPr>
      </p:pic>
      <p:cxnSp>
        <p:nvCxnSpPr>
          <p:cNvPr id="197" name="Straight Arrow Connector 196"/>
          <p:cNvCxnSpPr/>
          <p:nvPr/>
        </p:nvCxnSpPr>
        <p:spPr>
          <a:xfrm>
            <a:off x="4600574" y="3695701"/>
            <a:ext cx="1561832" cy="2270481"/>
          </a:xfrm>
          <a:prstGeom prst="straightConnector1">
            <a:avLst/>
          </a:prstGeom>
          <a:noFill/>
          <a:ln w="12700" cap="flat" cmpd="sng" algn="ctr">
            <a:solidFill>
              <a:sysClr val="windowText" lastClr="000000"/>
            </a:solidFill>
            <a:prstDash val="solid"/>
            <a:tailEnd type="triangle"/>
          </a:ln>
          <a:effectLst/>
        </p:spPr>
      </p:cxnSp>
      <p:cxnSp>
        <p:nvCxnSpPr>
          <p:cNvPr id="198" name="Straight Arrow Connector 197"/>
          <p:cNvCxnSpPr/>
          <p:nvPr/>
        </p:nvCxnSpPr>
        <p:spPr>
          <a:xfrm flipH="1">
            <a:off x="4585210" y="3723295"/>
            <a:ext cx="3374697" cy="2260256"/>
          </a:xfrm>
          <a:prstGeom prst="straightConnector1">
            <a:avLst/>
          </a:prstGeom>
          <a:noFill/>
          <a:ln w="12700" cap="flat" cmpd="sng" algn="ctr">
            <a:solidFill>
              <a:sysClr val="windowText" lastClr="000000"/>
            </a:solidFill>
            <a:prstDash val="solid"/>
            <a:tailEnd type="triangle"/>
          </a:ln>
          <a:effectLst/>
        </p:spPr>
      </p:cxnSp>
      <p:pic>
        <p:nvPicPr>
          <p:cNvPr id="199" name="Picture 19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786" y="6123013"/>
            <a:ext cx="1749541" cy="318797"/>
          </a:xfrm>
          <a:prstGeom prst="rect">
            <a:avLst/>
          </a:prstGeom>
        </p:spPr>
      </p:pic>
    </p:spTree>
    <p:extLst>
      <p:ext uri="{BB962C8B-B14F-4D97-AF65-F5344CB8AC3E}">
        <p14:creationId xmlns:p14="http://schemas.microsoft.com/office/powerpoint/2010/main" val="20879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85677E-6 2.59259E-6 L -0.43687 0.4412 " pathEditMode="relative" ptsTypes="AA">
                                      <p:cBhvr>
                                        <p:cTn id="6" dur="1000" fill="hold"/>
                                        <p:tgtEl>
                                          <p:spTgt spid="102"/>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1000" fill="hold"/>
                                        <p:tgtEl>
                                          <p:spTgt spid="102"/>
                                        </p:tgtEl>
                                      </p:cBhvr>
                                      <p:by x="25000" y="25000"/>
                                    </p:animScale>
                                  </p:childTnLst>
                                </p:cTn>
                              </p:par>
                              <p:par>
                                <p:cTn id="9" presetID="10" presetClass="exit" presetSubtype="0" fill="hold" nodeType="withEffect">
                                  <p:stCondLst>
                                    <p:cond delay="500"/>
                                  </p:stCondLst>
                                  <p:childTnLst>
                                    <p:animEffect transition="out" filter="fade">
                                      <p:cBhvr>
                                        <p:cTn id="10" dur="250"/>
                                        <p:tgtEl>
                                          <p:spTgt spid="102"/>
                                        </p:tgtEl>
                                      </p:cBhvr>
                                    </p:animEffect>
                                    <p:set>
                                      <p:cBhvr>
                                        <p:cTn id="11" dur="1" fill="hold">
                                          <p:stCondLst>
                                            <p:cond delay="249"/>
                                          </p:stCondLst>
                                        </p:cTn>
                                        <p:tgtEl>
                                          <p:spTgt spid="10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wipe(down)">
                                      <p:cBhvr>
                                        <p:cTn id="16" dur="500"/>
                                        <p:tgtEl>
                                          <p:spTgt spid="116"/>
                                        </p:tgtEl>
                                      </p:cBhvr>
                                    </p:animEffect>
                                  </p:childTnLst>
                                </p:cTn>
                              </p:par>
                              <p:par>
                                <p:cTn id="17" presetID="22" presetClass="entr" presetSubtype="4"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wipe(down)">
                                      <p:cBhvr>
                                        <p:cTn id="19" dur="500"/>
                                        <p:tgtEl>
                                          <p:spTgt spid="120"/>
                                        </p:tgtEl>
                                      </p:cBhvr>
                                    </p:animEffect>
                                  </p:childTnLst>
                                </p:cTn>
                              </p:par>
                              <p:par>
                                <p:cTn id="20" presetID="22" presetClass="entr" presetSubtype="8" fill="hold" nodeType="with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wipe(left)">
                                      <p:cBhvr>
                                        <p:cTn id="22" dur="500"/>
                                        <p:tgtEl>
                                          <p:spTgt spid="11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wipe(left)">
                                      <p:cBhvr>
                                        <p:cTn id="25" dur="500"/>
                                        <p:tgtEl>
                                          <p:spTgt spid="132"/>
                                        </p:tgtEl>
                                      </p:cBhvr>
                                    </p:animEffect>
                                  </p:childTnLst>
                                </p:cTn>
                              </p:par>
                              <p:par>
                                <p:cTn id="26" presetID="22" presetClass="entr" presetSubtype="4" fill="hold" nodeType="with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wipe(down)">
                                      <p:cBhvr>
                                        <p:cTn id="28" dur="500"/>
                                        <p:tgtEl>
                                          <p:spTgt spid="123"/>
                                        </p:tgtEl>
                                      </p:cBhvr>
                                    </p:animEffect>
                                  </p:childTnLst>
                                </p:cTn>
                              </p:par>
                              <p:par>
                                <p:cTn id="29" presetID="22" presetClass="entr" presetSubtype="8" fill="hold" nodeType="withEffect">
                                  <p:stCondLst>
                                    <p:cond delay="0"/>
                                  </p:stCondLst>
                                  <p:childTnLst>
                                    <p:set>
                                      <p:cBhvr>
                                        <p:cTn id="30" dur="1" fill="hold">
                                          <p:stCondLst>
                                            <p:cond delay="0"/>
                                          </p:stCondLst>
                                        </p:cTn>
                                        <p:tgtEl>
                                          <p:spTgt spid="118"/>
                                        </p:tgtEl>
                                        <p:attrNameLst>
                                          <p:attrName>style.visibility</p:attrName>
                                        </p:attrNameLst>
                                      </p:cBhvr>
                                      <p:to>
                                        <p:strVal val="visible"/>
                                      </p:to>
                                    </p:set>
                                    <p:animEffect transition="in" filter="wipe(left)">
                                      <p:cBhvr>
                                        <p:cTn id="31" dur="500"/>
                                        <p:tgtEl>
                                          <p:spTgt spid="1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3"/>
                                        </p:tgtEl>
                                        <p:attrNameLst>
                                          <p:attrName>style.visibility</p:attrName>
                                        </p:attrNameLst>
                                      </p:cBhvr>
                                      <p:to>
                                        <p:strVal val="visible"/>
                                      </p:to>
                                    </p:set>
                                    <p:animEffect transition="in" filter="wipe(left)">
                                      <p:cBhvr>
                                        <p:cTn id="34" dur="500"/>
                                        <p:tgtEl>
                                          <p:spTgt spid="133"/>
                                        </p:tgtEl>
                                      </p:cBhvr>
                                    </p:animEffect>
                                  </p:childTnLst>
                                </p:cTn>
                              </p:par>
                              <p:par>
                                <p:cTn id="35" presetID="22" presetClass="entr" presetSubtype="4" fill="hold" nodeType="with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wipe(down)">
                                      <p:cBhvr>
                                        <p:cTn id="37" dur="500"/>
                                        <p:tgtEl>
                                          <p:spTgt spid="126"/>
                                        </p:tgtEl>
                                      </p:cBhvr>
                                    </p:animEffect>
                                  </p:childTnLst>
                                </p:cTn>
                              </p:par>
                              <p:par>
                                <p:cTn id="38" presetID="22" presetClass="entr" presetSubtype="8" fill="hold" nodeType="with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wipe(left)">
                                      <p:cBhvr>
                                        <p:cTn id="40" dur="500"/>
                                        <p:tgtEl>
                                          <p:spTgt spid="1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wipe(left)">
                                      <p:cBhvr>
                                        <p:cTn id="43" dur="500"/>
                                        <p:tgtEl>
                                          <p:spTgt spid="134"/>
                                        </p:tgtEl>
                                      </p:cBhvr>
                                    </p:animEffect>
                                  </p:childTnLst>
                                </p:cTn>
                              </p:par>
                              <p:par>
                                <p:cTn id="44" presetID="22" presetClass="entr" presetSubtype="4" fill="hold" nodeType="withEffect">
                                  <p:stCondLst>
                                    <p:cond delay="0"/>
                                  </p:stCondLst>
                                  <p:childTnLst>
                                    <p:set>
                                      <p:cBhvr>
                                        <p:cTn id="45" dur="1" fill="hold">
                                          <p:stCondLst>
                                            <p:cond delay="0"/>
                                          </p:stCondLst>
                                        </p:cTn>
                                        <p:tgtEl>
                                          <p:spTgt spid="129"/>
                                        </p:tgtEl>
                                        <p:attrNameLst>
                                          <p:attrName>style.visibility</p:attrName>
                                        </p:attrNameLst>
                                      </p:cBhvr>
                                      <p:to>
                                        <p:strVal val="visible"/>
                                      </p:to>
                                    </p:set>
                                    <p:animEffect transition="in" filter="wipe(down)">
                                      <p:cBhvr>
                                        <p:cTn id="46" dur="500"/>
                                        <p:tgtEl>
                                          <p:spTgt spid="12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39"/>
                                        </p:tgtEl>
                                        <p:attrNameLst>
                                          <p:attrName>style.visibility</p:attrName>
                                        </p:attrNameLst>
                                      </p:cBhvr>
                                      <p:to>
                                        <p:strVal val="visible"/>
                                      </p:to>
                                    </p:set>
                                    <p:animEffect transition="in" filter="wipe(down)">
                                      <p:cBhvr>
                                        <p:cTn id="49" dur="500"/>
                                        <p:tgtEl>
                                          <p:spTgt spid="139"/>
                                        </p:tgtEl>
                                      </p:cBhvr>
                                    </p:animEffect>
                                  </p:childTnLst>
                                </p:cTn>
                              </p:par>
                              <p:par>
                                <p:cTn id="50" presetID="22" presetClass="entr" presetSubtype="8" fill="hold" nodeType="withEffect">
                                  <p:stCondLst>
                                    <p:cond delay="0"/>
                                  </p:stCondLst>
                                  <p:childTnLst>
                                    <p:set>
                                      <p:cBhvr>
                                        <p:cTn id="51" dur="1" fill="hold">
                                          <p:stCondLst>
                                            <p:cond delay="0"/>
                                          </p:stCondLst>
                                        </p:cTn>
                                        <p:tgtEl>
                                          <p:spTgt spid="138"/>
                                        </p:tgtEl>
                                        <p:attrNameLst>
                                          <p:attrName>style.visibility</p:attrName>
                                        </p:attrNameLst>
                                      </p:cBhvr>
                                      <p:to>
                                        <p:strVal val="visible"/>
                                      </p:to>
                                    </p:set>
                                    <p:animEffect transition="in" filter="wipe(left)">
                                      <p:cBhvr>
                                        <p:cTn id="52" dur="500"/>
                                        <p:tgtEl>
                                          <p:spTgt spid="13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05"/>
                                        </p:tgtEl>
                                        <p:attrNameLst>
                                          <p:attrName>style.visibility</p:attrName>
                                        </p:attrNameLst>
                                      </p:cBhvr>
                                      <p:to>
                                        <p:strVal val="visible"/>
                                      </p:to>
                                    </p:set>
                                    <p:animEffect transition="in" filter="wipe(left)">
                                      <p:cBhvr>
                                        <p:cTn id="55" dur="500"/>
                                        <p:tgtEl>
                                          <p:spTgt spid="105"/>
                                        </p:tgtEl>
                                      </p:cBhvr>
                                    </p:animEffect>
                                  </p:childTnLst>
                                </p:cTn>
                              </p:par>
                              <p:par>
                                <p:cTn id="56" presetID="10" presetClass="entr" presetSubtype="0" fill="hold" nodeType="with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fade">
                                      <p:cBhvr>
                                        <p:cTn id="58" dur="500"/>
                                        <p:tgtEl>
                                          <p:spTgt spid="10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fade">
                                      <p:cBhvr>
                                        <p:cTn id="61" dur="500"/>
                                        <p:tgtEl>
                                          <p:spTgt spid="112"/>
                                        </p:tgtEl>
                                      </p:cBhvr>
                                    </p:animEffect>
                                  </p:childTnLst>
                                </p:cTn>
                              </p:par>
                              <p:par>
                                <p:cTn id="62" presetID="10" presetClass="entr" presetSubtype="0" fill="hold" nodeType="withEffect">
                                  <p:stCondLst>
                                    <p:cond delay="0"/>
                                  </p:stCondLst>
                                  <p:childTnLst>
                                    <p:set>
                                      <p:cBhvr>
                                        <p:cTn id="63" dur="1" fill="hold">
                                          <p:stCondLst>
                                            <p:cond delay="0"/>
                                          </p:stCondLst>
                                        </p:cTn>
                                        <p:tgtEl>
                                          <p:spTgt spid="113"/>
                                        </p:tgtEl>
                                        <p:attrNameLst>
                                          <p:attrName>style.visibility</p:attrName>
                                        </p:attrNameLst>
                                      </p:cBhvr>
                                      <p:to>
                                        <p:strVal val="visible"/>
                                      </p:to>
                                    </p:set>
                                    <p:animEffect transition="in" filter="fade">
                                      <p:cBhvr>
                                        <p:cTn id="64" dur="500"/>
                                        <p:tgtEl>
                                          <p:spTgt spid="11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191"/>
                                        </p:tgtEl>
                                        <p:attrNameLst>
                                          <p:attrName>style.visibility</p:attrName>
                                        </p:attrNameLst>
                                      </p:cBhvr>
                                      <p:to>
                                        <p:strVal val="visible"/>
                                      </p:to>
                                    </p:set>
                                    <p:animEffect transition="in" filter="fade">
                                      <p:cBhvr>
                                        <p:cTn id="72" dur="1000"/>
                                        <p:tgtEl>
                                          <p:spTgt spid="191"/>
                                        </p:tgtEl>
                                      </p:cBhvr>
                                    </p:animEffect>
                                    <p:anim calcmode="lin" valueType="num">
                                      <p:cBhvr>
                                        <p:cTn id="73" dur="1000" fill="hold"/>
                                        <p:tgtEl>
                                          <p:spTgt spid="191"/>
                                        </p:tgtEl>
                                        <p:attrNameLst>
                                          <p:attrName>ppt_x</p:attrName>
                                        </p:attrNameLst>
                                      </p:cBhvr>
                                      <p:tavLst>
                                        <p:tav tm="0">
                                          <p:val>
                                            <p:strVal val="#ppt_x"/>
                                          </p:val>
                                        </p:tav>
                                        <p:tav tm="100000">
                                          <p:val>
                                            <p:strVal val="#ppt_x"/>
                                          </p:val>
                                        </p:tav>
                                      </p:tavLst>
                                    </p:anim>
                                    <p:anim calcmode="lin" valueType="num">
                                      <p:cBhvr>
                                        <p:cTn id="74" dur="1000" fill="hold"/>
                                        <p:tgtEl>
                                          <p:spTgt spid="191"/>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190"/>
                                        </p:tgtEl>
                                        <p:attrNameLst>
                                          <p:attrName>style.visibility</p:attrName>
                                        </p:attrNameLst>
                                      </p:cBhvr>
                                      <p:to>
                                        <p:strVal val="visible"/>
                                      </p:to>
                                    </p:set>
                                    <p:animEffect transition="in" filter="fade">
                                      <p:cBhvr>
                                        <p:cTn id="77" dur="1000"/>
                                        <p:tgtEl>
                                          <p:spTgt spid="190"/>
                                        </p:tgtEl>
                                      </p:cBhvr>
                                    </p:animEffect>
                                    <p:anim calcmode="lin" valueType="num">
                                      <p:cBhvr>
                                        <p:cTn id="78" dur="1000" fill="hold"/>
                                        <p:tgtEl>
                                          <p:spTgt spid="190"/>
                                        </p:tgtEl>
                                        <p:attrNameLst>
                                          <p:attrName>ppt_x</p:attrName>
                                        </p:attrNameLst>
                                      </p:cBhvr>
                                      <p:tavLst>
                                        <p:tav tm="0">
                                          <p:val>
                                            <p:strVal val="#ppt_x"/>
                                          </p:val>
                                        </p:tav>
                                        <p:tav tm="100000">
                                          <p:val>
                                            <p:strVal val="#ppt_x"/>
                                          </p:val>
                                        </p:tav>
                                      </p:tavLst>
                                    </p:anim>
                                    <p:anim calcmode="lin" valueType="num">
                                      <p:cBhvr>
                                        <p:cTn id="79" dur="1000" fill="hold"/>
                                        <p:tgtEl>
                                          <p:spTgt spid="19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96"/>
                                        </p:tgtEl>
                                        <p:attrNameLst>
                                          <p:attrName>style.visibility</p:attrName>
                                        </p:attrNameLst>
                                      </p:cBhvr>
                                      <p:to>
                                        <p:strVal val="visible"/>
                                      </p:to>
                                    </p:set>
                                    <p:animEffect transition="in" filter="fade">
                                      <p:cBhvr>
                                        <p:cTn id="84" dur="500"/>
                                        <p:tgtEl>
                                          <p:spTgt spid="196"/>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mph" presetSubtype="0" fill="hold" nodeType="clickEffect">
                                  <p:stCondLst>
                                    <p:cond delay="0"/>
                                  </p:stCondLst>
                                  <p:childTnLst>
                                    <p:animScale>
                                      <p:cBhvr>
                                        <p:cTn id="88" dur="2000" fill="hold"/>
                                        <p:tgtEl>
                                          <p:spTgt spid="196"/>
                                        </p:tgtEl>
                                      </p:cBhvr>
                                      <p:by x="50000" y="50000"/>
                                    </p:animScale>
                                  </p:childTnLst>
                                </p:cTn>
                              </p:par>
                              <p:par>
                                <p:cTn id="89" presetID="10" presetClass="exit" presetSubtype="0" fill="hold" nodeType="withEffect">
                                  <p:stCondLst>
                                    <p:cond delay="1250"/>
                                  </p:stCondLst>
                                  <p:childTnLst>
                                    <p:animEffect transition="out" filter="fade">
                                      <p:cBhvr>
                                        <p:cTn id="90" dur="500"/>
                                        <p:tgtEl>
                                          <p:spTgt spid="196"/>
                                        </p:tgtEl>
                                      </p:cBhvr>
                                    </p:animEffect>
                                    <p:set>
                                      <p:cBhvr>
                                        <p:cTn id="91" dur="1" fill="hold">
                                          <p:stCondLst>
                                            <p:cond delay="499"/>
                                          </p:stCondLst>
                                        </p:cTn>
                                        <p:tgtEl>
                                          <p:spTgt spid="196"/>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fade">
                                      <p:cBhvr>
                                        <p:cTn id="94" dur="250"/>
                                        <p:tgtEl>
                                          <p:spTgt spid="104"/>
                                        </p:tgtEl>
                                      </p:cBhvr>
                                    </p:animEffect>
                                  </p:childTnLst>
                                </p:cTn>
                              </p:par>
                              <p:par>
                                <p:cTn id="95" presetID="10" presetClass="exit" presetSubtype="0" fill="hold" nodeType="withEffect">
                                  <p:stCondLst>
                                    <p:cond delay="500"/>
                                  </p:stCondLst>
                                  <p:childTnLst>
                                    <p:animEffect transition="out" filter="fade">
                                      <p:cBhvr>
                                        <p:cTn id="96" dur="1500"/>
                                        <p:tgtEl>
                                          <p:spTgt spid="191"/>
                                        </p:tgtEl>
                                      </p:cBhvr>
                                    </p:animEffect>
                                    <p:set>
                                      <p:cBhvr>
                                        <p:cTn id="97" dur="1" fill="hold">
                                          <p:stCondLst>
                                            <p:cond delay="1499"/>
                                          </p:stCondLst>
                                        </p:cTn>
                                        <p:tgtEl>
                                          <p:spTgt spid="191"/>
                                        </p:tgtEl>
                                        <p:attrNameLst>
                                          <p:attrName>style.visibility</p:attrName>
                                        </p:attrNameLst>
                                      </p:cBhvr>
                                      <p:to>
                                        <p:strVal val="hidden"/>
                                      </p:to>
                                    </p:set>
                                  </p:childTnLst>
                                </p:cTn>
                              </p:par>
                              <p:par>
                                <p:cTn id="98" presetID="7" presetClass="emph" presetSubtype="2" fill="hold" nodeType="withEffect">
                                  <p:stCondLst>
                                    <p:cond delay="500"/>
                                  </p:stCondLst>
                                  <p:childTnLst>
                                    <p:animClr clrSpc="rgb" dir="cw">
                                      <p:cBhvr>
                                        <p:cTn id="99" dur="150" fill="hold"/>
                                        <p:tgtEl>
                                          <p:spTgt spid="190"/>
                                        </p:tgtEl>
                                        <p:attrNameLst>
                                          <p:attrName>stroke.color</p:attrName>
                                        </p:attrNameLst>
                                      </p:cBhvr>
                                      <p:to>
                                        <a:srgbClr val="4BACC6"/>
                                      </p:to>
                                    </p:animClr>
                                    <p:set>
                                      <p:cBhvr>
                                        <p:cTn id="100" dur="150" fill="hold"/>
                                        <p:tgtEl>
                                          <p:spTgt spid="190"/>
                                        </p:tgtEl>
                                        <p:attrNameLst>
                                          <p:attrName>stroke.on</p:attrName>
                                        </p:attrNameLst>
                                      </p:cBhvr>
                                      <p:to>
                                        <p:strVal val="true"/>
                                      </p:to>
                                    </p:set>
                                  </p:childTnLst>
                                </p:cTn>
                              </p:par>
                              <p:par>
                                <p:cTn id="101" presetID="26" presetClass="emph" presetSubtype="0" fill="hold" nodeType="withEffect">
                                  <p:stCondLst>
                                    <p:cond delay="1500"/>
                                  </p:stCondLst>
                                  <p:childTnLst>
                                    <p:animEffect transition="out" filter="fade">
                                      <p:cBhvr>
                                        <p:cTn id="102" dur="500" tmFilter="0, 0; .2, .5; .8, .5; 1, 0"/>
                                        <p:tgtEl>
                                          <p:spTgt spid="104"/>
                                        </p:tgtEl>
                                      </p:cBhvr>
                                    </p:animEffect>
                                    <p:animScale>
                                      <p:cBhvr>
                                        <p:cTn id="103" dur="250" autoRev="1" fill="hold"/>
                                        <p:tgtEl>
                                          <p:spTgt spid="104"/>
                                        </p:tgtEl>
                                      </p:cBhvr>
                                      <p:by x="105000" y="105000"/>
                                    </p:animScale>
                                  </p:childTnLst>
                                </p:cTn>
                              </p:par>
                              <p:par>
                                <p:cTn id="104" presetID="10" presetClass="entr" presetSubtype="0" fill="hold" nodeType="withEffect">
                                  <p:stCondLst>
                                    <p:cond delay="0"/>
                                  </p:stCondLst>
                                  <p:childTnLst>
                                    <p:set>
                                      <p:cBhvr>
                                        <p:cTn id="105" dur="1" fill="hold">
                                          <p:stCondLst>
                                            <p:cond delay="0"/>
                                          </p:stCondLst>
                                        </p:cTn>
                                        <p:tgtEl>
                                          <p:spTgt spid="178"/>
                                        </p:tgtEl>
                                        <p:attrNameLst>
                                          <p:attrName>style.visibility</p:attrName>
                                        </p:attrNameLst>
                                      </p:cBhvr>
                                      <p:to>
                                        <p:strVal val="visible"/>
                                      </p:to>
                                    </p:set>
                                    <p:animEffect transition="in" filter="fade">
                                      <p:cBhvr>
                                        <p:cTn id="106" dur="750"/>
                                        <p:tgtEl>
                                          <p:spTgt spid="178"/>
                                        </p:tgtEl>
                                      </p:cBhvr>
                                    </p:animEffect>
                                  </p:childTnLst>
                                </p:cTn>
                              </p:par>
                              <p:par>
                                <p:cTn id="107" presetID="10" presetClass="entr" presetSubtype="0" fill="hold" nodeType="withEffect">
                                  <p:stCondLst>
                                    <p:cond delay="0"/>
                                  </p:stCondLst>
                                  <p:childTnLst>
                                    <p:set>
                                      <p:cBhvr>
                                        <p:cTn id="108" dur="1" fill="hold">
                                          <p:stCondLst>
                                            <p:cond delay="0"/>
                                          </p:stCondLst>
                                        </p:cTn>
                                        <p:tgtEl>
                                          <p:spTgt spid="165"/>
                                        </p:tgtEl>
                                        <p:attrNameLst>
                                          <p:attrName>style.visibility</p:attrName>
                                        </p:attrNameLst>
                                      </p:cBhvr>
                                      <p:to>
                                        <p:strVal val="visible"/>
                                      </p:to>
                                    </p:set>
                                    <p:animEffect transition="in" filter="fade">
                                      <p:cBhvr>
                                        <p:cTn id="109" dur="750"/>
                                        <p:tgtEl>
                                          <p:spTgt spid="165"/>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40"/>
                                        </p:tgtEl>
                                        <p:attrNameLst>
                                          <p:attrName>style.visibility</p:attrName>
                                        </p:attrNameLst>
                                      </p:cBhvr>
                                      <p:to>
                                        <p:strVal val="visible"/>
                                      </p:to>
                                    </p:set>
                                    <p:animEffect transition="in" filter="fade">
                                      <p:cBhvr>
                                        <p:cTn id="114" dur="500"/>
                                        <p:tgtEl>
                                          <p:spTgt spid="140"/>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48"/>
                                        </p:tgtEl>
                                        <p:attrNameLst>
                                          <p:attrName>style.visibility</p:attrName>
                                        </p:attrNameLst>
                                      </p:cBhvr>
                                      <p:to>
                                        <p:strVal val="visible"/>
                                      </p:to>
                                    </p:set>
                                    <p:animEffect transition="in" filter="fade">
                                      <p:cBhvr>
                                        <p:cTn id="117" dur="500"/>
                                        <p:tgtEl>
                                          <p:spTgt spid="148"/>
                                        </p:tgtEl>
                                      </p:cBhvr>
                                    </p:animEffect>
                                  </p:childTnLst>
                                </p:cTn>
                              </p:par>
                            </p:childTnLst>
                          </p:cTn>
                        </p:par>
                      </p:childTnLst>
                    </p:cTn>
                  </p:par>
                  <p:par>
                    <p:cTn id="118" fill="hold">
                      <p:stCondLst>
                        <p:cond delay="indefinite"/>
                      </p:stCondLst>
                      <p:childTnLst>
                        <p:par>
                          <p:cTn id="119" fill="hold">
                            <p:stCondLst>
                              <p:cond delay="0"/>
                            </p:stCondLst>
                            <p:childTnLst>
                              <p:par>
                                <p:cTn id="120" presetID="42" presetClass="path" presetSubtype="0" accel="50000" decel="50000" fill="hold" grpId="1" nodeType="clickEffect">
                                  <p:stCondLst>
                                    <p:cond delay="0"/>
                                  </p:stCondLst>
                                  <p:childTnLst>
                                    <p:animMotion origin="layout" path="M 5.55556E-7 3.33333E-6 L 5.55556E-7 0.32893 " pathEditMode="relative" rAng="0" ptsTypes="AA">
                                      <p:cBhvr>
                                        <p:cTn id="121" dur="1000" fill="hold"/>
                                        <p:tgtEl>
                                          <p:spTgt spid="140"/>
                                        </p:tgtEl>
                                        <p:attrNameLst>
                                          <p:attrName>ppt_x</p:attrName>
                                          <p:attrName>ppt_y</p:attrName>
                                        </p:attrNameLst>
                                      </p:cBhvr>
                                      <p:rCtr x="0" y="16435"/>
                                    </p:animMotion>
                                  </p:childTnLst>
                                </p:cTn>
                              </p:par>
                              <p:par>
                                <p:cTn id="122" presetID="10" presetClass="entr" presetSubtype="0" fill="hold" grpId="0" nodeType="withEffect">
                                  <p:stCondLst>
                                    <p:cond delay="400"/>
                                  </p:stCondLst>
                                  <p:childTnLst>
                                    <p:set>
                                      <p:cBhvr>
                                        <p:cTn id="123" dur="1" fill="hold">
                                          <p:stCondLst>
                                            <p:cond delay="0"/>
                                          </p:stCondLst>
                                        </p:cTn>
                                        <p:tgtEl>
                                          <p:spTgt spid="143"/>
                                        </p:tgtEl>
                                        <p:attrNameLst>
                                          <p:attrName>style.visibility</p:attrName>
                                        </p:attrNameLst>
                                      </p:cBhvr>
                                      <p:to>
                                        <p:strVal val="visible"/>
                                      </p:to>
                                    </p:set>
                                    <p:animEffect transition="in" filter="fade">
                                      <p:cBhvr>
                                        <p:cTn id="124" dur="500"/>
                                        <p:tgtEl>
                                          <p:spTgt spid="143"/>
                                        </p:tgtEl>
                                      </p:cBhvr>
                                    </p:animEffect>
                                  </p:childTnLst>
                                </p:cTn>
                              </p:par>
                              <p:par>
                                <p:cTn id="125" presetID="10" presetClass="exit" presetSubtype="0" fill="hold" grpId="1" nodeType="withEffect">
                                  <p:stCondLst>
                                    <p:cond delay="0"/>
                                  </p:stCondLst>
                                  <p:childTnLst>
                                    <p:animEffect transition="out" filter="fade">
                                      <p:cBhvr>
                                        <p:cTn id="126" dur="500"/>
                                        <p:tgtEl>
                                          <p:spTgt spid="148"/>
                                        </p:tgtEl>
                                      </p:cBhvr>
                                    </p:animEffect>
                                    <p:set>
                                      <p:cBhvr>
                                        <p:cTn id="127" dur="1" fill="hold">
                                          <p:stCondLst>
                                            <p:cond delay="499"/>
                                          </p:stCondLst>
                                        </p:cTn>
                                        <p:tgtEl>
                                          <p:spTgt spid="148"/>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nodeType="clickEffect">
                                  <p:stCondLst>
                                    <p:cond delay="0"/>
                                  </p:stCondLst>
                                  <p:childTnLst>
                                    <p:set>
                                      <p:cBhvr>
                                        <p:cTn id="131" dur="1" fill="hold">
                                          <p:stCondLst>
                                            <p:cond delay="0"/>
                                          </p:stCondLst>
                                        </p:cTn>
                                        <p:tgtEl>
                                          <p:spTgt spid="157"/>
                                        </p:tgtEl>
                                        <p:attrNameLst>
                                          <p:attrName>style.visibility</p:attrName>
                                        </p:attrNameLst>
                                      </p:cBhvr>
                                      <p:to>
                                        <p:strVal val="visible"/>
                                      </p:to>
                                    </p:set>
                                    <p:animEffect transition="in" filter="wipe(down)">
                                      <p:cBhvr>
                                        <p:cTn id="132" dur="500"/>
                                        <p:tgtEl>
                                          <p:spTgt spid="157"/>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160"/>
                                        </p:tgtEl>
                                        <p:attrNameLst>
                                          <p:attrName>style.visibility</p:attrName>
                                        </p:attrNameLst>
                                      </p:cBhvr>
                                      <p:to>
                                        <p:strVal val="visible"/>
                                      </p:to>
                                    </p:set>
                                    <p:animEffect transition="in" filter="wipe(up)">
                                      <p:cBhvr>
                                        <p:cTn id="137" dur="500"/>
                                        <p:tgtEl>
                                          <p:spTgt spid="160"/>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xit" presetSubtype="1" fill="hold" nodeType="clickEffect">
                                  <p:stCondLst>
                                    <p:cond delay="0"/>
                                  </p:stCondLst>
                                  <p:childTnLst>
                                    <p:animEffect transition="out" filter="wipe(up)">
                                      <p:cBhvr>
                                        <p:cTn id="141" dur="500"/>
                                        <p:tgtEl>
                                          <p:spTgt spid="157"/>
                                        </p:tgtEl>
                                      </p:cBhvr>
                                    </p:animEffect>
                                    <p:set>
                                      <p:cBhvr>
                                        <p:cTn id="142" dur="1" fill="hold">
                                          <p:stCondLst>
                                            <p:cond delay="499"/>
                                          </p:stCondLst>
                                        </p:cTn>
                                        <p:tgtEl>
                                          <p:spTgt spid="157"/>
                                        </p:tgtEl>
                                        <p:attrNameLst>
                                          <p:attrName>style.visibility</p:attrName>
                                        </p:attrNameLst>
                                      </p:cBhvr>
                                      <p:to>
                                        <p:strVal val="hidden"/>
                                      </p:to>
                                    </p:set>
                                  </p:childTnLst>
                                </p:cTn>
                              </p:par>
                              <p:par>
                                <p:cTn id="143" presetID="22" presetClass="exit" presetSubtype="4" fill="hold" nodeType="withEffect">
                                  <p:stCondLst>
                                    <p:cond delay="0"/>
                                  </p:stCondLst>
                                  <p:childTnLst>
                                    <p:animEffect transition="out" filter="wipe(down)">
                                      <p:cBhvr>
                                        <p:cTn id="144" dur="500"/>
                                        <p:tgtEl>
                                          <p:spTgt spid="160"/>
                                        </p:tgtEl>
                                      </p:cBhvr>
                                    </p:animEffect>
                                    <p:set>
                                      <p:cBhvr>
                                        <p:cTn id="145" dur="1" fill="hold">
                                          <p:stCondLst>
                                            <p:cond delay="499"/>
                                          </p:stCondLst>
                                        </p:cTn>
                                        <p:tgtEl>
                                          <p:spTgt spid="160"/>
                                        </p:tgtEl>
                                        <p:attrNameLst>
                                          <p:attrName>style.visibility</p:attrName>
                                        </p:attrNameLst>
                                      </p:cBhvr>
                                      <p:to>
                                        <p:strVal val="hidden"/>
                                      </p:to>
                                    </p:set>
                                  </p:child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146"/>
                                        </p:tgtEl>
                                        <p:attrNameLst>
                                          <p:attrName>style.visibility</p:attrName>
                                        </p:attrNameLst>
                                      </p:cBhvr>
                                      <p:to>
                                        <p:strVal val="visible"/>
                                      </p:to>
                                    </p:set>
                                    <p:animEffect transition="in" filter="fade">
                                      <p:cBhvr>
                                        <p:cTn id="149" dur="250"/>
                                        <p:tgtEl>
                                          <p:spTgt spid="146"/>
                                        </p:tgtEl>
                                      </p:cBhvr>
                                    </p:animEffect>
                                  </p:childTnLst>
                                </p:cTn>
                              </p:par>
                              <p:par>
                                <p:cTn id="150" presetID="42" presetClass="path" presetSubtype="0" accel="50000" decel="50000" fill="hold" grpId="1" nodeType="withEffect">
                                  <p:stCondLst>
                                    <p:cond delay="0"/>
                                  </p:stCondLst>
                                  <p:childTnLst>
                                    <p:animMotion origin="layout" path="M 5.55556E-7 -0.3331 L 5.55556E-7 -3.7037E-6 " pathEditMode="relative" rAng="0" ptsTypes="AA">
                                      <p:cBhvr>
                                        <p:cTn id="151" dur="750" fill="hold"/>
                                        <p:tgtEl>
                                          <p:spTgt spid="146"/>
                                        </p:tgtEl>
                                        <p:attrNameLst>
                                          <p:attrName>ppt_x</p:attrName>
                                          <p:attrName>ppt_y</p:attrName>
                                        </p:attrNameLst>
                                      </p:cBhvr>
                                      <p:rCtr x="0" y="16667"/>
                                    </p:animMotion>
                                  </p:childTnLst>
                                </p:cTn>
                              </p:par>
                            </p:childTnLst>
                          </p:cTn>
                        </p:par>
                        <p:par>
                          <p:cTn id="152" fill="hold">
                            <p:stCondLst>
                              <p:cond delay="1250"/>
                            </p:stCondLst>
                            <p:childTnLst>
                              <p:par>
                                <p:cTn id="153" presetID="10" presetClass="entr" presetSubtype="0" fill="hold" grpId="0" nodeType="afterEffect">
                                  <p:stCondLst>
                                    <p:cond delay="0"/>
                                  </p:stCondLst>
                                  <p:childTnLst>
                                    <p:set>
                                      <p:cBhvr>
                                        <p:cTn id="154" dur="1" fill="hold">
                                          <p:stCondLst>
                                            <p:cond delay="0"/>
                                          </p:stCondLst>
                                        </p:cTn>
                                        <p:tgtEl>
                                          <p:spTgt spid="141"/>
                                        </p:tgtEl>
                                        <p:attrNameLst>
                                          <p:attrName>style.visibility</p:attrName>
                                        </p:attrNameLst>
                                      </p:cBhvr>
                                      <p:to>
                                        <p:strVal val="visible"/>
                                      </p:to>
                                    </p:set>
                                    <p:animEffect transition="in" filter="fade">
                                      <p:cBhvr>
                                        <p:cTn id="155" dur="500"/>
                                        <p:tgtEl>
                                          <p:spTgt spid="141"/>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49"/>
                                        </p:tgtEl>
                                        <p:attrNameLst>
                                          <p:attrName>style.visibility</p:attrName>
                                        </p:attrNameLst>
                                      </p:cBhvr>
                                      <p:to>
                                        <p:strVal val="visible"/>
                                      </p:to>
                                    </p:set>
                                    <p:animEffect transition="in" filter="fade">
                                      <p:cBhvr>
                                        <p:cTn id="158" dur="500"/>
                                        <p:tgtEl>
                                          <p:spTgt spid="149"/>
                                        </p:tgtEl>
                                      </p:cBhvr>
                                    </p:animEffect>
                                  </p:childTnLst>
                                </p:cTn>
                              </p:par>
                            </p:childTnLst>
                          </p:cTn>
                        </p:par>
                      </p:childTnLst>
                    </p:cTn>
                  </p:par>
                  <p:par>
                    <p:cTn id="159" fill="hold">
                      <p:stCondLst>
                        <p:cond delay="indefinite"/>
                      </p:stCondLst>
                      <p:childTnLst>
                        <p:par>
                          <p:cTn id="160" fill="hold">
                            <p:stCondLst>
                              <p:cond delay="0"/>
                            </p:stCondLst>
                            <p:childTnLst>
                              <p:par>
                                <p:cTn id="161" presetID="42" presetClass="path" presetSubtype="0" accel="50000" decel="50000" fill="hold" grpId="1" nodeType="clickEffect">
                                  <p:stCondLst>
                                    <p:cond delay="0"/>
                                  </p:stCondLst>
                                  <p:childTnLst>
                                    <p:animMotion origin="layout" path="M 3.33333E-6 3.33333E-6 L 3.33333E-6 0.32893 " pathEditMode="relative" rAng="0" ptsTypes="AA">
                                      <p:cBhvr>
                                        <p:cTn id="162" dur="1000" fill="hold"/>
                                        <p:tgtEl>
                                          <p:spTgt spid="141"/>
                                        </p:tgtEl>
                                        <p:attrNameLst>
                                          <p:attrName>ppt_x</p:attrName>
                                          <p:attrName>ppt_y</p:attrName>
                                        </p:attrNameLst>
                                      </p:cBhvr>
                                      <p:rCtr x="0" y="16435"/>
                                    </p:animMotion>
                                  </p:childTnLst>
                                </p:cTn>
                              </p:par>
                              <p:par>
                                <p:cTn id="163" presetID="10" presetClass="exit" presetSubtype="0" fill="hold" grpId="1" nodeType="withEffect">
                                  <p:stCondLst>
                                    <p:cond delay="0"/>
                                  </p:stCondLst>
                                  <p:childTnLst>
                                    <p:animEffect transition="out" filter="fade">
                                      <p:cBhvr>
                                        <p:cTn id="164" dur="500"/>
                                        <p:tgtEl>
                                          <p:spTgt spid="149"/>
                                        </p:tgtEl>
                                      </p:cBhvr>
                                    </p:animEffect>
                                    <p:set>
                                      <p:cBhvr>
                                        <p:cTn id="165" dur="1" fill="hold">
                                          <p:stCondLst>
                                            <p:cond delay="499"/>
                                          </p:stCondLst>
                                        </p:cTn>
                                        <p:tgtEl>
                                          <p:spTgt spid="149"/>
                                        </p:tgtEl>
                                        <p:attrNameLst>
                                          <p:attrName>style.visibility</p:attrName>
                                        </p:attrNameLst>
                                      </p:cBhvr>
                                      <p:to>
                                        <p:strVal val="hidden"/>
                                      </p:to>
                                    </p:set>
                                  </p:childTnLst>
                                </p:cTn>
                              </p:par>
                              <p:par>
                                <p:cTn id="166" presetID="10" presetClass="entr" presetSubtype="0" fill="hold" grpId="0" nodeType="withEffect">
                                  <p:stCondLst>
                                    <p:cond delay="400"/>
                                  </p:stCondLst>
                                  <p:childTnLst>
                                    <p:set>
                                      <p:cBhvr>
                                        <p:cTn id="167" dur="1" fill="hold">
                                          <p:stCondLst>
                                            <p:cond delay="0"/>
                                          </p:stCondLst>
                                        </p:cTn>
                                        <p:tgtEl>
                                          <p:spTgt spid="144"/>
                                        </p:tgtEl>
                                        <p:attrNameLst>
                                          <p:attrName>style.visibility</p:attrName>
                                        </p:attrNameLst>
                                      </p:cBhvr>
                                      <p:to>
                                        <p:strVal val="visible"/>
                                      </p:to>
                                    </p:set>
                                    <p:animEffect transition="in" filter="fade">
                                      <p:cBhvr>
                                        <p:cTn id="168" dur="500"/>
                                        <p:tgtEl>
                                          <p:spTgt spid="144"/>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47"/>
                                        </p:tgtEl>
                                        <p:attrNameLst>
                                          <p:attrName>style.visibility</p:attrName>
                                        </p:attrNameLst>
                                      </p:cBhvr>
                                      <p:to>
                                        <p:strVal val="visible"/>
                                      </p:to>
                                    </p:set>
                                    <p:animEffect transition="in" filter="fade">
                                      <p:cBhvr>
                                        <p:cTn id="173" dur="250"/>
                                        <p:tgtEl>
                                          <p:spTgt spid="147"/>
                                        </p:tgtEl>
                                      </p:cBhvr>
                                    </p:animEffect>
                                  </p:childTnLst>
                                </p:cTn>
                              </p:par>
                              <p:par>
                                <p:cTn id="174" presetID="42" presetClass="path" presetSubtype="0" accel="50000" decel="50000" fill="hold" grpId="1" nodeType="withEffect">
                                  <p:stCondLst>
                                    <p:cond delay="0"/>
                                  </p:stCondLst>
                                  <p:childTnLst>
                                    <p:animMotion origin="layout" path="M -0.00191 -0.3331 L -0.00173 -3.7037E-6 " pathEditMode="relative" rAng="0" ptsTypes="AA">
                                      <p:cBhvr>
                                        <p:cTn id="175" dur="750" fill="hold"/>
                                        <p:tgtEl>
                                          <p:spTgt spid="147"/>
                                        </p:tgtEl>
                                        <p:attrNameLst>
                                          <p:attrName>ppt_x</p:attrName>
                                          <p:attrName>ppt_y</p:attrName>
                                        </p:attrNameLst>
                                      </p:cBhvr>
                                      <p:rCtr x="0" y="16644"/>
                                    </p:animMotion>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151"/>
                                        </p:tgtEl>
                                        <p:attrNameLst>
                                          <p:attrName>style.visibility</p:attrName>
                                        </p:attrNameLst>
                                      </p:cBhvr>
                                      <p:to>
                                        <p:strVal val="visible"/>
                                      </p:to>
                                    </p:set>
                                    <p:animEffect transition="in" filter="fade">
                                      <p:cBhvr>
                                        <p:cTn id="180" dur="500"/>
                                        <p:tgtEl>
                                          <p:spTgt spid="151"/>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50"/>
                                        </p:tgtEl>
                                        <p:attrNameLst>
                                          <p:attrName>style.visibility</p:attrName>
                                        </p:attrNameLst>
                                      </p:cBhvr>
                                      <p:to>
                                        <p:strVal val="visible"/>
                                      </p:to>
                                    </p:set>
                                    <p:animEffect transition="in" filter="fade">
                                      <p:cBhvr>
                                        <p:cTn id="183" dur="500"/>
                                        <p:tgtEl>
                                          <p:spTgt spid="150"/>
                                        </p:tgtEl>
                                      </p:cBhvr>
                                    </p:animEffect>
                                  </p:childTnLst>
                                </p:cTn>
                              </p:par>
                            </p:childTnLst>
                          </p:cTn>
                        </p:par>
                      </p:childTnLst>
                    </p:cTn>
                  </p:par>
                  <p:par>
                    <p:cTn id="184" fill="hold">
                      <p:stCondLst>
                        <p:cond delay="indefinite"/>
                      </p:stCondLst>
                      <p:childTnLst>
                        <p:par>
                          <p:cTn id="185" fill="hold">
                            <p:stCondLst>
                              <p:cond delay="0"/>
                            </p:stCondLst>
                            <p:childTnLst>
                              <p:par>
                                <p:cTn id="186" presetID="42" presetClass="path" presetSubtype="0" accel="50000" decel="50000" fill="hold" grpId="1" nodeType="clickEffect">
                                  <p:stCondLst>
                                    <p:cond delay="0"/>
                                  </p:stCondLst>
                                  <p:childTnLst>
                                    <p:animMotion origin="layout" path="M 4.16667E-6 3.33333E-6 L 4.16667E-6 0.32893 " pathEditMode="relative" rAng="0" ptsTypes="AA">
                                      <p:cBhvr>
                                        <p:cTn id="187" dur="1000" fill="hold"/>
                                        <p:tgtEl>
                                          <p:spTgt spid="151"/>
                                        </p:tgtEl>
                                        <p:attrNameLst>
                                          <p:attrName>ppt_x</p:attrName>
                                          <p:attrName>ppt_y</p:attrName>
                                        </p:attrNameLst>
                                      </p:cBhvr>
                                      <p:rCtr x="0" y="16435"/>
                                    </p:animMotion>
                                  </p:childTnLst>
                                </p:cTn>
                              </p:par>
                              <p:par>
                                <p:cTn id="188" presetID="10" presetClass="entr" presetSubtype="0" fill="hold" grpId="0" nodeType="withEffect">
                                  <p:stCondLst>
                                    <p:cond delay="400"/>
                                  </p:stCondLst>
                                  <p:childTnLst>
                                    <p:set>
                                      <p:cBhvr>
                                        <p:cTn id="189" dur="1" fill="hold">
                                          <p:stCondLst>
                                            <p:cond delay="0"/>
                                          </p:stCondLst>
                                        </p:cTn>
                                        <p:tgtEl>
                                          <p:spTgt spid="152"/>
                                        </p:tgtEl>
                                        <p:attrNameLst>
                                          <p:attrName>style.visibility</p:attrName>
                                        </p:attrNameLst>
                                      </p:cBhvr>
                                      <p:to>
                                        <p:strVal val="visible"/>
                                      </p:to>
                                    </p:set>
                                    <p:animEffect transition="in" filter="fade">
                                      <p:cBhvr>
                                        <p:cTn id="190" dur="500"/>
                                        <p:tgtEl>
                                          <p:spTgt spid="152"/>
                                        </p:tgtEl>
                                      </p:cBhvr>
                                    </p:animEffect>
                                  </p:childTnLst>
                                </p:cTn>
                              </p:par>
                              <p:par>
                                <p:cTn id="191" presetID="10" presetClass="exit" presetSubtype="0" fill="hold" grpId="1" nodeType="withEffect">
                                  <p:stCondLst>
                                    <p:cond delay="0"/>
                                  </p:stCondLst>
                                  <p:childTnLst>
                                    <p:animEffect transition="out" filter="fade">
                                      <p:cBhvr>
                                        <p:cTn id="192" dur="500"/>
                                        <p:tgtEl>
                                          <p:spTgt spid="150"/>
                                        </p:tgtEl>
                                      </p:cBhvr>
                                    </p:animEffect>
                                    <p:set>
                                      <p:cBhvr>
                                        <p:cTn id="193" dur="1" fill="hold">
                                          <p:stCondLst>
                                            <p:cond delay="499"/>
                                          </p:stCondLst>
                                        </p:cTn>
                                        <p:tgtEl>
                                          <p:spTgt spid="150"/>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163"/>
                                        </p:tgtEl>
                                        <p:attrNameLst>
                                          <p:attrName>style.visibility</p:attrName>
                                        </p:attrNameLst>
                                      </p:cBhvr>
                                      <p:to>
                                        <p:strVal val="visible"/>
                                      </p:to>
                                    </p:set>
                                    <p:animEffect transition="in" filter="fade">
                                      <p:cBhvr>
                                        <p:cTn id="198" dur="250"/>
                                        <p:tgtEl>
                                          <p:spTgt spid="163"/>
                                        </p:tgtEl>
                                      </p:cBhvr>
                                    </p:animEffect>
                                  </p:childTnLst>
                                </p:cTn>
                              </p:par>
                              <p:par>
                                <p:cTn id="199" presetID="42" presetClass="path" presetSubtype="0" accel="50000" decel="50000" fill="hold" grpId="1" nodeType="withEffect">
                                  <p:stCondLst>
                                    <p:cond delay="0"/>
                                  </p:stCondLst>
                                  <p:childTnLst>
                                    <p:animMotion origin="layout" path="M -3.88889E-6 -0.3331 L -3.88889E-6 -3.7037E-6 " pathEditMode="relative" rAng="0" ptsTypes="AA">
                                      <p:cBhvr>
                                        <p:cTn id="200" dur="750" fill="hold"/>
                                        <p:tgtEl>
                                          <p:spTgt spid="163"/>
                                        </p:tgtEl>
                                        <p:attrNameLst>
                                          <p:attrName>ppt_x</p:attrName>
                                          <p:attrName>ppt_y</p:attrName>
                                        </p:attrNameLst>
                                      </p:cBhvr>
                                      <p:rCtr x="0" y="16644"/>
                                    </p:animMotion>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154"/>
                                        </p:tgtEl>
                                        <p:attrNameLst>
                                          <p:attrName>style.visibility</p:attrName>
                                        </p:attrNameLst>
                                      </p:cBhvr>
                                      <p:to>
                                        <p:strVal val="visible"/>
                                      </p:to>
                                    </p:set>
                                    <p:animEffect transition="in" filter="fade">
                                      <p:cBhvr>
                                        <p:cTn id="205" dur="500"/>
                                        <p:tgtEl>
                                          <p:spTgt spid="154"/>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53"/>
                                        </p:tgtEl>
                                        <p:attrNameLst>
                                          <p:attrName>style.visibility</p:attrName>
                                        </p:attrNameLst>
                                      </p:cBhvr>
                                      <p:to>
                                        <p:strVal val="visible"/>
                                      </p:to>
                                    </p:set>
                                    <p:animEffect transition="in" filter="fade">
                                      <p:cBhvr>
                                        <p:cTn id="208" dur="500"/>
                                        <p:tgtEl>
                                          <p:spTgt spid="153"/>
                                        </p:tgtEl>
                                      </p:cBhvr>
                                    </p:animEffect>
                                  </p:childTnLst>
                                </p:cTn>
                              </p:par>
                            </p:childTnLst>
                          </p:cTn>
                        </p:par>
                      </p:childTnLst>
                    </p:cTn>
                  </p:par>
                  <p:par>
                    <p:cTn id="209" fill="hold">
                      <p:stCondLst>
                        <p:cond delay="indefinite"/>
                      </p:stCondLst>
                      <p:childTnLst>
                        <p:par>
                          <p:cTn id="210" fill="hold">
                            <p:stCondLst>
                              <p:cond delay="0"/>
                            </p:stCondLst>
                            <p:childTnLst>
                              <p:par>
                                <p:cTn id="211" presetID="42" presetClass="path" presetSubtype="0" accel="50000" decel="50000" fill="hold" grpId="1" nodeType="clickEffect">
                                  <p:stCondLst>
                                    <p:cond delay="0"/>
                                  </p:stCondLst>
                                  <p:childTnLst>
                                    <p:animMotion origin="layout" path="M 5E-6 3.33333E-6 L 5E-6 0.32893 " pathEditMode="relative" rAng="0" ptsTypes="AA">
                                      <p:cBhvr>
                                        <p:cTn id="212" dur="1000" fill="hold"/>
                                        <p:tgtEl>
                                          <p:spTgt spid="153"/>
                                        </p:tgtEl>
                                        <p:attrNameLst>
                                          <p:attrName>ppt_x</p:attrName>
                                          <p:attrName>ppt_y</p:attrName>
                                        </p:attrNameLst>
                                      </p:cBhvr>
                                      <p:rCtr x="0" y="16435"/>
                                    </p:animMotion>
                                  </p:childTnLst>
                                </p:cTn>
                              </p:par>
                              <p:par>
                                <p:cTn id="213" presetID="10" presetClass="entr" presetSubtype="0" fill="hold" grpId="0" nodeType="withEffect">
                                  <p:stCondLst>
                                    <p:cond delay="400"/>
                                  </p:stCondLst>
                                  <p:childTnLst>
                                    <p:set>
                                      <p:cBhvr>
                                        <p:cTn id="214" dur="1" fill="hold">
                                          <p:stCondLst>
                                            <p:cond delay="0"/>
                                          </p:stCondLst>
                                        </p:cTn>
                                        <p:tgtEl>
                                          <p:spTgt spid="155"/>
                                        </p:tgtEl>
                                        <p:attrNameLst>
                                          <p:attrName>style.visibility</p:attrName>
                                        </p:attrNameLst>
                                      </p:cBhvr>
                                      <p:to>
                                        <p:strVal val="visible"/>
                                      </p:to>
                                    </p:set>
                                    <p:animEffect transition="in" filter="fade">
                                      <p:cBhvr>
                                        <p:cTn id="215" dur="500"/>
                                        <p:tgtEl>
                                          <p:spTgt spid="155"/>
                                        </p:tgtEl>
                                      </p:cBhvr>
                                    </p:animEffect>
                                  </p:childTnLst>
                                </p:cTn>
                              </p:par>
                            </p:childTnLst>
                          </p:cTn>
                        </p:par>
                        <p:par>
                          <p:cTn id="216" fill="hold">
                            <p:stCondLst>
                              <p:cond delay="1000"/>
                            </p:stCondLst>
                            <p:childTnLst>
                              <p:par>
                                <p:cTn id="217" presetID="22" presetClass="entr" presetSubtype="1" repeatCount="3000" fill="hold" nodeType="afterEffect">
                                  <p:stCondLst>
                                    <p:cond delay="0"/>
                                  </p:stCondLst>
                                  <p:childTnLst>
                                    <p:set>
                                      <p:cBhvr>
                                        <p:cTn id="218" dur="1" fill="hold">
                                          <p:stCondLst>
                                            <p:cond delay="0"/>
                                          </p:stCondLst>
                                        </p:cTn>
                                        <p:tgtEl>
                                          <p:spTgt spid="197"/>
                                        </p:tgtEl>
                                        <p:attrNameLst>
                                          <p:attrName>style.visibility</p:attrName>
                                        </p:attrNameLst>
                                      </p:cBhvr>
                                      <p:to>
                                        <p:strVal val="visible"/>
                                      </p:to>
                                    </p:set>
                                    <p:animEffect transition="in" filter="wipe(up)">
                                      <p:cBhvr>
                                        <p:cTn id="219" dur="500"/>
                                        <p:tgtEl>
                                          <p:spTgt spid="197"/>
                                        </p:tgtEl>
                                      </p:cBhvr>
                                    </p:animEffect>
                                  </p:childTnLst>
                                </p:cTn>
                              </p:par>
                              <p:par>
                                <p:cTn id="220" presetID="10" presetClass="entr" presetSubtype="0" fill="hold" grpId="0" nodeType="withEffect">
                                  <p:stCondLst>
                                    <p:cond delay="400"/>
                                  </p:stCondLst>
                                  <p:childTnLst>
                                    <p:set>
                                      <p:cBhvr>
                                        <p:cTn id="221" dur="1" fill="hold">
                                          <p:stCondLst>
                                            <p:cond delay="0"/>
                                          </p:stCondLst>
                                        </p:cTn>
                                        <p:tgtEl>
                                          <p:spTgt spid="142"/>
                                        </p:tgtEl>
                                        <p:attrNameLst>
                                          <p:attrName>style.visibility</p:attrName>
                                        </p:attrNameLst>
                                      </p:cBhvr>
                                      <p:to>
                                        <p:strVal val="visible"/>
                                      </p:to>
                                    </p:set>
                                    <p:animEffect transition="in" filter="fade">
                                      <p:cBhvr>
                                        <p:cTn id="222" dur="500"/>
                                        <p:tgtEl>
                                          <p:spTgt spid="142"/>
                                        </p:tgtEl>
                                      </p:cBhvr>
                                    </p:animEffect>
                                  </p:childTnLst>
                                </p:cTn>
                              </p:par>
                              <p:par>
                                <p:cTn id="223" presetID="1" presetClass="exit" presetSubtype="0" fill="hold" grpId="1" nodeType="withEffect">
                                  <p:stCondLst>
                                    <p:cond delay="400"/>
                                  </p:stCondLst>
                                  <p:childTnLst>
                                    <p:set>
                                      <p:cBhvr>
                                        <p:cTn id="224" dur="1" fill="hold">
                                          <p:stCondLst>
                                            <p:cond delay="0"/>
                                          </p:stCondLst>
                                        </p:cTn>
                                        <p:tgtEl>
                                          <p:spTgt spid="142"/>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500"/>
                                        <p:tgtEl>
                                          <p:spTgt spid="154"/>
                                        </p:tgtEl>
                                      </p:cBhvr>
                                    </p:animEffect>
                                    <p:set>
                                      <p:cBhvr>
                                        <p:cTn id="227" dur="1" fill="hold">
                                          <p:stCondLst>
                                            <p:cond delay="499"/>
                                          </p:stCondLst>
                                        </p:cTn>
                                        <p:tgtEl>
                                          <p:spTgt spid="154"/>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156"/>
                                        </p:tgtEl>
                                        <p:attrNameLst>
                                          <p:attrName>style.visibility</p:attrName>
                                        </p:attrNameLst>
                                      </p:cBhvr>
                                      <p:to>
                                        <p:strVal val="visible"/>
                                      </p:to>
                                    </p:set>
                                    <p:animEffect transition="in" filter="fade">
                                      <p:cBhvr>
                                        <p:cTn id="232" dur="500"/>
                                        <p:tgtEl>
                                          <p:spTgt spid="156"/>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164"/>
                                        </p:tgtEl>
                                        <p:attrNameLst>
                                          <p:attrName>style.visibility</p:attrName>
                                        </p:attrNameLst>
                                      </p:cBhvr>
                                      <p:to>
                                        <p:strVal val="visible"/>
                                      </p:to>
                                    </p:set>
                                    <p:animEffect transition="in" filter="fade">
                                      <p:cBhvr>
                                        <p:cTn id="235" dur="500"/>
                                        <p:tgtEl>
                                          <p:spTgt spid="164"/>
                                        </p:tgtEl>
                                      </p:cBhvr>
                                    </p:animEffect>
                                  </p:childTnLst>
                                </p:cTn>
                              </p:par>
                              <p:par>
                                <p:cTn id="236" presetID="42" presetClass="path" presetSubtype="0" accel="50000" decel="50000" fill="hold" grpId="1" nodeType="withEffect">
                                  <p:stCondLst>
                                    <p:cond delay="0"/>
                                  </p:stCondLst>
                                  <p:childTnLst>
                                    <p:animMotion origin="layout" path="M 4.16667E-6 3.33333E-6 L 4.16667E-6 0.32893 " pathEditMode="relative" rAng="0" ptsTypes="AA">
                                      <p:cBhvr>
                                        <p:cTn id="237" dur="1000" fill="hold"/>
                                        <p:tgtEl>
                                          <p:spTgt spid="164"/>
                                        </p:tgtEl>
                                        <p:attrNameLst>
                                          <p:attrName>ppt_x</p:attrName>
                                          <p:attrName>ppt_y</p:attrName>
                                        </p:attrNameLst>
                                      </p:cBhvr>
                                      <p:rCtr x="0" y="16435"/>
                                    </p:animMotion>
                                  </p:childTnLst>
                                </p:cTn>
                              </p:par>
                              <p:par>
                                <p:cTn id="238" presetID="1" presetClass="exit" presetSubtype="0" fill="hold" nodeType="withEffect">
                                  <p:stCondLst>
                                    <p:cond delay="0"/>
                                  </p:stCondLst>
                                  <p:childTnLst>
                                    <p:set>
                                      <p:cBhvr>
                                        <p:cTn id="239" dur="1" fill="hold">
                                          <p:stCondLst>
                                            <p:cond delay="0"/>
                                          </p:stCondLst>
                                        </p:cTn>
                                        <p:tgtEl>
                                          <p:spTgt spid="197"/>
                                        </p:tgtEl>
                                        <p:attrNameLst>
                                          <p:attrName>style.visibility</p:attrName>
                                        </p:attrNameLst>
                                      </p:cBhvr>
                                      <p:to>
                                        <p:strVal val="hidden"/>
                                      </p:to>
                                    </p:set>
                                  </p:childTnLst>
                                </p:cTn>
                              </p:par>
                              <p:par>
                                <p:cTn id="240" presetID="10" presetClass="entr" presetSubtype="0" fill="hold" grpId="0" nodeType="withEffect">
                                  <p:stCondLst>
                                    <p:cond delay="400"/>
                                  </p:stCondLst>
                                  <p:childTnLst>
                                    <p:set>
                                      <p:cBhvr>
                                        <p:cTn id="241" dur="1" fill="hold">
                                          <p:stCondLst>
                                            <p:cond delay="0"/>
                                          </p:stCondLst>
                                        </p:cTn>
                                        <p:tgtEl>
                                          <p:spTgt spid="145"/>
                                        </p:tgtEl>
                                        <p:attrNameLst>
                                          <p:attrName>style.visibility</p:attrName>
                                        </p:attrNameLst>
                                      </p:cBhvr>
                                      <p:to>
                                        <p:strVal val="visible"/>
                                      </p:to>
                                    </p:set>
                                    <p:animEffect transition="in" filter="fade">
                                      <p:cBhvr>
                                        <p:cTn id="242" dur="500"/>
                                        <p:tgtEl>
                                          <p:spTgt spid="145"/>
                                        </p:tgtEl>
                                      </p:cBhvr>
                                    </p:animEffect>
                                  </p:childTnLst>
                                </p:cTn>
                              </p:par>
                            </p:childTnLst>
                          </p:cTn>
                        </p:par>
                        <p:par>
                          <p:cTn id="243" fill="hold">
                            <p:stCondLst>
                              <p:cond delay="1000"/>
                            </p:stCondLst>
                            <p:childTnLst>
                              <p:par>
                                <p:cTn id="244" presetID="22" presetClass="entr" presetSubtype="1" repeatCount="3000" fill="hold" nodeType="afterEffect">
                                  <p:stCondLst>
                                    <p:cond delay="0"/>
                                  </p:stCondLst>
                                  <p:childTnLst>
                                    <p:set>
                                      <p:cBhvr>
                                        <p:cTn id="245" dur="1" fill="hold">
                                          <p:stCondLst>
                                            <p:cond delay="0"/>
                                          </p:stCondLst>
                                        </p:cTn>
                                        <p:tgtEl>
                                          <p:spTgt spid="198"/>
                                        </p:tgtEl>
                                        <p:attrNameLst>
                                          <p:attrName>style.visibility</p:attrName>
                                        </p:attrNameLst>
                                      </p:cBhvr>
                                      <p:to>
                                        <p:strVal val="visible"/>
                                      </p:to>
                                    </p:set>
                                    <p:animEffect transition="in" filter="wipe(up)">
                                      <p:cBhvr>
                                        <p:cTn id="246" dur="500"/>
                                        <p:tgtEl>
                                          <p:spTgt spid="198"/>
                                        </p:tgtEl>
                                      </p:cBhvr>
                                    </p:animEffec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nodeType="clickEffect">
                                  <p:stCondLst>
                                    <p:cond delay="0"/>
                                  </p:stCondLst>
                                  <p:childTnLst>
                                    <p:set>
                                      <p:cBhvr>
                                        <p:cTn id="250" dur="1" fill="hold">
                                          <p:stCondLst>
                                            <p:cond delay="0"/>
                                          </p:stCondLst>
                                        </p:cTn>
                                        <p:tgtEl>
                                          <p:spTgt spid="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12" grpId="0" animBg="1"/>
      <p:bldP spid="116" grpId="0" animBg="1"/>
      <p:bldP spid="132" grpId="0" animBg="1"/>
      <p:bldP spid="133" grpId="0" animBg="1"/>
      <p:bldP spid="134" grpId="0" animBg="1"/>
      <p:bldP spid="139" grpId="0"/>
      <p:bldP spid="140" grpId="0" animBg="1"/>
      <p:bldP spid="140" grpId="1" animBg="1"/>
      <p:bldP spid="141" grpId="0" animBg="1"/>
      <p:bldP spid="141" grpId="1" animBg="1"/>
      <p:bldP spid="142" grpId="0" animBg="1"/>
      <p:bldP spid="142" grpId="1" animBg="1"/>
      <p:bldP spid="143" grpId="0" animBg="1"/>
      <p:bldP spid="144" grpId="0" animBg="1"/>
      <p:bldP spid="145" grpId="0"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3" grpId="0" animBg="1"/>
      <p:bldP spid="153" grpId="1" animBg="1"/>
      <p:bldP spid="154" grpId="0" animBg="1"/>
      <p:bldP spid="154" grpId="1" animBg="1"/>
      <p:bldP spid="155" grpId="0" animBg="1"/>
      <p:bldP spid="156" grpId="0" animBg="1"/>
      <p:bldP spid="163" grpId="0" animBg="1"/>
      <p:bldP spid="163" grpId="1" animBg="1"/>
      <p:bldP spid="164" grpId="0" animBg="1"/>
      <p:bldP spid="164" grpId="1" animBg="1"/>
      <p:bldP spid="19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HDD"/>
          <p:cNvSpPr/>
          <p:nvPr/>
        </p:nvSpPr>
        <p:spPr>
          <a:xfrm>
            <a:off x="3575232" y="5451867"/>
            <a:ext cx="7048755" cy="727201"/>
          </a:xfrm>
          <a:prstGeom prst="cube">
            <a:avLst>
              <a:gd name="adj" fmla="val 56193"/>
            </a:avLst>
          </a:prstGeom>
          <a:solidFill>
            <a:srgbClr val="4F81BD">
              <a:alpha val="36000"/>
            </a:srgbClr>
          </a:solidFill>
          <a:ln w="2857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8" name="HDD FILL LAYER"/>
          <p:cNvSpPr/>
          <p:nvPr/>
        </p:nvSpPr>
        <p:spPr>
          <a:xfrm>
            <a:off x="3574574" y="5685855"/>
            <a:ext cx="7050024" cy="513143"/>
          </a:xfrm>
          <a:prstGeom prst="cube">
            <a:avLst>
              <a:gd name="adj" fmla="val 81698"/>
            </a:avLst>
          </a:prstGeom>
          <a:solidFill>
            <a:srgbClr val="272A48">
              <a:alpha val="28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573" name="Cube 572"/>
          <p:cNvSpPr/>
          <p:nvPr/>
        </p:nvSpPr>
        <p:spPr>
          <a:xfrm>
            <a:off x="3575232" y="4994547"/>
            <a:ext cx="7048755" cy="585216"/>
          </a:xfrm>
          <a:prstGeom prst="cube">
            <a:avLst>
              <a:gd name="adj" fmla="val 69621"/>
            </a:avLst>
          </a:prstGeom>
          <a:solidFill>
            <a:srgbClr val="9BBB59">
              <a:alpha val="90000"/>
            </a:srgbClr>
          </a:solidFill>
          <a:ln w="28575"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9" name="Cube 288"/>
          <p:cNvSpPr/>
          <p:nvPr/>
        </p:nvSpPr>
        <p:spPr>
          <a:xfrm>
            <a:off x="3575232" y="1517939"/>
            <a:ext cx="7048755" cy="588289"/>
          </a:xfrm>
          <a:prstGeom prst="cube">
            <a:avLst>
              <a:gd name="adj" fmla="val 67780"/>
            </a:avLst>
          </a:prstGeom>
          <a:solidFill>
            <a:srgbClr val="F79646">
              <a:lumMod val="75000"/>
              <a:alpha val="77000"/>
            </a:srgbClr>
          </a:solidFill>
          <a:ln w="2857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4"/>
          </p:nvPr>
        </p:nvSpPr>
        <p:spPr/>
        <p:txBody>
          <a:bodyPr/>
          <a:lstStyle/>
          <a:p>
            <a:fld id="{C4B3051C-F915-0A48-B98C-C8B9D7A070B9}" type="slidenum">
              <a:rPr lang="en-US" smtClean="0"/>
              <a:pPr/>
              <a:t>7</a:t>
            </a:fld>
            <a:endParaRPr lang="en-US" dirty="0"/>
          </a:p>
        </p:txBody>
      </p:sp>
      <p:sp>
        <p:nvSpPr>
          <p:cNvPr id="8" name="Text Placeholder 7"/>
          <p:cNvSpPr>
            <a:spLocks noGrp="1"/>
          </p:cNvSpPr>
          <p:nvPr>
            <p:ph type="body" sz="quarter" idx="11"/>
          </p:nvPr>
        </p:nvSpPr>
        <p:spPr/>
        <p:txBody>
          <a:bodyPr>
            <a:normAutofit fontScale="92500" lnSpcReduction="10000"/>
          </a:bodyPr>
          <a:lstStyle/>
          <a:p>
            <a:r>
              <a:rPr lang="en-US" b="0" dirty="0" err="1">
                <a:solidFill>
                  <a:schemeClr val="accent1"/>
                </a:solidFill>
              </a:rPr>
              <a:t>SimpliVity’s</a:t>
            </a:r>
            <a:r>
              <a:rPr lang="en-US" b="0" dirty="0">
                <a:solidFill>
                  <a:schemeClr val="accent1"/>
                </a:solidFill>
              </a:rPr>
              <a:t> Data Virtualization Platform</a:t>
            </a:r>
          </a:p>
        </p:txBody>
      </p:sp>
      <p:pic>
        <p:nvPicPr>
          <p:cNvPr id="290" name="Picture 289" descr="Card_image_v1.png"/>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732903" y="2364300"/>
            <a:ext cx="2277259" cy="2277259"/>
          </a:xfrm>
          <a:prstGeom prst="rect">
            <a:avLst/>
          </a:prstGeom>
        </p:spPr>
      </p:pic>
      <p:grpSp>
        <p:nvGrpSpPr>
          <p:cNvPr id="291" name="Group 290"/>
          <p:cNvGrpSpPr/>
          <p:nvPr/>
        </p:nvGrpSpPr>
        <p:grpSpPr>
          <a:xfrm>
            <a:off x="3650795" y="3208802"/>
            <a:ext cx="6751078" cy="918096"/>
            <a:chOff x="1992872" y="3208802"/>
            <a:chExt cx="6751078" cy="918096"/>
          </a:xfrm>
        </p:grpSpPr>
        <p:sp>
          <p:nvSpPr>
            <p:cNvPr id="292" name="TextBox 291"/>
            <p:cNvSpPr txBox="1"/>
            <p:nvPr/>
          </p:nvSpPr>
          <p:spPr>
            <a:xfrm>
              <a:off x="3660017" y="3208802"/>
              <a:ext cx="3392668" cy="246221"/>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w="1905">
                    <a:noFill/>
                  </a:ln>
                  <a:solidFill>
                    <a:srgbClr val="1F497D">
                      <a:lumMod val="60000"/>
                      <a:lumOff val="40000"/>
                    </a:srgbClr>
                  </a:solidFill>
                  <a:effectLst>
                    <a:outerShdw blurRad="101600" sx="101000" sy="101000" algn="ctr" rotWithShape="0">
                      <a:prstClr val="white">
                        <a:alpha val="40000"/>
                      </a:prstClr>
                    </a:outerShdw>
                  </a:effectLst>
                  <a:uLnTx/>
                  <a:uFillTx/>
                </a:rPr>
                <a:t>DATA MANAGEMENT LAYER</a:t>
              </a:r>
              <a:endParaRPr kumimoji="0" lang="en-US" sz="1000" b="1" i="0" u="none" strike="noStrike" kern="0" cap="none" spc="0" normalizeH="0" baseline="0" noProof="0" dirty="0">
                <a:ln w="1905">
                  <a:noFill/>
                </a:ln>
                <a:solidFill>
                  <a:srgbClr val="1F497D">
                    <a:lumMod val="60000"/>
                    <a:lumOff val="40000"/>
                  </a:srgbClr>
                </a:solidFill>
                <a:effectLst>
                  <a:outerShdw blurRad="101600" sx="101000" sy="101000" algn="ctr" rotWithShape="0">
                    <a:prstClr val="white">
                      <a:alpha val="40000"/>
                    </a:prstClr>
                  </a:outerShdw>
                </a:effectLst>
                <a:uLnTx/>
                <a:uFillTx/>
              </a:endParaRPr>
            </a:p>
          </p:txBody>
        </p:sp>
        <p:sp>
          <p:nvSpPr>
            <p:cNvPr id="293" name="Oval 292"/>
            <p:cNvSpPr/>
            <p:nvPr/>
          </p:nvSpPr>
          <p:spPr bwMode="auto">
            <a:xfrm>
              <a:off x="6976840" y="3996576"/>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294" name="Oval 293"/>
            <p:cNvSpPr/>
            <p:nvPr/>
          </p:nvSpPr>
          <p:spPr bwMode="auto">
            <a:xfrm>
              <a:off x="3654195" y="3996576"/>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295" name="Oval 294"/>
            <p:cNvSpPr/>
            <p:nvPr/>
          </p:nvSpPr>
          <p:spPr bwMode="auto">
            <a:xfrm>
              <a:off x="1992872" y="3996576"/>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296" name="Oval 295"/>
            <p:cNvSpPr/>
            <p:nvPr/>
          </p:nvSpPr>
          <p:spPr bwMode="auto">
            <a:xfrm>
              <a:off x="5315518" y="3996576"/>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grpSp>
          <p:nvGrpSpPr>
            <p:cNvPr id="297" name="Group 296"/>
            <p:cNvGrpSpPr/>
            <p:nvPr/>
          </p:nvGrpSpPr>
          <p:grpSpPr>
            <a:xfrm>
              <a:off x="2041940" y="3229133"/>
              <a:ext cx="6702010" cy="897765"/>
              <a:chOff x="2041940" y="3229133"/>
              <a:chExt cx="6702010" cy="897765"/>
            </a:xfrm>
          </p:grpSpPr>
          <p:grpSp>
            <p:nvGrpSpPr>
              <p:cNvPr id="298" name="data mgmt cans"/>
              <p:cNvGrpSpPr/>
              <p:nvPr/>
            </p:nvGrpSpPr>
            <p:grpSpPr>
              <a:xfrm>
                <a:off x="2115257" y="3466390"/>
                <a:ext cx="6423832" cy="500664"/>
                <a:chOff x="2115257" y="3783164"/>
                <a:chExt cx="6423832" cy="589017"/>
              </a:xfrm>
            </p:grpSpPr>
            <p:sp>
              <p:nvSpPr>
                <p:cNvPr id="300" name="Can 299"/>
                <p:cNvSpPr/>
                <p:nvPr/>
              </p:nvSpPr>
              <p:spPr>
                <a:xfrm>
                  <a:off x="7099225" y="3783164"/>
                  <a:ext cx="1439864" cy="589017"/>
                </a:xfrm>
                <a:prstGeom prst="can">
                  <a:avLst>
                    <a:gd name="adj" fmla="val 9754"/>
                  </a:avLst>
                </a:prstGeom>
                <a:gradFill>
                  <a:gsLst>
                    <a:gs pos="0">
                      <a:srgbClr val="33828D">
                        <a:lumMod val="50000"/>
                        <a:alpha val="19000"/>
                      </a:srgbClr>
                    </a:gs>
                    <a:gs pos="32000">
                      <a:srgbClr val="33828D">
                        <a:lumMod val="60000"/>
                        <a:lumOff val="40000"/>
                        <a:alpha val="10000"/>
                      </a:srgbClr>
                    </a:gs>
                    <a:gs pos="87000">
                      <a:srgbClr val="33828D">
                        <a:lumMod val="50000"/>
                        <a:alpha val="23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301" name="Can 300"/>
                <p:cNvSpPr/>
                <p:nvPr/>
              </p:nvSpPr>
              <p:spPr>
                <a:xfrm>
                  <a:off x="3776580" y="3783164"/>
                  <a:ext cx="1439864" cy="589017"/>
                </a:xfrm>
                <a:prstGeom prst="can">
                  <a:avLst>
                    <a:gd name="adj" fmla="val 9754"/>
                  </a:avLst>
                </a:prstGeom>
                <a:gradFill>
                  <a:gsLst>
                    <a:gs pos="0">
                      <a:srgbClr val="33828D">
                        <a:lumMod val="50000"/>
                        <a:alpha val="19000"/>
                      </a:srgbClr>
                    </a:gs>
                    <a:gs pos="32000">
                      <a:srgbClr val="33828D">
                        <a:lumMod val="60000"/>
                        <a:lumOff val="40000"/>
                        <a:alpha val="10000"/>
                      </a:srgbClr>
                    </a:gs>
                    <a:gs pos="87000">
                      <a:srgbClr val="33828D">
                        <a:lumMod val="50000"/>
                        <a:alpha val="23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302" name="Can 301"/>
                <p:cNvSpPr/>
                <p:nvPr/>
              </p:nvSpPr>
              <p:spPr>
                <a:xfrm>
                  <a:off x="2115257" y="3783164"/>
                  <a:ext cx="1439864" cy="589017"/>
                </a:xfrm>
                <a:prstGeom prst="can">
                  <a:avLst>
                    <a:gd name="adj" fmla="val 9754"/>
                  </a:avLst>
                </a:prstGeom>
                <a:gradFill>
                  <a:gsLst>
                    <a:gs pos="0">
                      <a:srgbClr val="33828D">
                        <a:lumMod val="50000"/>
                        <a:alpha val="19000"/>
                      </a:srgbClr>
                    </a:gs>
                    <a:gs pos="32000">
                      <a:srgbClr val="33828D">
                        <a:lumMod val="60000"/>
                        <a:lumOff val="40000"/>
                        <a:alpha val="10000"/>
                      </a:srgbClr>
                    </a:gs>
                    <a:gs pos="87000">
                      <a:srgbClr val="33828D">
                        <a:lumMod val="50000"/>
                        <a:alpha val="23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303" name="Can 302"/>
                <p:cNvSpPr/>
                <p:nvPr/>
              </p:nvSpPr>
              <p:spPr>
                <a:xfrm>
                  <a:off x="5437903" y="3783164"/>
                  <a:ext cx="1439864" cy="589017"/>
                </a:xfrm>
                <a:prstGeom prst="can">
                  <a:avLst>
                    <a:gd name="adj" fmla="val 9754"/>
                  </a:avLst>
                </a:prstGeom>
                <a:gradFill>
                  <a:gsLst>
                    <a:gs pos="0">
                      <a:srgbClr val="33828D">
                        <a:lumMod val="50000"/>
                        <a:alpha val="19000"/>
                      </a:srgbClr>
                    </a:gs>
                    <a:gs pos="32000">
                      <a:srgbClr val="33828D">
                        <a:lumMod val="60000"/>
                        <a:lumOff val="40000"/>
                        <a:alpha val="10000"/>
                      </a:srgbClr>
                    </a:gs>
                    <a:gs pos="87000">
                      <a:srgbClr val="33828D">
                        <a:lumMod val="50000"/>
                        <a:alpha val="23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grpSp>
          <p:sp>
            <p:nvSpPr>
              <p:cNvPr id="299" name="DATA MGMT LAYER BOX"/>
              <p:cNvSpPr/>
              <p:nvPr/>
            </p:nvSpPr>
            <p:spPr>
              <a:xfrm>
                <a:off x="2041940" y="3229133"/>
                <a:ext cx="6702010" cy="897765"/>
              </a:xfrm>
              <a:prstGeom prst="cube">
                <a:avLst>
                  <a:gd name="adj" fmla="val 18032"/>
                </a:avLst>
              </a:prstGeom>
              <a:solidFill>
                <a:srgbClr val="33828D">
                  <a:alpha val="19000"/>
                </a:srgb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iscoSansTT Light"/>
                  <a:ea typeface="+mn-ea"/>
                  <a:cs typeface="+mn-cs"/>
                </a:endParaRPr>
              </a:p>
            </p:txBody>
          </p:sp>
        </p:grpSp>
      </p:grpSp>
      <p:sp>
        <p:nvSpPr>
          <p:cNvPr id="304" name="DV CONTAINER"/>
          <p:cNvSpPr/>
          <p:nvPr/>
        </p:nvSpPr>
        <p:spPr>
          <a:xfrm>
            <a:off x="3479574" y="2270833"/>
            <a:ext cx="7048754" cy="1948291"/>
          </a:xfrm>
          <a:prstGeom prst="cube">
            <a:avLst>
              <a:gd name="adj" fmla="val 16803"/>
            </a:avLst>
          </a:prstGeom>
          <a:solidFill>
            <a:srgbClr val="33828D">
              <a:alpha val="5000"/>
            </a:srgbClr>
          </a:solidFill>
          <a:ln w="28575" cap="flat" cmpd="sng" algn="ctr">
            <a:solidFill>
              <a:srgbClr val="FFFFFF">
                <a:lumMod val="8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iscoSansTT Light"/>
              <a:ea typeface="+mn-ea"/>
              <a:cs typeface="+mn-cs"/>
            </a:endParaRPr>
          </a:p>
        </p:txBody>
      </p:sp>
      <p:grpSp>
        <p:nvGrpSpPr>
          <p:cNvPr id="305" name="Group 304"/>
          <p:cNvGrpSpPr/>
          <p:nvPr/>
        </p:nvGrpSpPr>
        <p:grpSpPr>
          <a:xfrm>
            <a:off x="3650795" y="2346057"/>
            <a:ext cx="6751078" cy="928986"/>
            <a:chOff x="1992872" y="2346057"/>
            <a:chExt cx="6751078" cy="928986"/>
          </a:xfrm>
        </p:grpSpPr>
        <p:grpSp>
          <p:nvGrpSpPr>
            <p:cNvPr id="306" name="Group 305"/>
            <p:cNvGrpSpPr/>
            <p:nvPr/>
          </p:nvGrpSpPr>
          <p:grpSpPr>
            <a:xfrm>
              <a:off x="1992872" y="2377278"/>
              <a:ext cx="6751078" cy="897765"/>
              <a:chOff x="1992872" y="2377278"/>
              <a:chExt cx="6751078" cy="897765"/>
            </a:xfrm>
          </p:grpSpPr>
          <p:sp>
            <p:nvSpPr>
              <p:cNvPr id="308" name="PRES LAYER BOX"/>
              <p:cNvSpPr/>
              <p:nvPr/>
            </p:nvSpPr>
            <p:spPr>
              <a:xfrm>
                <a:off x="2041940" y="2377278"/>
                <a:ext cx="6702010" cy="897765"/>
              </a:xfrm>
              <a:prstGeom prst="cube">
                <a:avLst>
                  <a:gd name="adj" fmla="val 18032"/>
                </a:avLst>
              </a:prstGeom>
              <a:solidFill>
                <a:srgbClr val="000000">
                  <a:lumMod val="50000"/>
                  <a:lumOff val="50000"/>
                  <a:alpha val="8000"/>
                </a:srgb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iscoSansTT Light"/>
                  <a:ea typeface="+mn-ea"/>
                  <a:cs typeface="+mn-cs"/>
                </a:endParaRPr>
              </a:p>
            </p:txBody>
          </p:sp>
          <p:sp>
            <p:nvSpPr>
              <p:cNvPr id="309" name="Oval 308"/>
              <p:cNvSpPr/>
              <p:nvPr/>
            </p:nvSpPr>
            <p:spPr bwMode="auto">
              <a:xfrm>
                <a:off x="6976840" y="3146933"/>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10" name="Oval 309"/>
              <p:cNvSpPr/>
              <p:nvPr/>
            </p:nvSpPr>
            <p:spPr bwMode="auto">
              <a:xfrm>
                <a:off x="3654195" y="3146933"/>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11" name="Oval 310"/>
              <p:cNvSpPr/>
              <p:nvPr/>
            </p:nvSpPr>
            <p:spPr bwMode="auto">
              <a:xfrm>
                <a:off x="1992872" y="3146933"/>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12" name="Oval 311"/>
              <p:cNvSpPr/>
              <p:nvPr/>
            </p:nvSpPr>
            <p:spPr bwMode="auto">
              <a:xfrm>
                <a:off x="5315518" y="3146933"/>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13" name="Can 312"/>
              <p:cNvSpPr/>
              <p:nvPr/>
            </p:nvSpPr>
            <p:spPr>
              <a:xfrm>
                <a:off x="7099225" y="2642145"/>
                <a:ext cx="1439864" cy="500664"/>
              </a:xfrm>
              <a:prstGeom prst="can">
                <a:avLst>
                  <a:gd name="adj" fmla="val 9754"/>
                </a:avLst>
              </a:prstGeom>
              <a:gradFill>
                <a:gsLst>
                  <a:gs pos="30102">
                    <a:srgbClr val="FFFFFF">
                      <a:lumMod val="75000"/>
                      <a:alpha val="10000"/>
                    </a:srgbClr>
                  </a:gs>
                  <a:gs pos="0">
                    <a:srgbClr val="000000">
                      <a:lumMod val="75000"/>
                      <a:lumOff val="25000"/>
                      <a:alpha val="10000"/>
                    </a:srgbClr>
                  </a:gs>
                  <a:gs pos="87000">
                    <a:srgbClr val="000000">
                      <a:lumMod val="65000"/>
                      <a:lumOff val="35000"/>
                      <a:alpha val="20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314" name="Can 313"/>
              <p:cNvSpPr/>
              <p:nvPr/>
            </p:nvSpPr>
            <p:spPr>
              <a:xfrm>
                <a:off x="3776580" y="2642145"/>
                <a:ext cx="1439864" cy="500664"/>
              </a:xfrm>
              <a:prstGeom prst="can">
                <a:avLst>
                  <a:gd name="adj" fmla="val 9754"/>
                </a:avLst>
              </a:prstGeom>
              <a:gradFill>
                <a:gsLst>
                  <a:gs pos="30102">
                    <a:srgbClr val="FFFFFF">
                      <a:lumMod val="75000"/>
                      <a:alpha val="10000"/>
                    </a:srgbClr>
                  </a:gs>
                  <a:gs pos="0">
                    <a:srgbClr val="000000">
                      <a:lumMod val="75000"/>
                      <a:lumOff val="25000"/>
                      <a:alpha val="10000"/>
                    </a:srgbClr>
                  </a:gs>
                  <a:gs pos="87000">
                    <a:srgbClr val="000000">
                      <a:lumMod val="65000"/>
                      <a:lumOff val="35000"/>
                      <a:alpha val="20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315" name="Can 314"/>
              <p:cNvSpPr/>
              <p:nvPr/>
            </p:nvSpPr>
            <p:spPr>
              <a:xfrm>
                <a:off x="2115257" y="2642145"/>
                <a:ext cx="1439864" cy="500664"/>
              </a:xfrm>
              <a:prstGeom prst="can">
                <a:avLst>
                  <a:gd name="adj" fmla="val 9754"/>
                </a:avLst>
              </a:prstGeom>
              <a:gradFill>
                <a:gsLst>
                  <a:gs pos="30102">
                    <a:srgbClr val="FFFFFF">
                      <a:lumMod val="75000"/>
                      <a:alpha val="10000"/>
                    </a:srgbClr>
                  </a:gs>
                  <a:gs pos="0">
                    <a:srgbClr val="000000">
                      <a:lumMod val="75000"/>
                      <a:lumOff val="25000"/>
                      <a:alpha val="10000"/>
                    </a:srgbClr>
                  </a:gs>
                  <a:gs pos="87000">
                    <a:srgbClr val="000000">
                      <a:lumMod val="65000"/>
                      <a:lumOff val="35000"/>
                      <a:alpha val="20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316" name="Can 315"/>
              <p:cNvSpPr/>
              <p:nvPr/>
            </p:nvSpPr>
            <p:spPr>
              <a:xfrm>
                <a:off x="5437903" y="2642145"/>
                <a:ext cx="1439864" cy="500664"/>
              </a:xfrm>
              <a:prstGeom prst="can">
                <a:avLst>
                  <a:gd name="adj" fmla="val 9754"/>
                </a:avLst>
              </a:prstGeom>
              <a:gradFill>
                <a:gsLst>
                  <a:gs pos="30102">
                    <a:srgbClr val="FFFFFF">
                      <a:lumMod val="75000"/>
                      <a:alpha val="10000"/>
                    </a:srgbClr>
                  </a:gs>
                  <a:gs pos="0">
                    <a:srgbClr val="000000">
                      <a:lumMod val="75000"/>
                      <a:lumOff val="25000"/>
                      <a:alpha val="10000"/>
                    </a:srgbClr>
                  </a:gs>
                  <a:gs pos="87000">
                    <a:srgbClr val="000000">
                      <a:lumMod val="65000"/>
                      <a:lumOff val="35000"/>
                      <a:alpha val="20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grpSp>
        <p:sp>
          <p:nvSpPr>
            <p:cNvPr id="307" name="TextBox 306"/>
            <p:cNvSpPr txBox="1"/>
            <p:nvPr/>
          </p:nvSpPr>
          <p:spPr>
            <a:xfrm>
              <a:off x="4259103" y="2346057"/>
              <a:ext cx="2194496" cy="246221"/>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w="1905">
                    <a:noFill/>
                  </a:ln>
                  <a:solidFill>
                    <a:srgbClr val="1F497D">
                      <a:lumMod val="60000"/>
                      <a:lumOff val="40000"/>
                    </a:srgbClr>
                  </a:solidFill>
                  <a:effectLst>
                    <a:outerShdw blurRad="101600" sx="101000" sy="101000" algn="ctr" rotWithShape="0">
                      <a:prstClr val="white">
                        <a:alpha val="40000"/>
                      </a:prstClr>
                    </a:outerShdw>
                  </a:effectLst>
                  <a:uLnTx/>
                  <a:uFillTx/>
                </a:rPr>
                <a:t>PRESENTATION LAYER</a:t>
              </a:r>
              <a:endParaRPr kumimoji="0" lang="en-US" sz="1000" b="1" i="0" u="none" strike="noStrike" kern="0" cap="none" spc="0" normalizeH="0" baseline="0" noProof="0" dirty="0">
                <a:ln w="1905">
                  <a:noFill/>
                </a:ln>
                <a:solidFill>
                  <a:srgbClr val="1F497D">
                    <a:lumMod val="60000"/>
                    <a:lumOff val="40000"/>
                  </a:srgbClr>
                </a:solidFill>
                <a:effectLst>
                  <a:outerShdw blurRad="101600" sx="101000" sy="101000" algn="ctr" rotWithShape="0">
                    <a:prstClr val="white">
                      <a:alpha val="40000"/>
                    </a:prstClr>
                  </a:outerShdw>
                </a:effectLst>
                <a:uLnTx/>
                <a:uFillTx/>
              </a:endParaRPr>
            </a:p>
          </p:txBody>
        </p:sp>
      </p:grpSp>
      <p:grpSp>
        <p:nvGrpSpPr>
          <p:cNvPr id="317" name="data mgmt cans"/>
          <p:cNvGrpSpPr/>
          <p:nvPr/>
        </p:nvGrpSpPr>
        <p:grpSpPr>
          <a:xfrm>
            <a:off x="3773180" y="3452130"/>
            <a:ext cx="6423832" cy="500664"/>
            <a:chOff x="2115257" y="3733364"/>
            <a:chExt cx="6423832" cy="589017"/>
          </a:xfrm>
        </p:grpSpPr>
        <p:sp>
          <p:nvSpPr>
            <p:cNvPr id="318" name="Can 317"/>
            <p:cNvSpPr/>
            <p:nvPr/>
          </p:nvSpPr>
          <p:spPr>
            <a:xfrm>
              <a:off x="7099225" y="3733364"/>
              <a:ext cx="1439864" cy="589017"/>
            </a:xfrm>
            <a:prstGeom prst="can">
              <a:avLst>
                <a:gd name="adj" fmla="val 9754"/>
              </a:avLst>
            </a:prstGeom>
            <a:gradFill>
              <a:gsLst>
                <a:gs pos="0">
                  <a:srgbClr val="33828D">
                    <a:lumMod val="50000"/>
                    <a:alpha val="19000"/>
                  </a:srgbClr>
                </a:gs>
                <a:gs pos="32000">
                  <a:srgbClr val="33828D">
                    <a:lumMod val="60000"/>
                    <a:lumOff val="40000"/>
                    <a:alpha val="10000"/>
                  </a:srgbClr>
                </a:gs>
                <a:gs pos="87000">
                  <a:srgbClr val="33828D">
                    <a:lumMod val="50000"/>
                    <a:alpha val="23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319" name="Can 318"/>
            <p:cNvSpPr/>
            <p:nvPr/>
          </p:nvSpPr>
          <p:spPr>
            <a:xfrm>
              <a:off x="3776580" y="3733364"/>
              <a:ext cx="1439864" cy="589017"/>
            </a:xfrm>
            <a:prstGeom prst="can">
              <a:avLst>
                <a:gd name="adj" fmla="val 9754"/>
              </a:avLst>
            </a:prstGeom>
            <a:gradFill>
              <a:gsLst>
                <a:gs pos="0">
                  <a:srgbClr val="33828D">
                    <a:lumMod val="50000"/>
                    <a:alpha val="19000"/>
                  </a:srgbClr>
                </a:gs>
                <a:gs pos="32000">
                  <a:srgbClr val="33828D">
                    <a:lumMod val="60000"/>
                    <a:lumOff val="40000"/>
                    <a:alpha val="10000"/>
                  </a:srgbClr>
                </a:gs>
                <a:gs pos="87000">
                  <a:srgbClr val="33828D">
                    <a:lumMod val="50000"/>
                    <a:alpha val="23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320" name="Can 319"/>
            <p:cNvSpPr/>
            <p:nvPr/>
          </p:nvSpPr>
          <p:spPr>
            <a:xfrm>
              <a:off x="2115257" y="3733364"/>
              <a:ext cx="1439864" cy="589017"/>
            </a:xfrm>
            <a:prstGeom prst="can">
              <a:avLst>
                <a:gd name="adj" fmla="val 9754"/>
              </a:avLst>
            </a:prstGeom>
            <a:gradFill>
              <a:gsLst>
                <a:gs pos="0">
                  <a:srgbClr val="33828D">
                    <a:lumMod val="50000"/>
                    <a:alpha val="19000"/>
                  </a:srgbClr>
                </a:gs>
                <a:gs pos="32000">
                  <a:srgbClr val="33828D">
                    <a:lumMod val="60000"/>
                    <a:lumOff val="40000"/>
                    <a:alpha val="10000"/>
                  </a:srgbClr>
                </a:gs>
                <a:gs pos="87000">
                  <a:srgbClr val="33828D">
                    <a:lumMod val="50000"/>
                    <a:alpha val="23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321" name="Can 320"/>
            <p:cNvSpPr/>
            <p:nvPr/>
          </p:nvSpPr>
          <p:spPr>
            <a:xfrm>
              <a:off x="5437903" y="3733364"/>
              <a:ext cx="1439864" cy="589017"/>
            </a:xfrm>
            <a:prstGeom prst="can">
              <a:avLst>
                <a:gd name="adj" fmla="val 9754"/>
              </a:avLst>
            </a:prstGeom>
            <a:gradFill>
              <a:gsLst>
                <a:gs pos="0">
                  <a:srgbClr val="33828D">
                    <a:lumMod val="50000"/>
                    <a:alpha val="19000"/>
                  </a:srgbClr>
                </a:gs>
                <a:gs pos="32000">
                  <a:srgbClr val="33828D">
                    <a:lumMod val="60000"/>
                    <a:lumOff val="40000"/>
                    <a:alpha val="10000"/>
                  </a:srgbClr>
                </a:gs>
                <a:gs pos="87000">
                  <a:srgbClr val="33828D">
                    <a:lumMod val="50000"/>
                    <a:alpha val="23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grpSp>
      <p:sp>
        <p:nvSpPr>
          <p:cNvPr id="322" name="Oval 321"/>
          <p:cNvSpPr/>
          <p:nvPr/>
        </p:nvSpPr>
        <p:spPr bwMode="auto">
          <a:xfrm>
            <a:off x="8634763" y="3977356"/>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23" name="Oval 322"/>
          <p:cNvSpPr/>
          <p:nvPr/>
        </p:nvSpPr>
        <p:spPr bwMode="auto">
          <a:xfrm>
            <a:off x="8634763" y="3141973"/>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24" name="Oval 323"/>
          <p:cNvSpPr/>
          <p:nvPr/>
        </p:nvSpPr>
        <p:spPr bwMode="auto">
          <a:xfrm>
            <a:off x="5312118" y="3977356"/>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25" name="Oval 324"/>
          <p:cNvSpPr/>
          <p:nvPr/>
        </p:nvSpPr>
        <p:spPr bwMode="auto">
          <a:xfrm>
            <a:off x="5312118" y="3141973"/>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26" name="Oval 325"/>
          <p:cNvSpPr/>
          <p:nvPr/>
        </p:nvSpPr>
        <p:spPr bwMode="auto">
          <a:xfrm>
            <a:off x="3650795" y="3977356"/>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27" name="Oval 326"/>
          <p:cNvSpPr/>
          <p:nvPr/>
        </p:nvSpPr>
        <p:spPr bwMode="auto">
          <a:xfrm>
            <a:off x="3650795" y="3141973"/>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28" name="Oval 327"/>
          <p:cNvSpPr/>
          <p:nvPr/>
        </p:nvSpPr>
        <p:spPr bwMode="auto">
          <a:xfrm>
            <a:off x="6973441" y="3977356"/>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29" name="Oval 328"/>
          <p:cNvSpPr/>
          <p:nvPr/>
        </p:nvSpPr>
        <p:spPr bwMode="auto">
          <a:xfrm>
            <a:off x="6973441" y="3141973"/>
            <a:ext cx="1684634" cy="100707"/>
          </a:xfrm>
          <a:prstGeom prst="ellipse">
            <a:avLst/>
          </a:prstGeom>
          <a:gradFill>
            <a:gsLst>
              <a:gs pos="5000">
                <a:srgbClr val="333333">
                  <a:alpha val="82000"/>
                </a:srgbClr>
              </a:gs>
              <a:gs pos="100000">
                <a:srgbClr val="FFFFFF">
                  <a:alpha val="0"/>
                </a:srgb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330" name="Cube 329"/>
          <p:cNvSpPr>
            <a:spLocks noChangeAspect="1"/>
          </p:cNvSpPr>
          <p:nvPr/>
        </p:nvSpPr>
        <p:spPr>
          <a:xfrm>
            <a:off x="4053652" y="3558296"/>
            <a:ext cx="182880" cy="182880"/>
          </a:xfrm>
          <a:prstGeom prst="cube">
            <a:avLst/>
          </a:prstGeom>
          <a:pattFill prst="horzBrick">
            <a:fgClr>
              <a:sysClr val="windowText" lastClr="000000"/>
            </a:fgClr>
            <a:bgClr>
              <a:srgbClr val="5B9BD5"/>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31" name="Cube 330"/>
          <p:cNvSpPr>
            <a:spLocks noChangeAspect="1"/>
          </p:cNvSpPr>
          <p:nvPr/>
        </p:nvSpPr>
        <p:spPr>
          <a:xfrm>
            <a:off x="3981835" y="3619256"/>
            <a:ext cx="182880" cy="182880"/>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32" name="Cube 331"/>
          <p:cNvSpPr>
            <a:spLocks noChangeAspect="1"/>
          </p:cNvSpPr>
          <p:nvPr/>
        </p:nvSpPr>
        <p:spPr>
          <a:xfrm>
            <a:off x="3910017" y="3680216"/>
            <a:ext cx="182880" cy="182880"/>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33" name="Cube 332"/>
          <p:cNvSpPr>
            <a:spLocks noChangeAspect="1"/>
          </p:cNvSpPr>
          <p:nvPr/>
        </p:nvSpPr>
        <p:spPr>
          <a:xfrm>
            <a:off x="3838199" y="3741176"/>
            <a:ext cx="182880" cy="182880"/>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34" name="Cube 333"/>
          <p:cNvSpPr>
            <a:spLocks noChangeAspect="1"/>
          </p:cNvSpPr>
          <p:nvPr/>
        </p:nvSpPr>
        <p:spPr>
          <a:xfrm>
            <a:off x="6237091" y="355829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35" name="Cube 334"/>
          <p:cNvSpPr>
            <a:spLocks noChangeAspect="1"/>
          </p:cNvSpPr>
          <p:nvPr/>
        </p:nvSpPr>
        <p:spPr>
          <a:xfrm>
            <a:off x="6165274" y="3619256"/>
            <a:ext cx="182880" cy="182880"/>
          </a:xfrm>
          <a:prstGeom prst="cube">
            <a:avLst/>
          </a:prstGeom>
          <a:pattFill prst="wdUpDiag">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36" name="Cube 335"/>
          <p:cNvSpPr>
            <a:spLocks noChangeAspect="1"/>
          </p:cNvSpPr>
          <p:nvPr/>
        </p:nvSpPr>
        <p:spPr>
          <a:xfrm>
            <a:off x="6093456" y="3680216"/>
            <a:ext cx="182880" cy="182880"/>
          </a:xfrm>
          <a:prstGeom prst="cube">
            <a:avLst/>
          </a:prstGeom>
          <a:pattFill prst="horzBrick">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37" name="Cube 336"/>
          <p:cNvSpPr>
            <a:spLocks noChangeAspect="1"/>
          </p:cNvSpPr>
          <p:nvPr/>
        </p:nvSpPr>
        <p:spPr>
          <a:xfrm>
            <a:off x="6021638" y="3741176"/>
            <a:ext cx="182880" cy="182880"/>
          </a:xfrm>
          <a:prstGeom prst="cube">
            <a:avLst/>
          </a:prstGeom>
          <a:pattFill prst="solidDmnd">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38" name="Cube 337"/>
          <p:cNvSpPr>
            <a:spLocks noChangeAspect="1"/>
          </p:cNvSpPr>
          <p:nvPr/>
        </p:nvSpPr>
        <p:spPr>
          <a:xfrm>
            <a:off x="7379662" y="3558296"/>
            <a:ext cx="182880" cy="182880"/>
          </a:xfrm>
          <a:prstGeom prst="cube">
            <a:avLst/>
          </a:prstGeom>
          <a:pattFill prst="horzBrick">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39" name="Cube 338"/>
          <p:cNvSpPr>
            <a:spLocks noChangeAspect="1"/>
          </p:cNvSpPr>
          <p:nvPr/>
        </p:nvSpPr>
        <p:spPr>
          <a:xfrm>
            <a:off x="7307845" y="361925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0" name="Cube 339"/>
          <p:cNvSpPr>
            <a:spLocks noChangeAspect="1"/>
          </p:cNvSpPr>
          <p:nvPr/>
        </p:nvSpPr>
        <p:spPr>
          <a:xfrm>
            <a:off x="7236027" y="3680216"/>
            <a:ext cx="182880" cy="182880"/>
          </a:xfrm>
          <a:prstGeom prst="cube">
            <a:avLst/>
          </a:prstGeom>
          <a:solidFill>
            <a:srgbClr val="996633"/>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1" name="Cube 340"/>
          <p:cNvSpPr>
            <a:spLocks noChangeAspect="1"/>
          </p:cNvSpPr>
          <p:nvPr/>
        </p:nvSpPr>
        <p:spPr>
          <a:xfrm>
            <a:off x="7164209" y="3741176"/>
            <a:ext cx="182880" cy="182880"/>
          </a:xfrm>
          <a:prstGeom prst="cube">
            <a:avLst/>
          </a:prstGeom>
          <a:pattFill prst="solidDmnd">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2" name="Cube 341"/>
          <p:cNvSpPr>
            <a:spLocks noChangeAspect="1"/>
          </p:cNvSpPr>
          <p:nvPr/>
        </p:nvSpPr>
        <p:spPr>
          <a:xfrm>
            <a:off x="9921797" y="3558296"/>
            <a:ext cx="182880" cy="182880"/>
          </a:xfrm>
          <a:prstGeom prst="cube">
            <a:avLst/>
          </a:prstGeom>
          <a:pattFill prst="solidDmnd">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3" name="Cube 342"/>
          <p:cNvSpPr>
            <a:spLocks noChangeAspect="1"/>
          </p:cNvSpPr>
          <p:nvPr/>
        </p:nvSpPr>
        <p:spPr>
          <a:xfrm>
            <a:off x="9849980" y="3619256"/>
            <a:ext cx="182880" cy="182880"/>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4" name="Cube 343"/>
          <p:cNvSpPr>
            <a:spLocks noChangeAspect="1"/>
          </p:cNvSpPr>
          <p:nvPr/>
        </p:nvSpPr>
        <p:spPr>
          <a:xfrm>
            <a:off x="9778162" y="3680216"/>
            <a:ext cx="182880" cy="182880"/>
          </a:xfrm>
          <a:prstGeom prst="cube">
            <a:avLst/>
          </a:prstGeom>
          <a:pattFill prst="horzBrick">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5" name="Cube 344"/>
          <p:cNvSpPr>
            <a:spLocks noChangeAspect="1"/>
          </p:cNvSpPr>
          <p:nvPr/>
        </p:nvSpPr>
        <p:spPr>
          <a:xfrm>
            <a:off x="9706344" y="374117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6" name="Cube 345"/>
          <p:cNvSpPr>
            <a:spLocks noChangeAspect="1"/>
          </p:cNvSpPr>
          <p:nvPr/>
        </p:nvSpPr>
        <p:spPr>
          <a:xfrm>
            <a:off x="4244270" y="3558296"/>
            <a:ext cx="182880" cy="182880"/>
          </a:xfrm>
          <a:prstGeom prst="cube">
            <a:avLst/>
          </a:prstGeom>
          <a:solidFill>
            <a:srgbClr val="FF010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7" name="Cube 346"/>
          <p:cNvSpPr>
            <a:spLocks noChangeAspect="1"/>
          </p:cNvSpPr>
          <p:nvPr/>
        </p:nvSpPr>
        <p:spPr>
          <a:xfrm>
            <a:off x="4183310" y="3619256"/>
            <a:ext cx="182880" cy="182880"/>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8" name="Cube 347"/>
          <p:cNvSpPr>
            <a:spLocks noChangeAspect="1"/>
          </p:cNvSpPr>
          <p:nvPr/>
        </p:nvSpPr>
        <p:spPr>
          <a:xfrm>
            <a:off x="4122350" y="3680216"/>
            <a:ext cx="182880" cy="182880"/>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9" name="Cube 348"/>
          <p:cNvSpPr>
            <a:spLocks noChangeAspect="1"/>
          </p:cNvSpPr>
          <p:nvPr/>
        </p:nvSpPr>
        <p:spPr>
          <a:xfrm>
            <a:off x="8020424" y="3558296"/>
            <a:ext cx="182880" cy="182880"/>
          </a:xfrm>
          <a:prstGeom prst="cube">
            <a:avLst/>
          </a:prstGeom>
          <a:solidFill>
            <a:srgbClr val="7030A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0" name="Cube 349"/>
          <p:cNvSpPr>
            <a:spLocks noChangeAspect="1"/>
          </p:cNvSpPr>
          <p:nvPr/>
        </p:nvSpPr>
        <p:spPr>
          <a:xfrm>
            <a:off x="7959464" y="3619256"/>
            <a:ext cx="182880" cy="182880"/>
          </a:xfrm>
          <a:prstGeom prst="cube">
            <a:avLst/>
          </a:prstGeom>
          <a:pattFill prst="horzBrick">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1" name="Cube 350"/>
          <p:cNvSpPr>
            <a:spLocks noChangeAspect="1"/>
          </p:cNvSpPr>
          <p:nvPr/>
        </p:nvSpPr>
        <p:spPr>
          <a:xfrm>
            <a:off x="7898504" y="3680216"/>
            <a:ext cx="182880" cy="182880"/>
          </a:xfrm>
          <a:prstGeom prst="cube">
            <a:avLst/>
          </a:prstGeom>
          <a:pattFill prst="wdUpDiag">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2" name="Cube 351"/>
          <p:cNvSpPr>
            <a:spLocks noChangeAspect="1"/>
          </p:cNvSpPr>
          <p:nvPr/>
        </p:nvSpPr>
        <p:spPr>
          <a:xfrm>
            <a:off x="9327661" y="3558296"/>
            <a:ext cx="182880" cy="182880"/>
          </a:xfrm>
          <a:prstGeom prst="cube">
            <a:avLst/>
          </a:prstGeom>
          <a:solidFill>
            <a:sysClr val="windowText" lastClr="00000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3" name="Cube 352"/>
          <p:cNvSpPr>
            <a:spLocks noChangeAspect="1"/>
          </p:cNvSpPr>
          <p:nvPr/>
        </p:nvSpPr>
        <p:spPr>
          <a:xfrm>
            <a:off x="9266701" y="3619256"/>
            <a:ext cx="182880" cy="182880"/>
          </a:xfrm>
          <a:prstGeom prst="cube">
            <a:avLst/>
          </a:prstGeom>
          <a:pattFill prst="solidDmnd">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4" name="Cube 353"/>
          <p:cNvSpPr>
            <a:spLocks noChangeAspect="1"/>
          </p:cNvSpPr>
          <p:nvPr/>
        </p:nvSpPr>
        <p:spPr>
          <a:xfrm>
            <a:off x="9205741" y="3680216"/>
            <a:ext cx="182880" cy="182880"/>
          </a:xfrm>
          <a:prstGeom prst="cube">
            <a:avLst/>
          </a:prstGeom>
          <a:pattFill prst="wdUpDiag">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5" name="Cube 354"/>
          <p:cNvSpPr>
            <a:spLocks noChangeAspect="1"/>
          </p:cNvSpPr>
          <p:nvPr/>
        </p:nvSpPr>
        <p:spPr>
          <a:xfrm>
            <a:off x="4061390" y="3741176"/>
            <a:ext cx="182880" cy="182880"/>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356" name="Cube 355"/>
          <p:cNvSpPr>
            <a:spLocks noChangeAspect="1"/>
          </p:cNvSpPr>
          <p:nvPr/>
        </p:nvSpPr>
        <p:spPr>
          <a:xfrm>
            <a:off x="7837544" y="3741176"/>
            <a:ext cx="182880" cy="182880"/>
          </a:xfrm>
          <a:prstGeom prst="cube">
            <a:avLst/>
          </a:prstGeom>
          <a:solidFill>
            <a:srgbClr val="8E000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7" name="Cube 356"/>
          <p:cNvSpPr>
            <a:spLocks noChangeAspect="1"/>
          </p:cNvSpPr>
          <p:nvPr/>
        </p:nvSpPr>
        <p:spPr>
          <a:xfrm>
            <a:off x="9144781" y="3741176"/>
            <a:ext cx="182880" cy="182880"/>
          </a:xfrm>
          <a:prstGeom prst="cube">
            <a:avLst/>
          </a:prstGeom>
          <a:solidFill>
            <a:sysClr val="window" lastClr="FFFFFF"/>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8" name="Cube 357"/>
          <p:cNvSpPr>
            <a:spLocks noChangeAspect="1"/>
          </p:cNvSpPr>
          <p:nvPr/>
        </p:nvSpPr>
        <p:spPr>
          <a:xfrm>
            <a:off x="4329441" y="3683191"/>
            <a:ext cx="182880" cy="182880"/>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9" name="Cube 358"/>
          <p:cNvSpPr>
            <a:spLocks noChangeAspect="1"/>
          </p:cNvSpPr>
          <p:nvPr/>
        </p:nvSpPr>
        <p:spPr>
          <a:xfrm>
            <a:off x="6299536" y="3683191"/>
            <a:ext cx="182880" cy="182880"/>
          </a:xfrm>
          <a:prstGeom prst="cube">
            <a:avLst/>
          </a:prstGeom>
          <a:pattFill prst="horzBrick">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0" name="Cube 359"/>
          <p:cNvSpPr>
            <a:spLocks noChangeAspect="1"/>
          </p:cNvSpPr>
          <p:nvPr/>
        </p:nvSpPr>
        <p:spPr>
          <a:xfrm>
            <a:off x="8152785" y="3683191"/>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1" name="Cube 360"/>
          <p:cNvSpPr>
            <a:spLocks noChangeAspect="1"/>
          </p:cNvSpPr>
          <p:nvPr/>
        </p:nvSpPr>
        <p:spPr>
          <a:xfrm>
            <a:off x="9419865" y="3683191"/>
            <a:ext cx="182880" cy="182880"/>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2" name="Cube 361"/>
          <p:cNvSpPr>
            <a:spLocks noChangeAspect="1"/>
          </p:cNvSpPr>
          <p:nvPr/>
        </p:nvSpPr>
        <p:spPr>
          <a:xfrm>
            <a:off x="4266996" y="3741176"/>
            <a:ext cx="182880" cy="182880"/>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3" name="Cube 362"/>
          <p:cNvSpPr>
            <a:spLocks noChangeAspect="1"/>
          </p:cNvSpPr>
          <p:nvPr/>
        </p:nvSpPr>
        <p:spPr>
          <a:xfrm>
            <a:off x="6237091" y="3741176"/>
            <a:ext cx="182880" cy="182880"/>
          </a:xfrm>
          <a:prstGeom prst="cube">
            <a:avLst/>
          </a:prstGeom>
          <a:pattFill prst="solidDmnd">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4" name="Cube 363"/>
          <p:cNvSpPr>
            <a:spLocks noChangeAspect="1"/>
          </p:cNvSpPr>
          <p:nvPr/>
        </p:nvSpPr>
        <p:spPr>
          <a:xfrm>
            <a:off x="8090340" y="3741176"/>
            <a:ext cx="182880" cy="182880"/>
          </a:xfrm>
          <a:prstGeom prst="cube">
            <a:avLst/>
          </a:prstGeom>
          <a:pattFill prst="solidDmnd">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5" name="Cube 364"/>
          <p:cNvSpPr>
            <a:spLocks noChangeAspect="1"/>
          </p:cNvSpPr>
          <p:nvPr/>
        </p:nvSpPr>
        <p:spPr>
          <a:xfrm>
            <a:off x="9357420" y="3741176"/>
            <a:ext cx="182880" cy="182880"/>
          </a:xfrm>
          <a:prstGeom prst="cube">
            <a:avLst/>
          </a:prstGeom>
          <a:pattFill prst="wdUpDiag">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6" name="Cube 365"/>
          <p:cNvSpPr>
            <a:spLocks noChangeAspect="1"/>
          </p:cNvSpPr>
          <p:nvPr/>
        </p:nvSpPr>
        <p:spPr>
          <a:xfrm>
            <a:off x="6629763" y="3558296"/>
            <a:ext cx="182880" cy="182880"/>
          </a:xfrm>
          <a:prstGeom prst="cube">
            <a:avLst/>
          </a:prstGeom>
          <a:solidFill>
            <a:srgbClr val="FFC000">
              <a:lumMod val="75000"/>
            </a:srgbClr>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7" name="Cube 366"/>
          <p:cNvSpPr>
            <a:spLocks noChangeAspect="1"/>
          </p:cNvSpPr>
          <p:nvPr/>
        </p:nvSpPr>
        <p:spPr>
          <a:xfrm>
            <a:off x="6568803" y="3619256"/>
            <a:ext cx="182880" cy="18288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8" name="Cube 367"/>
          <p:cNvSpPr>
            <a:spLocks noChangeAspect="1"/>
          </p:cNvSpPr>
          <p:nvPr/>
        </p:nvSpPr>
        <p:spPr>
          <a:xfrm>
            <a:off x="6507843" y="3680216"/>
            <a:ext cx="182880" cy="18288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9" name="Cube 368"/>
          <p:cNvSpPr>
            <a:spLocks noChangeAspect="1"/>
          </p:cNvSpPr>
          <p:nvPr/>
        </p:nvSpPr>
        <p:spPr>
          <a:xfrm>
            <a:off x="6446883" y="3741176"/>
            <a:ext cx="182880" cy="182880"/>
          </a:xfrm>
          <a:prstGeom prst="cube">
            <a:avLst/>
          </a:prstGeom>
          <a:solidFill>
            <a:srgbClr val="ED7D3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0" name="Cube 369"/>
          <p:cNvSpPr>
            <a:spLocks noChangeAspect="1"/>
          </p:cNvSpPr>
          <p:nvPr/>
        </p:nvSpPr>
        <p:spPr>
          <a:xfrm>
            <a:off x="9363689" y="358877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1" name="Cube 370"/>
          <p:cNvSpPr>
            <a:spLocks noChangeAspect="1"/>
          </p:cNvSpPr>
          <p:nvPr/>
        </p:nvSpPr>
        <p:spPr>
          <a:xfrm>
            <a:off x="4274750" y="358877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2" name="Cube 371"/>
          <p:cNvSpPr>
            <a:spLocks noChangeAspect="1"/>
          </p:cNvSpPr>
          <p:nvPr/>
        </p:nvSpPr>
        <p:spPr>
          <a:xfrm>
            <a:off x="3838199" y="3591795"/>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3" name="Cube 372"/>
          <p:cNvSpPr>
            <a:spLocks noChangeAspect="1"/>
          </p:cNvSpPr>
          <p:nvPr/>
        </p:nvSpPr>
        <p:spPr>
          <a:xfrm>
            <a:off x="7602059" y="368021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4" name="Cube 373"/>
          <p:cNvSpPr>
            <a:spLocks noChangeAspect="1"/>
          </p:cNvSpPr>
          <p:nvPr/>
        </p:nvSpPr>
        <p:spPr>
          <a:xfrm>
            <a:off x="7533966" y="374117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5" name="Cube 374"/>
          <p:cNvSpPr>
            <a:spLocks noChangeAspect="1"/>
          </p:cNvSpPr>
          <p:nvPr/>
        </p:nvSpPr>
        <p:spPr>
          <a:xfrm>
            <a:off x="5549267" y="374117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6" name="Cube 375"/>
          <p:cNvSpPr>
            <a:spLocks noChangeAspect="1"/>
          </p:cNvSpPr>
          <p:nvPr/>
        </p:nvSpPr>
        <p:spPr>
          <a:xfrm>
            <a:off x="4645151" y="3558296"/>
            <a:ext cx="182880" cy="182880"/>
          </a:xfrm>
          <a:prstGeom prst="cube">
            <a:avLst/>
          </a:prstGeom>
          <a:solidFill>
            <a:srgbClr val="FFC000">
              <a:lumMod val="75000"/>
            </a:srgbClr>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7" name="Cube 376"/>
          <p:cNvSpPr>
            <a:spLocks noChangeAspect="1"/>
          </p:cNvSpPr>
          <p:nvPr/>
        </p:nvSpPr>
        <p:spPr>
          <a:xfrm>
            <a:off x="4584191" y="3619256"/>
            <a:ext cx="182880" cy="18288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8" name="Cube 377"/>
          <p:cNvSpPr>
            <a:spLocks noChangeAspect="1"/>
          </p:cNvSpPr>
          <p:nvPr/>
        </p:nvSpPr>
        <p:spPr>
          <a:xfrm>
            <a:off x="4523231" y="3680216"/>
            <a:ext cx="182880" cy="18288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9" name="Cube 378"/>
          <p:cNvSpPr>
            <a:spLocks noChangeAspect="1"/>
          </p:cNvSpPr>
          <p:nvPr/>
        </p:nvSpPr>
        <p:spPr>
          <a:xfrm>
            <a:off x="4462271" y="3741176"/>
            <a:ext cx="182880" cy="182880"/>
          </a:xfrm>
          <a:prstGeom prst="cube">
            <a:avLst/>
          </a:prstGeom>
          <a:solidFill>
            <a:srgbClr val="ED7D3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0" name="Cube 379"/>
          <p:cNvSpPr>
            <a:spLocks noChangeAspect="1"/>
          </p:cNvSpPr>
          <p:nvPr/>
        </p:nvSpPr>
        <p:spPr>
          <a:xfrm>
            <a:off x="4872836" y="3558296"/>
            <a:ext cx="182880" cy="182880"/>
          </a:xfrm>
          <a:prstGeom prst="cube">
            <a:avLst/>
          </a:prstGeom>
          <a:solidFill>
            <a:srgbClr val="FFC000">
              <a:lumMod val="75000"/>
            </a:srgbClr>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1" name="Cube 380"/>
          <p:cNvSpPr>
            <a:spLocks noChangeAspect="1"/>
          </p:cNvSpPr>
          <p:nvPr/>
        </p:nvSpPr>
        <p:spPr>
          <a:xfrm>
            <a:off x="4811876" y="3619256"/>
            <a:ext cx="182880" cy="18288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2" name="Cube 381"/>
          <p:cNvSpPr>
            <a:spLocks noChangeAspect="1"/>
          </p:cNvSpPr>
          <p:nvPr/>
        </p:nvSpPr>
        <p:spPr>
          <a:xfrm>
            <a:off x="4750916" y="3680216"/>
            <a:ext cx="182880" cy="18288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3" name="Cube 382"/>
          <p:cNvSpPr>
            <a:spLocks noChangeAspect="1"/>
          </p:cNvSpPr>
          <p:nvPr/>
        </p:nvSpPr>
        <p:spPr>
          <a:xfrm>
            <a:off x="4689956" y="3741176"/>
            <a:ext cx="182880" cy="182880"/>
          </a:xfrm>
          <a:prstGeom prst="cube">
            <a:avLst/>
          </a:prstGeom>
          <a:solidFill>
            <a:srgbClr val="ED7D3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4" name="Cube 383"/>
          <p:cNvSpPr>
            <a:spLocks noChangeAspect="1"/>
          </p:cNvSpPr>
          <p:nvPr/>
        </p:nvSpPr>
        <p:spPr>
          <a:xfrm>
            <a:off x="5956939" y="3558296"/>
            <a:ext cx="182880" cy="182880"/>
          </a:xfrm>
          <a:prstGeom prst="cube">
            <a:avLst/>
          </a:prstGeom>
          <a:solidFill>
            <a:srgbClr val="FFC000">
              <a:lumMod val="75000"/>
            </a:srgbClr>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5" name="Cube 384"/>
          <p:cNvSpPr>
            <a:spLocks noChangeAspect="1"/>
          </p:cNvSpPr>
          <p:nvPr/>
        </p:nvSpPr>
        <p:spPr>
          <a:xfrm>
            <a:off x="5895979" y="3619256"/>
            <a:ext cx="182880" cy="18288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6" name="Cube 385"/>
          <p:cNvSpPr>
            <a:spLocks noChangeAspect="1"/>
          </p:cNvSpPr>
          <p:nvPr/>
        </p:nvSpPr>
        <p:spPr>
          <a:xfrm>
            <a:off x="5835019" y="3680216"/>
            <a:ext cx="182880" cy="18288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7" name="Cube 386"/>
          <p:cNvSpPr>
            <a:spLocks noChangeAspect="1"/>
          </p:cNvSpPr>
          <p:nvPr/>
        </p:nvSpPr>
        <p:spPr>
          <a:xfrm>
            <a:off x="5774059" y="3741176"/>
            <a:ext cx="182880" cy="182880"/>
          </a:xfrm>
          <a:prstGeom prst="cube">
            <a:avLst/>
          </a:prstGeom>
          <a:solidFill>
            <a:srgbClr val="ED7D3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8" name="Cube 387"/>
          <p:cNvSpPr>
            <a:spLocks noChangeAspect="1"/>
          </p:cNvSpPr>
          <p:nvPr/>
        </p:nvSpPr>
        <p:spPr>
          <a:xfrm>
            <a:off x="9034077" y="3558296"/>
            <a:ext cx="182880" cy="182880"/>
          </a:xfrm>
          <a:prstGeom prst="cube">
            <a:avLst/>
          </a:prstGeom>
          <a:solidFill>
            <a:srgbClr val="FFC000">
              <a:lumMod val="75000"/>
            </a:srgbClr>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9" name="Cube 388"/>
          <p:cNvSpPr>
            <a:spLocks noChangeAspect="1"/>
          </p:cNvSpPr>
          <p:nvPr/>
        </p:nvSpPr>
        <p:spPr>
          <a:xfrm>
            <a:off x="8973117" y="3619256"/>
            <a:ext cx="182880" cy="18288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0" name="Cube 389"/>
          <p:cNvSpPr>
            <a:spLocks noChangeAspect="1"/>
          </p:cNvSpPr>
          <p:nvPr/>
        </p:nvSpPr>
        <p:spPr>
          <a:xfrm>
            <a:off x="8912157" y="3680216"/>
            <a:ext cx="182880" cy="18288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1" name="Cube 390"/>
          <p:cNvSpPr>
            <a:spLocks noChangeAspect="1"/>
          </p:cNvSpPr>
          <p:nvPr/>
        </p:nvSpPr>
        <p:spPr>
          <a:xfrm>
            <a:off x="8851197" y="3741176"/>
            <a:ext cx="182880" cy="182880"/>
          </a:xfrm>
          <a:prstGeom prst="cube">
            <a:avLst/>
          </a:prstGeom>
          <a:solidFill>
            <a:srgbClr val="ED7D3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2" name="Cube 391"/>
          <p:cNvSpPr>
            <a:spLocks noChangeAspect="1"/>
          </p:cNvSpPr>
          <p:nvPr/>
        </p:nvSpPr>
        <p:spPr>
          <a:xfrm>
            <a:off x="4053652" y="2731385"/>
            <a:ext cx="182880" cy="182880"/>
          </a:xfrm>
          <a:prstGeom prst="cube">
            <a:avLst/>
          </a:prstGeom>
          <a:pattFill prst="horzBrick">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3" name="Cube 392"/>
          <p:cNvSpPr>
            <a:spLocks noChangeAspect="1"/>
          </p:cNvSpPr>
          <p:nvPr/>
        </p:nvSpPr>
        <p:spPr>
          <a:xfrm>
            <a:off x="3981835" y="279234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4" name="Cube 393"/>
          <p:cNvSpPr>
            <a:spLocks noChangeAspect="1"/>
          </p:cNvSpPr>
          <p:nvPr/>
        </p:nvSpPr>
        <p:spPr>
          <a:xfrm>
            <a:off x="3910017" y="2853305"/>
            <a:ext cx="182880" cy="182880"/>
          </a:xfrm>
          <a:prstGeom prst="cube">
            <a:avLst/>
          </a:prstGeom>
          <a:pattFill prst="horzBrick">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5" name="Cube 394"/>
          <p:cNvSpPr>
            <a:spLocks noChangeAspect="1"/>
          </p:cNvSpPr>
          <p:nvPr/>
        </p:nvSpPr>
        <p:spPr>
          <a:xfrm>
            <a:off x="3838199" y="291426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6" name="Cube 395"/>
          <p:cNvSpPr>
            <a:spLocks noChangeAspect="1"/>
          </p:cNvSpPr>
          <p:nvPr/>
        </p:nvSpPr>
        <p:spPr>
          <a:xfrm>
            <a:off x="6237091" y="273138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7" name="Cube 396"/>
          <p:cNvSpPr>
            <a:spLocks noChangeAspect="1"/>
          </p:cNvSpPr>
          <p:nvPr/>
        </p:nvSpPr>
        <p:spPr>
          <a:xfrm>
            <a:off x="6165274" y="279234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8" name="Cube 397"/>
          <p:cNvSpPr>
            <a:spLocks noChangeAspect="1"/>
          </p:cNvSpPr>
          <p:nvPr/>
        </p:nvSpPr>
        <p:spPr>
          <a:xfrm>
            <a:off x="6093456" y="2853305"/>
            <a:ext cx="182880" cy="182880"/>
          </a:xfrm>
          <a:prstGeom prst="cube">
            <a:avLst/>
          </a:prstGeom>
          <a:pattFill prst="horzBrick">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9" name="Cube 398"/>
          <p:cNvSpPr>
            <a:spLocks noChangeAspect="1"/>
          </p:cNvSpPr>
          <p:nvPr/>
        </p:nvSpPr>
        <p:spPr>
          <a:xfrm>
            <a:off x="6021638" y="291426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0" name="Cube 399"/>
          <p:cNvSpPr>
            <a:spLocks noChangeAspect="1"/>
          </p:cNvSpPr>
          <p:nvPr/>
        </p:nvSpPr>
        <p:spPr>
          <a:xfrm>
            <a:off x="7379662" y="2731385"/>
            <a:ext cx="182880" cy="182880"/>
          </a:xfrm>
          <a:prstGeom prst="cube">
            <a:avLst/>
          </a:prstGeom>
          <a:pattFill prst="horzBrick">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1" name="Cube 400"/>
          <p:cNvSpPr>
            <a:spLocks noChangeAspect="1"/>
          </p:cNvSpPr>
          <p:nvPr/>
        </p:nvSpPr>
        <p:spPr>
          <a:xfrm>
            <a:off x="7307845" y="279234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2" name="Cube 401"/>
          <p:cNvSpPr>
            <a:spLocks noChangeAspect="1"/>
          </p:cNvSpPr>
          <p:nvPr/>
        </p:nvSpPr>
        <p:spPr>
          <a:xfrm>
            <a:off x="7236027" y="285330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3" name="Cube 402"/>
          <p:cNvSpPr>
            <a:spLocks noChangeAspect="1"/>
          </p:cNvSpPr>
          <p:nvPr/>
        </p:nvSpPr>
        <p:spPr>
          <a:xfrm>
            <a:off x="7164209" y="291426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4" name="Cube 403"/>
          <p:cNvSpPr>
            <a:spLocks noChangeAspect="1"/>
          </p:cNvSpPr>
          <p:nvPr/>
        </p:nvSpPr>
        <p:spPr>
          <a:xfrm>
            <a:off x="9921797" y="273138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5" name="Cube 404"/>
          <p:cNvSpPr>
            <a:spLocks noChangeAspect="1"/>
          </p:cNvSpPr>
          <p:nvPr/>
        </p:nvSpPr>
        <p:spPr>
          <a:xfrm>
            <a:off x="9849980" y="279234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6" name="Cube 405"/>
          <p:cNvSpPr>
            <a:spLocks noChangeAspect="1"/>
          </p:cNvSpPr>
          <p:nvPr/>
        </p:nvSpPr>
        <p:spPr>
          <a:xfrm>
            <a:off x="9778162" y="2853305"/>
            <a:ext cx="182880" cy="182880"/>
          </a:xfrm>
          <a:prstGeom prst="cube">
            <a:avLst/>
          </a:prstGeom>
          <a:pattFill prst="horzBrick">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7" name="Cube 406"/>
          <p:cNvSpPr>
            <a:spLocks noChangeAspect="1"/>
          </p:cNvSpPr>
          <p:nvPr/>
        </p:nvSpPr>
        <p:spPr>
          <a:xfrm>
            <a:off x="9706344" y="291426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8" name="Cube 407"/>
          <p:cNvSpPr>
            <a:spLocks noChangeAspect="1"/>
          </p:cNvSpPr>
          <p:nvPr/>
        </p:nvSpPr>
        <p:spPr>
          <a:xfrm>
            <a:off x="4244270" y="273138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09" name="Cube 408"/>
          <p:cNvSpPr>
            <a:spLocks noChangeAspect="1"/>
          </p:cNvSpPr>
          <p:nvPr/>
        </p:nvSpPr>
        <p:spPr>
          <a:xfrm>
            <a:off x="4183310" y="2792345"/>
            <a:ext cx="182880" cy="182880"/>
          </a:xfrm>
          <a:prstGeom prst="cube">
            <a:avLst/>
          </a:prstGeom>
          <a:pattFill prst="horzBrick">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10" name="Cube 409"/>
          <p:cNvSpPr>
            <a:spLocks noChangeAspect="1"/>
          </p:cNvSpPr>
          <p:nvPr/>
        </p:nvSpPr>
        <p:spPr>
          <a:xfrm>
            <a:off x="4122350" y="285330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11" name="Cube 410"/>
          <p:cNvSpPr>
            <a:spLocks noChangeAspect="1"/>
          </p:cNvSpPr>
          <p:nvPr/>
        </p:nvSpPr>
        <p:spPr>
          <a:xfrm>
            <a:off x="8020424" y="273138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12" name="Cube 411"/>
          <p:cNvSpPr>
            <a:spLocks noChangeAspect="1"/>
          </p:cNvSpPr>
          <p:nvPr/>
        </p:nvSpPr>
        <p:spPr>
          <a:xfrm>
            <a:off x="7959464" y="2792345"/>
            <a:ext cx="182880" cy="182880"/>
          </a:xfrm>
          <a:prstGeom prst="cube">
            <a:avLst/>
          </a:prstGeom>
          <a:pattFill prst="horzBrick">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13" name="Cube 412"/>
          <p:cNvSpPr>
            <a:spLocks noChangeAspect="1"/>
          </p:cNvSpPr>
          <p:nvPr/>
        </p:nvSpPr>
        <p:spPr>
          <a:xfrm>
            <a:off x="7898504" y="285330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14" name="Cube 413"/>
          <p:cNvSpPr>
            <a:spLocks noChangeAspect="1"/>
          </p:cNvSpPr>
          <p:nvPr/>
        </p:nvSpPr>
        <p:spPr>
          <a:xfrm>
            <a:off x="9327661" y="273138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15" name="Cube 414"/>
          <p:cNvSpPr>
            <a:spLocks noChangeAspect="1"/>
          </p:cNvSpPr>
          <p:nvPr/>
        </p:nvSpPr>
        <p:spPr>
          <a:xfrm>
            <a:off x="9266701" y="279234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16" name="Cube 415"/>
          <p:cNvSpPr>
            <a:spLocks noChangeAspect="1"/>
          </p:cNvSpPr>
          <p:nvPr/>
        </p:nvSpPr>
        <p:spPr>
          <a:xfrm>
            <a:off x="9205741" y="285330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17" name="Cube 416"/>
          <p:cNvSpPr>
            <a:spLocks noChangeAspect="1"/>
          </p:cNvSpPr>
          <p:nvPr/>
        </p:nvSpPr>
        <p:spPr>
          <a:xfrm>
            <a:off x="4061390" y="291426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418" name="Cube 417"/>
          <p:cNvSpPr>
            <a:spLocks noChangeAspect="1"/>
          </p:cNvSpPr>
          <p:nvPr/>
        </p:nvSpPr>
        <p:spPr>
          <a:xfrm>
            <a:off x="7837544" y="291426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19" name="Cube 418"/>
          <p:cNvSpPr>
            <a:spLocks noChangeAspect="1"/>
          </p:cNvSpPr>
          <p:nvPr/>
        </p:nvSpPr>
        <p:spPr>
          <a:xfrm>
            <a:off x="9144781" y="291426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0" name="Cube 419"/>
          <p:cNvSpPr>
            <a:spLocks noChangeAspect="1"/>
          </p:cNvSpPr>
          <p:nvPr/>
        </p:nvSpPr>
        <p:spPr>
          <a:xfrm>
            <a:off x="4329441" y="2856280"/>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1" name="Cube 420"/>
          <p:cNvSpPr>
            <a:spLocks noChangeAspect="1"/>
          </p:cNvSpPr>
          <p:nvPr/>
        </p:nvSpPr>
        <p:spPr>
          <a:xfrm>
            <a:off x="6299536" y="2856280"/>
            <a:ext cx="182880" cy="182880"/>
          </a:xfrm>
          <a:prstGeom prst="cube">
            <a:avLst/>
          </a:prstGeom>
          <a:pattFill prst="horzBrick">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2" name="Cube 421"/>
          <p:cNvSpPr>
            <a:spLocks noChangeAspect="1"/>
          </p:cNvSpPr>
          <p:nvPr/>
        </p:nvSpPr>
        <p:spPr>
          <a:xfrm>
            <a:off x="8152785" y="2856280"/>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3" name="Cube 422"/>
          <p:cNvSpPr>
            <a:spLocks noChangeAspect="1"/>
          </p:cNvSpPr>
          <p:nvPr/>
        </p:nvSpPr>
        <p:spPr>
          <a:xfrm>
            <a:off x="9419865" y="2856280"/>
            <a:ext cx="182880" cy="182880"/>
          </a:xfrm>
          <a:prstGeom prst="cube">
            <a:avLst/>
          </a:prstGeom>
          <a:pattFill prst="horzBrick">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4" name="Cube 423"/>
          <p:cNvSpPr>
            <a:spLocks noChangeAspect="1"/>
          </p:cNvSpPr>
          <p:nvPr/>
        </p:nvSpPr>
        <p:spPr>
          <a:xfrm>
            <a:off x="4266996" y="291426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5" name="Cube 424"/>
          <p:cNvSpPr>
            <a:spLocks noChangeAspect="1"/>
          </p:cNvSpPr>
          <p:nvPr/>
        </p:nvSpPr>
        <p:spPr>
          <a:xfrm>
            <a:off x="6237091" y="291426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6" name="Cube 425"/>
          <p:cNvSpPr>
            <a:spLocks noChangeAspect="1"/>
          </p:cNvSpPr>
          <p:nvPr/>
        </p:nvSpPr>
        <p:spPr>
          <a:xfrm>
            <a:off x="8090340" y="291426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7" name="Cube 426"/>
          <p:cNvSpPr>
            <a:spLocks noChangeAspect="1"/>
          </p:cNvSpPr>
          <p:nvPr/>
        </p:nvSpPr>
        <p:spPr>
          <a:xfrm>
            <a:off x="9357420" y="291426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8" name="Cube 427"/>
          <p:cNvSpPr>
            <a:spLocks noChangeAspect="1"/>
          </p:cNvSpPr>
          <p:nvPr/>
        </p:nvSpPr>
        <p:spPr>
          <a:xfrm>
            <a:off x="6629763" y="273138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9" name="Cube 428"/>
          <p:cNvSpPr>
            <a:spLocks noChangeAspect="1"/>
          </p:cNvSpPr>
          <p:nvPr/>
        </p:nvSpPr>
        <p:spPr>
          <a:xfrm>
            <a:off x="6568803" y="279234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0" name="Cube 429"/>
          <p:cNvSpPr>
            <a:spLocks noChangeAspect="1"/>
          </p:cNvSpPr>
          <p:nvPr/>
        </p:nvSpPr>
        <p:spPr>
          <a:xfrm>
            <a:off x="6507843" y="285330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1" name="Cube 430"/>
          <p:cNvSpPr>
            <a:spLocks noChangeAspect="1"/>
          </p:cNvSpPr>
          <p:nvPr/>
        </p:nvSpPr>
        <p:spPr>
          <a:xfrm>
            <a:off x="6446883" y="291426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2" name="Cube 431"/>
          <p:cNvSpPr>
            <a:spLocks noChangeAspect="1"/>
          </p:cNvSpPr>
          <p:nvPr/>
        </p:nvSpPr>
        <p:spPr>
          <a:xfrm>
            <a:off x="9363689" y="276186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3" name="Cube 432"/>
          <p:cNvSpPr>
            <a:spLocks noChangeAspect="1"/>
          </p:cNvSpPr>
          <p:nvPr/>
        </p:nvSpPr>
        <p:spPr>
          <a:xfrm>
            <a:off x="4274750" y="276186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4" name="Cube 433"/>
          <p:cNvSpPr>
            <a:spLocks noChangeAspect="1"/>
          </p:cNvSpPr>
          <p:nvPr/>
        </p:nvSpPr>
        <p:spPr>
          <a:xfrm>
            <a:off x="3838199" y="2764884"/>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5" name="Cube 434"/>
          <p:cNvSpPr>
            <a:spLocks noChangeAspect="1"/>
          </p:cNvSpPr>
          <p:nvPr/>
        </p:nvSpPr>
        <p:spPr>
          <a:xfrm>
            <a:off x="7602059" y="285330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6" name="Cube 435"/>
          <p:cNvSpPr>
            <a:spLocks noChangeAspect="1"/>
          </p:cNvSpPr>
          <p:nvPr/>
        </p:nvSpPr>
        <p:spPr>
          <a:xfrm>
            <a:off x="7533966" y="291426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7" name="Cube 436"/>
          <p:cNvSpPr>
            <a:spLocks noChangeAspect="1"/>
          </p:cNvSpPr>
          <p:nvPr/>
        </p:nvSpPr>
        <p:spPr>
          <a:xfrm>
            <a:off x="5549267" y="291426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8" name="Cube 437"/>
          <p:cNvSpPr>
            <a:spLocks noChangeAspect="1"/>
          </p:cNvSpPr>
          <p:nvPr/>
        </p:nvSpPr>
        <p:spPr>
          <a:xfrm>
            <a:off x="4645151" y="273138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9" name="Cube 438"/>
          <p:cNvSpPr>
            <a:spLocks noChangeAspect="1"/>
          </p:cNvSpPr>
          <p:nvPr/>
        </p:nvSpPr>
        <p:spPr>
          <a:xfrm>
            <a:off x="4584191" y="279234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0" name="Cube 439"/>
          <p:cNvSpPr>
            <a:spLocks noChangeAspect="1"/>
          </p:cNvSpPr>
          <p:nvPr/>
        </p:nvSpPr>
        <p:spPr>
          <a:xfrm>
            <a:off x="4523231" y="285330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1" name="Cube 440"/>
          <p:cNvSpPr>
            <a:spLocks noChangeAspect="1"/>
          </p:cNvSpPr>
          <p:nvPr/>
        </p:nvSpPr>
        <p:spPr>
          <a:xfrm>
            <a:off x="4462271" y="291426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2" name="Cube 441"/>
          <p:cNvSpPr>
            <a:spLocks noChangeAspect="1"/>
          </p:cNvSpPr>
          <p:nvPr/>
        </p:nvSpPr>
        <p:spPr>
          <a:xfrm>
            <a:off x="4872836" y="273138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3" name="Cube 442"/>
          <p:cNvSpPr>
            <a:spLocks noChangeAspect="1"/>
          </p:cNvSpPr>
          <p:nvPr/>
        </p:nvSpPr>
        <p:spPr>
          <a:xfrm>
            <a:off x="4811876" y="279234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4" name="Cube 443"/>
          <p:cNvSpPr>
            <a:spLocks noChangeAspect="1"/>
          </p:cNvSpPr>
          <p:nvPr/>
        </p:nvSpPr>
        <p:spPr>
          <a:xfrm>
            <a:off x="4750916" y="285330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5" name="Cube 444"/>
          <p:cNvSpPr>
            <a:spLocks noChangeAspect="1"/>
          </p:cNvSpPr>
          <p:nvPr/>
        </p:nvSpPr>
        <p:spPr>
          <a:xfrm>
            <a:off x="4689956" y="291426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6" name="Cube 445"/>
          <p:cNvSpPr>
            <a:spLocks noChangeAspect="1"/>
          </p:cNvSpPr>
          <p:nvPr/>
        </p:nvSpPr>
        <p:spPr>
          <a:xfrm>
            <a:off x="5956939" y="273138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7" name="Cube 446"/>
          <p:cNvSpPr>
            <a:spLocks noChangeAspect="1"/>
          </p:cNvSpPr>
          <p:nvPr/>
        </p:nvSpPr>
        <p:spPr>
          <a:xfrm>
            <a:off x="5895979" y="279234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8" name="Cube 447"/>
          <p:cNvSpPr>
            <a:spLocks noChangeAspect="1"/>
          </p:cNvSpPr>
          <p:nvPr/>
        </p:nvSpPr>
        <p:spPr>
          <a:xfrm>
            <a:off x="5835019" y="285330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9" name="Cube 448"/>
          <p:cNvSpPr>
            <a:spLocks noChangeAspect="1"/>
          </p:cNvSpPr>
          <p:nvPr/>
        </p:nvSpPr>
        <p:spPr>
          <a:xfrm>
            <a:off x="5774059" y="291426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50" name="Cube 449"/>
          <p:cNvSpPr>
            <a:spLocks noChangeAspect="1"/>
          </p:cNvSpPr>
          <p:nvPr/>
        </p:nvSpPr>
        <p:spPr>
          <a:xfrm>
            <a:off x="9034077" y="273138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51" name="Cube 450"/>
          <p:cNvSpPr>
            <a:spLocks noChangeAspect="1"/>
          </p:cNvSpPr>
          <p:nvPr/>
        </p:nvSpPr>
        <p:spPr>
          <a:xfrm>
            <a:off x="8973117" y="2792345"/>
            <a:ext cx="182880" cy="182880"/>
          </a:xfrm>
          <a:prstGeom prst="cube">
            <a:avLst/>
          </a:prstGeom>
          <a:pattFill prst="solidDmnd">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52" name="Cube 451"/>
          <p:cNvSpPr>
            <a:spLocks noChangeAspect="1"/>
          </p:cNvSpPr>
          <p:nvPr/>
        </p:nvSpPr>
        <p:spPr>
          <a:xfrm>
            <a:off x="8912157" y="2853305"/>
            <a:ext cx="182880" cy="182880"/>
          </a:xfrm>
          <a:prstGeom prst="cube">
            <a:avLst/>
          </a:prstGeom>
          <a:pattFill prst="wdUpDiag">
            <a:fgClr>
              <a:srgbClr val="FFFFFF">
                <a:lumMod val="95000"/>
              </a:srgbClr>
            </a:fgClr>
            <a:bgClr>
              <a:srgbClr val="FFFFFF">
                <a:lumMod val="85000"/>
              </a:srgbClr>
            </a:bgClr>
          </a:patt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53" name="Cube 452"/>
          <p:cNvSpPr>
            <a:spLocks noChangeAspect="1"/>
          </p:cNvSpPr>
          <p:nvPr/>
        </p:nvSpPr>
        <p:spPr>
          <a:xfrm>
            <a:off x="8851197" y="2914265"/>
            <a:ext cx="182880" cy="182880"/>
          </a:xfrm>
          <a:prstGeom prst="cube">
            <a:avLst/>
          </a:prstGeom>
          <a:solidFill>
            <a:srgbClr val="FFFFFF">
              <a:lumMod val="85000"/>
            </a:srgbClr>
          </a:solidFill>
          <a:ln w="158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54" name="Can 453"/>
          <p:cNvSpPr/>
          <p:nvPr/>
        </p:nvSpPr>
        <p:spPr>
          <a:xfrm>
            <a:off x="8757148" y="2642145"/>
            <a:ext cx="1439864" cy="500664"/>
          </a:xfrm>
          <a:prstGeom prst="can">
            <a:avLst>
              <a:gd name="adj" fmla="val 9754"/>
            </a:avLst>
          </a:prstGeom>
          <a:gradFill>
            <a:gsLst>
              <a:gs pos="30102">
                <a:srgbClr val="FFFFFF">
                  <a:lumMod val="75000"/>
                  <a:alpha val="10000"/>
                </a:srgbClr>
              </a:gs>
              <a:gs pos="0">
                <a:srgbClr val="000000">
                  <a:lumMod val="75000"/>
                  <a:lumOff val="25000"/>
                  <a:alpha val="10000"/>
                </a:srgbClr>
              </a:gs>
              <a:gs pos="87000">
                <a:srgbClr val="000000">
                  <a:lumMod val="65000"/>
                  <a:lumOff val="35000"/>
                  <a:alpha val="20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455" name="Can 454"/>
          <p:cNvSpPr/>
          <p:nvPr/>
        </p:nvSpPr>
        <p:spPr>
          <a:xfrm>
            <a:off x="5434503" y="2642145"/>
            <a:ext cx="1439864" cy="500664"/>
          </a:xfrm>
          <a:prstGeom prst="can">
            <a:avLst>
              <a:gd name="adj" fmla="val 9754"/>
            </a:avLst>
          </a:prstGeom>
          <a:gradFill>
            <a:gsLst>
              <a:gs pos="30102">
                <a:srgbClr val="FFFFFF">
                  <a:lumMod val="75000"/>
                  <a:alpha val="10000"/>
                </a:srgbClr>
              </a:gs>
              <a:gs pos="0">
                <a:srgbClr val="000000">
                  <a:lumMod val="75000"/>
                  <a:lumOff val="25000"/>
                  <a:alpha val="10000"/>
                </a:srgbClr>
              </a:gs>
              <a:gs pos="87000">
                <a:srgbClr val="000000">
                  <a:lumMod val="65000"/>
                  <a:lumOff val="35000"/>
                  <a:alpha val="20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456" name="Can 455"/>
          <p:cNvSpPr/>
          <p:nvPr/>
        </p:nvSpPr>
        <p:spPr>
          <a:xfrm>
            <a:off x="3773180" y="2642145"/>
            <a:ext cx="1439864" cy="500664"/>
          </a:xfrm>
          <a:prstGeom prst="can">
            <a:avLst>
              <a:gd name="adj" fmla="val 9754"/>
            </a:avLst>
          </a:prstGeom>
          <a:gradFill>
            <a:gsLst>
              <a:gs pos="30102">
                <a:srgbClr val="FFFFFF">
                  <a:lumMod val="75000"/>
                  <a:alpha val="10000"/>
                </a:srgbClr>
              </a:gs>
              <a:gs pos="0">
                <a:srgbClr val="000000">
                  <a:lumMod val="75000"/>
                  <a:lumOff val="25000"/>
                  <a:alpha val="10000"/>
                </a:srgbClr>
              </a:gs>
              <a:gs pos="87000">
                <a:srgbClr val="000000">
                  <a:lumMod val="65000"/>
                  <a:lumOff val="35000"/>
                  <a:alpha val="20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457" name="Can 456"/>
          <p:cNvSpPr/>
          <p:nvPr/>
        </p:nvSpPr>
        <p:spPr>
          <a:xfrm>
            <a:off x="7095826" y="2642145"/>
            <a:ext cx="1439864" cy="500664"/>
          </a:xfrm>
          <a:prstGeom prst="can">
            <a:avLst>
              <a:gd name="adj" fmla="val 9754"/>
            </a:avLst>
          </a:prstGeom>
          <a:gradFill>
            <a:gsLst>
              <a:gs pos="30102">
                <a:srgbClr val="FFFFFF">
                  <a:lumMod val="75000"/>
                  <a:alpha val="10000"/>
                </a:srgbClr>
              </a:gs>
              <a:gs pos="0">
                <a:srgbClr val="000000">
                  <a:lumMod val="75000"/>
                  <a:lumOff val="25000"/>
                  <a:alpha val="10000"/>
                </a:srgbClr>
              </a:gs>
              <a:gs pos="87000">
                <a:srgbClr val="000000">
                  <a:lumMod val="65000"/>
                  <a:lumOff val="35000"/>
                  <a:alpha val="20000"/>
                </a:srgbClr>
              </a:gs>
            </a:gsLst>
            <a:lin ang="0" scaled="0"/>
          </a:gradFill>
          <a:ln w="3175" cap="flat" cmpd="sng" algn="ctr">
            <a:solidFill>
              <a:srgbClr val="FFFFFF">
                <a:lumMod val="8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iscoSansTT Light"/>
              <a:ea typeface="+mn-ea"/>
              <a:cs typeface="+mn-cs"/>
            </a:endParaRPr>
          </a:p>
        </p:txBody>
      </p:sp>
      <p:sp>
        <p:nvSpPr>
          <p:cNvPr id="459" name="Trapezoid 458"/>
          <p:cNvSpPr/>
          <p:nvPr/>
        </p:nvSpPr>
        <p:spPr>
          <a:xfrm rot="10800000">
            <a:off x="1209315" y="5772061"/>
            <a:ext cx="1386186" cy="307687"/>
          </a:xfrm>
          <a:prstGeom prst="trapezoid">
            <a:avLst>
              <a:gd name="adj" fmla="val 46312"/>
            </a:avLst>
          </a:prstGeom>
          <a:gradFill flip="none" rotWithShape="1">
            <a:gsLst>
              <a:gs pos="0">
                <a:srgbClr val="FFFFFF">
                  <a:lumMod val="75000"/>
                  <a:alpha val="69000"/>
                </a:srgbClr>
              </a:gs>
              <a:gs pos="100000">
                <a:srgbClr val="FFFFFF">
                  <a:lumMod val="95000"/>
                  <a:alpha val="0"/>
                </a:srgbClr>
              </a:gs>
            </a:gsLst>
            <a:lin ang="54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iscoSansTT Light"/>
              <a:ea typeface="+mn-ea"/>
              <a:cs typeface="+mn-cs"/>
            </a:endParaRPr>
          </a:p>
        </p:txBody>
      </p:sp>
      <p:sp>
        <p:nvSpPr>
          <p:cNvPr id="460" name="Cube 459"/>
          <p:cNvSpPr>
            <a:spLocks noChangeAspect="1"/>
          </p:cNvSpPr>
          <p:nvPr/>
        </p:nvSpPr>
        <p:spPr>
          <a:xfrm>
            <a:off x="4289130" y="1580072"/>
            <a:ext cx="182880" cy="182880"/>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461" name="Cube 460"/>
          <p:cNvSpPr>
            <a:spLocks noChangeAspect="1"/>
          </p:cNvSpPr>
          <p:nvPr/>
        </p:nvSpPr>
        <p:spPr>
          <a:xfrm>
            <a:off x="4510991" y="1580072"/>
            <a:ext cx="182880" cy="182880"/>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2" name="Cube 461"/>
          <p:cNvSpPr>
            <a:spLocks noChangeAspect="1"/>
          </p:cNvSpPr>
          <p:nvPr/>
        </p:nvSpPr>
        <p:spPr>
          <a:xfrm>
            <a:off x="4289130" y="1584608"/>
            <a:ext cx="182880" cy="182880"/>
          </a:xfrm>
          <a:prstGeom prst="cube">
            <a:avLst/>
          </a:prstGeom>
          <a:pattFill prst="horzBrick">
            <a:fgClr>
              <a:sysClr val="windowText" lastClr="000000"/>
            </a:fgClr>
            <a:bgClr>
              <a:srgbClr val="5B9BD5"/>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3" name="Cube 462"/>
          <p:cNvSpPr>
            <a:spLocks noChangeAspect="1"/>
          </p:cNvSpPr>
          <p:nvPr/>
        </p:nvSpPr>
        <p:spPr>
          <a:xfrm>
            <a:off x="4510991" y="1584608"/>
            <a:ext cx="182880" cy="182880"/>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4" name="Cube 463"/>
          <p:cNvSpPr>
            <a:spLocks noChangeAspect="1"/>
          </p:cNvSpPr>
          <p:nvPr/>
        </p:nvSpPr>
        <p:spPr>
          <a:xfrm>
            <a:off x="4289130" y="1577643"/>
            <a:ext cx="182880" cy="182880"/>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5" name="Cube 464"/>
          <p:cNvSpPr>
            <a:spLocks noChangeAspect="1"/>
          </p:cNvSpPr>
          <p:nvPr/>
        </p:nvSpPr>
        <p:spPr>
          <a:xfrm>
            <a:off x="4510991" y="1577643"/>
            <a:ext cx="182880" cy="182880"/>
          </a:xfrm>
          <a:prstGeom prst="cube">
            <a:avLst/>
          </a:prstGeom>
          <a:solidFill>
            <a:srgbClr val="FF010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6" name="Cube 465"/>
          <p:cNvSpPr>
            <a:spLocks noChangeAspect="1"/>
          </p:cNvSpPr>
          <p:nvPr/>
        </p:nvSpPr>
        <p:spPr>
          <a:xfrm>
            <a:off x="4289130" y="1580072"/>
            <a:ext cx="182880" cy="182880"/>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7" name="Cube 466"/>
          <p:cNvSpPr>
            <a:spLocks noChangeAspect="1"/>
          </p:cNvSpPr>
          <p:nvPr/>
        </p:nvSpPr>
        <p:spPr>
          <a:xfrm>
            <a:off x="4510991" y="1580072"/>
            <a:ext cx="182880" cy="182880"/>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8" name="Cube 467"/>
          <p:cNvSpPr>
            <a:spLocks noChangeAspect="1"/>
          </p:cNvSpPr>
          <p:nvPr/>
        </p:nvSpPr>
        <p:spPr>
          <a:xfrm>
            <a:off x="4289130" y="1581684"/>
            <a:ext cx="182880" cy="182880"/>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9" name="Cube 468"/>
          <p:cNvSpPr>
            <a:spLocks noChangeAspect="1"/>
          </p:cNvSpPr>
          <p:nvPr/>
        </p:nvSpPr>
        <p:spPr>
          <a:xfrm>
            <a:off x="4510991" y="1581684"/>
            <a:ext cx="182880" cy="182880"/>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0" name="Cube 469"/>
          <p:cNvSpPr>
            <a:spLocks noChangeAspect="1"/>
          </p:cNvSpPr>
          <p:nvPr/>
        </p:nvSpPr>
        <p:spPr>
          <a:xfrm>
            <a:off x="5956939" y="1580072"/>
            <a:ext cx="182880" cy="182880"/>
          </a:xfrm>
          <a:prstGeom prst="cube">
            <a:avLst/>
          </a:prstGeom>
          <a:solidFill>
            <a:srgbClr val="ED7D3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1" name="Cube 470"/>
          <p:cNvSpPr>
            <a:spLocks noChangeAspect="1"/>
          </p:cNvSpPr>
          <p:nvPr/>
        </p:nvSpPr>
        <p:spPr>
          <a:xfrm>
            <a:off x="6178800" y="1580072"/>
            <a:ext cx="182880" cy="182880"/>
          </a:xfrm>
          <a:prstGeom prst="cube">
            <a:avLst/>
          </a:prstGeom>
          <a:pattFill prst="horzBrick">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2" name="Cube 471"/>
          <p:cNvSpPr>
            <a:spLocks noChangeAspect="1"/>
          </p:cNvSpPr>
          <p:nvPr/>
        </p:nvSpPr>
        <p:spPr>
          <a:xfrm>
            <a:off x="5956939" y="1584608"/>
            <a:ext cx="182880" cy="182880"/>
          </a:xfrm>
          <a:prstGeom prst="cube">
            <a:avLst/>
          </a:prstGeom>
          <a:pattFill prst="solidDmnd">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3" name="Cube 472"/>
          <p:cNvSpPr>
            <a:spLocks noChangeAspect="1"/>
          </p:cNvSpPr>
          <p:nvPr/>
        </p:nvSpPr>
        <p:spPr>
          <a:xfrm>
            <a:off x="6178800" y="1584608"/>
            <a:ext cx="182880" cy="182880"/>
          </a:xfrm>
          <a:prstGeom prst="cube">
            <a:avLst/>
          </a:prstGeom>
          <a:pattFill prst="solidDmnd">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4" name="Cube 473"/>
          <p:cNvSpPr>
            <a:spLocks noChangeAspect="1"/>
          </p:cNvSpPr>
          <p:nvPr/>
        </p:nvSpPr>
        <p:spPr>
          <a:xfrm>
            <a:off x="5956939" y="1577643"/>
            <a:ext cx="182880" cy="182880"/>
          </a:xfrm>
          <a:prstGeom prst="cube">
            <a:avLst/>
          </a:prstGeom>
          <a:pattFill prst="wdUpDiag">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5" name="Cube 474"/>
          <p:cNvSpPr>
            <a:spLocks noChangeAspect="1"/>
          </p:cNvSpPr>
          <p:nvPr/>
        </p:nvSpPr>
        <p:spPr>
          <a:xfrm>
            <a:off x="6178800" y="1577643"/>
            <a:ext cx="182880" cy="182880"/>
          </a:xfrm>
          <a:prstGeom prst="cube">
            <a:avLst/>
          </a:prstGeom>
          <a:solidFill>
            <a:srgbClr val="FFC000">
              <a:lumMod val="75000"/>
            </a:srgbClr>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6" name="Cube 475"/>
          <p:cNvSpPr>
            <a:spLocks noChangeAspect="1"/>
          </p:cNvSpPr>
          <p:nvPr/>
        </p:nvSpPr>
        <p:spPr>
          <a:xfrm>
            <a:off x="5956939" y="1580072"/>
            <a:ext cx="182880" cy="182880"/>
          </a:xfrm>
          <a:prstGeom prst="cube">
            <a:avLst/>
          </a:prstGeom>
          <a:pattFill prst="horzBrick">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7" name="Cube 476"/>
          <p:cNvSpPr>
            <a:spLocks noChangeAspect="1"/>
          </p:cNvSpPr>
          <p:nvPr/>
        </p:nvSpPr>
        <p:spPr>
          <a:xfrm>
            <a:off x="6178800" y="1580072"/>
            <a:ext cx="182880" cy="18288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8" name="Cube 477"/>
          <p:cNvSpPr>
            <a:spLocks noChangeAspect="1"/>
          </p:cNvSpPr>
          <p:nvPr/>
        </p:nvSpPr>
        <p:spPr>
          <a:xfrm>
            <a:off x="5956939" y="1581684"/>
            <a:ext cx="182880" cy="182880"/>
          </a:xfrm>
          <a:prstGeom prst="cube">
            <a:avLst/>
          </a:prstGeom>
          <a:pattFill prst="solidDmnd">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9" name="Cube 478"/>
          <p:cNvSpPr>
            <a:spLocks noChangeAspect="1"/>
          </p:cNvSpPr>
          <p:nvPr/>
        </p:nvSpPr>
        <p:spPr>
          <a:xfrm>
            <a:off x="6178800" y="1581684"/>
            <a:ext cx="182880" cy="18288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80" name="Cube 479"/>
          <p:cNvSpPr>
            <a:spLocks noChangeAspect="1"/>
          </p:cNvSpPr>
          <p:nvPr/>
        </p:nvSpPr>
        <p:spPr>
          <a:xfrm>
            <a:off x="7615140" y="1580072"/>
            <a:ext cx="182880" cy="182880"/>
          </a:xfrm>
          <a:prstGeom prst="cube">
            <a:avLst/>
          </a:prstGeom>
          <a:solidFill>
            <a:srgbClr val="8E000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81" name="Cube 480"/>
          <p:cNvSpPr>
            <a:spLocks noChangeAspect="1"/>
          </p:cNvSpPr>
          <p:nvPr/>
        </p:nvSpPr>
        <p:spPr>
          <a:xfrm>
            <a:off x="7837001" y="1580072"/>
            <a:ext cx="182880" cy="182880"/>
          </a:xfrm>
          <a:prstGeom prst="cube">
            <a:avLst/>
          </a:prstGeom>
          <a:pattFill prst="horzBrick">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82" name="Cube 481"/>
          <p:cNvSpPr>
            <a:spLocks noChangeAspect="1"/>
          </p:cNvSpPr>
          <p:nvPr/>
        </p:nvSpPr>
        <p:spPr>
          <a:xfrm>
            <a:off x="7615140" y="1584608"/>
            <a:ext cx="182880" cy="182880"/>
          </a:xfrm>
          <a:prstGeom prst="cube">
            <a:avLst/>
          </a:prstGeom>
          <a:pattFill prst="horzBrick">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83" name="Cube 482"/>
          <p:cNvSpPr>
            <a:spLocks noChangeAspect="1"/>
          </p:cNvSpPr>
          <p:nvPr/>
        </p:nvSpPr>
        <p:spPr>
          <a:xfrm>
            <a:off x="7837001" y="1584608"/>
            <a:ext cx="182880" cy="182880"/>
          </a:xfrm>
          <a:prstGeom prst="cube">
            <a:avLst/>
          </a:prstGeom>
          <a:pattFill prst="solidDmnd">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84" name="Cube 483"/>
          <p:cNvSpPr>
            <a:spLocks noChangeAspect="1"/>
          </p:cNvSpPr>
          <p:nvPr/>
        </p:nvSpPr>
        <p:spPr>
          <a:xfrm>
            <a:off x="7615140" y="1577643"/>
            <a:ext cx="182880" cy="182880"/>
          </a:xfrm>
          <a:prstGeom prst="cube">
            <a:avLst/>
          </a:prstGeom>
          <a:pattFill prst="wdUpDiag">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85" name="Cube 484"/>
          <p:cNvSpPr>
            <a:spLocks noChangeAspect="1"/>
          </p:cNvSpPr>
          <p:nvPr/>
        </p:nvSpPr>
        <p:spPr>
          <a:xfrm>
            <a:off x="7837001" y="1577643"/>
            <a:ext cx="182880" cy="182880"/>
          </a:xfrm>
          <a:prstGeom prst="cube">
            <a:avLst/>
          </a:prstGeom>
          <a:solidFill>
            <a:srgbClr val="7030A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86" name="Cube 485"/>
          <p:cNvSpPr>
            <a:spLocks noChangeAspect="1"/>
          </p:cNvSpPr>
          <p:nvPr/>
        </p:nvSpPr>
        <p:spPr>
          <a:xfrm>
            <a:off x="7615140" y="1580072"/>
            <a:ext cx="182880" cy="182880"/>
          </a:xfrm>
          <a:prstGeom prst="cube">
            <a:avLst/>
          </a:prstGeom>
          <a:solidFill>
            <a:srgbClr val="996633"/>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87" name="Cube 486"/>
          <p:cNvSpPr>
            <a:spLocks noChangeAspect="1"/>
          </p:cNvSpPr>
          <p:nvPr/>
        </p:nvSpPr>
        <p:spPr>
          <a:xfrm>
            <a:off x="7837001" y="1580072"/>
            <a:ext cx="182880" cy="182880"/>
          </a:xfrm>
          <a:prstGeom prst="cube">
            <a:avLst/>
          </a:prstGeom>
          <a:pattFill prst="horzBrick">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88" name="Cube 487"/>
          <p:cNvSpPr>
            <a:spLocks noChangeAspect="1"/>
          </p:cNvSpPr>
          <p:nvPr/>
        </p:nvSpPr>
        <p:spPr>
          <a:xfrm>
            <a:off x="7615140" y="1581684"/>
            <a:ext cx="182880" cy="182880"/>
          </a:xfrm>
          <a:prstGeom prst="cube">
            <a:avLst/>
          </a:prstGeom>
          <a:pattFill prst="solidDmnd">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89" name="Cube 488"/>
          <p:cNvSpPr>
            <a:spLocks noChangeAspect="1"/>
          </p:cNvSpPr>
          <p:nvPr/>
        </p:nvSpPr>
        <p:spPr>
          <a:xfrm>
            <a:off x="7837001" y="1581684"/>
            <a:ext cx="182880" cy="182880"/>
          </a:xfrm>
          <a:prstGeom prst="cube">
            <a:avLst/>
          </a:prstGeom>
          <a:pattFill prst="wdUpDiag">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0" name="Cube 489"/>
          <p:cNvSpPr>
            <a:spLocks noChangeAspect="1"/>
          </p:cNvSpPr>
          <p:nvPr/>
        </p:nvSpPr>
        <p:spPr>
          <a:xfrm>
            <a:off x="9265980" y="1580072"/>
            <a:ext cx="182880" cy="182880"/>
          </a:xfrm>
          <a:prstGeom prst="cube">
            <a:avLst/>
          </a:prstGeom>
          <a:solidFill>
            <a:sysClr val="window" lastClr="FFFFFF"/>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1" name="Cube 490"/>
          <p:cNvSpPr>
            <a:spLocks noChangeAspect="1"/>
          </p:cNvSpPr>
          <p:nvPr/>
        </p:nvSpPr>
        <p:spPr>
          <a:xfrm>
            <a:off x="9487841" y="1580072"/>
            <a:ext cx="182880" cy="182880"/>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2" name="Cube 491"/>
          <p:cNvSpPr>
            <a:spLocks noChangeAspect="1"/>
          </p:cNvSpPr>
          <p:nvPr/>
        </p:nvSpPr>
        <p:spPr>
          <a:xfrm>
            <a:off x="9265980" y="1584608"/>
            <a:ext cx="182880" cy="182880"/>
          </a:xfrm>
          <a:prstGeom prst="cube">
            <a:avLst/>
          </a:prstGeom>
          <a:pattFill prst="solidDmnd">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3" name="Cube 492"/>
          <p:cNvSpPr>
            <a:spLocks noChangeAspect="1"/>
          </p:cNvSpPr>
          <p:nvPr/>
        </p:nvSpPr>
        <p:spPr>
          <a:xfrm>
            <a:off x="9487841" y="1584608"/>
            <a:ext cx="182880" cy="182880"/>
          </a:xfrm>
          <a:prstGeom prst="cube">
            <a:avLst/>
          </a:prstGeom>
          <a:pattFill prst="wdUpDiag">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4" name="Cube 493"/>
          <p:cNvSpPr>
            <a:spLocks noChangeAspect="1"/>
          </p:cNvSpPr>
          <p:nvPr/>
        </p:nvSpPr>
        <p:spPr>
          <a:xfrm>
            <a:off x="9265980" y="1577643"/>
            <a:ext cx="182880" cy="182880"/>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5" name="Cube 494"/>
          <p:cNvSpPr>
            <a:spLocks noChangeAspect="1"/>
          </p:cNvSpPr>
          <p:nvPr/>
        </p:nvSpPr>
        <p:spPr>
          <a:xfrm>
            <a:off x="9487841" y="1577643"/>
            <a:ext cx="182880" cy="182880"/>
          </a:xfrm>
          <a:prstGeom prst="cube">
            <a:avLst/>
          </a:prstGeom>
          <a:solidFill>
            <a:sysClr val="windowText" lastClr="00000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6" name="Cube 495"/>
          <p:cNvSpPr>
            <a:spLocks noChangeAspect="1"/>
          </p:cNvSpPr>
          <p:nvPr/>
        </p:nvSpPr>
        <p:spPr>
          <a:xfrm>
            <a:off x="9265980" y="1580072"/>
            <a:ext cx="182880" cy="182880"/>
          </a:xfrm>
          <a:prstGeom prst="cube">
            <a:avLst/>
          </a:prstGeom>
          <a:pattFill prst="horzBrick">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7" name="Cube 496"/>
          <p:cNvSpPr>
            <a:spLocks noChangeAspect="1"/>
          </p:cNvSpPr>
          <p:nvPr/>
        </p:nvSpPr>
        <p:spPr>
          <a:xfrm>
            <a:off x="9487841" y="1580072"/>
            <a:ext cx="182880" cy="182880"/>
          </a:xfrm>
          <a:prstGeom prst="cube">
            <a:avLst/>
          </a:prstGeom>
          <a:pattFill prst="solidDmnd">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8" name="Cube 497"/>
          <p:cNvSpPr>
            <a:spLocks noChangeAspect="1"/>
          </p:cNvSpPr>
          <p:nvPr/>
        </p:nvSpPr>
        <p:spPr>
          <a:xfrm>
            <a:off x="9265980" y="1581684"/>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9" name="Cube 498"/>
          <p:cNvSpPr>
            <a:spLocks noChangeAspect="1"/>
          </p:cNvSpPr>
          <p:nvPr/>
        </p:nvSpPr>
        <p:spPr>
          <a:xfrm>
            <a:off x="9487841" y="1581684"/>
            <a:ext cx="182880" cy="182880"/>
          </a:xfrm>
          <a:prstGeom prst="cube">
            <a:avLst/>
          </a:prstGeom>
          <a:pattFill prst="wdUpDiag">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0" name="Cube 499"/>
          <p:cNvSpPr>
            <a:spLocks noChangeAspect="1"/>
          </p:cNvSpPr>
          <p:nvPr/>
        </p:nvSpPr>
        <p:spPr>
          <a:xfrm>
            <a:off x="4012205" y="5942331"/>
            <a:ext cx="128016" cy="128016"/>
          </a:xfrm>
          <a:prstGeom prst="cube">
            <a:avLst/>
          </a:prstGeom>
          <a:solidFill>
            <a:srgbClr val="FF010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01" name="Cube 500"/>
          <p:cNvSpPr>
            <a:spLocks noChangeAspect="1"/>
          </p:cNvSpPr>
          <p:nvPr/>
        </p:nvSpPr>
        <p:spPr>
          <a:xfrm>
            <a:off x="3946044" y="5942331"/>
            <a:ext cx="128016" cy="128016"/>
          </a:xfrm>
          <a:prstGeom prst="cube">
            <a:avLst/>
          </a:prstGeom>
          <a:solidFill>
            <a:sysClr val="windowText" lastClr="00000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02" name="Cube 501"/>
          <p:cNvSpPr>
            <a:spLocks noChangeAspect="1"/>
          </p:cNvSpPr>
          <p:nvPr/>
        </p:nvSpPr>
        <p:spPr>
          <a:xfrm>
            <a:off x="4449876" y="5942331"/>
            <a:ext cx="128016" cy="128016"/>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03" name="Cube 502"/>
          <p:cNvSpPr>
            <a:spLocks noChangeAspect="1"/>
          </p:cNvSpPr>
          <p:nvPr/>
        </p:nvSpPr>
        <p:spPr>
          <a:xfrm>
            <a:off x="4408002" y="5942331"/>
            <a:ext cx="128016" cy="128016"/>
          </a:xfrm>
          <a:prstGeom prst="cube">
            <a:avLst/>
          </a:prstGeom>
          <a:pattFill prst="solidDmnd">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04" name="Cube 503"/>
          <p:cNvSpPr>
            <a:spLocks noChangeAspect="1"/>
          </p:cNvSpPr>
          <p:nvPr/>
        </p:nvSpPr>
        <p:spPr>
          <a:xfrm>
            <a:off x="4227658" y="5942331"/>
            <a:ext cx="128016" cy="128016"/>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05" name="Cube 504"/>
          <p:cNvSpPr>
            <a:spLocks noChangeAspect="1"/>
          </p:cNvSpPr>
          <p:nvPr/>
        </p:nvSpPr>
        <p:spPr>
          <a:xfrm>
            <a:off x="3879882" y="5942331"/>
            <a:ext cx="128016" cy="128016"/>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06" name="Cube 505"/>
          <p:cNvSpPr>
            <a:spLocks noChangeAspect="1"/>
          </p:cNvSpPr>
          <p:nvPr/>
        </p:nvSpPr>
        <p:spPr>
          <a:xfrm>
            <a:off x="5015137" y="5942331"/>
            <a:ext cx="128016" cy="128016"/>
          </a:xfrm>
          <a:prstGeom prst="cube">
            <a:avLst/>
          </a:prstGeom>
          <a:pattFill prst="solidDmnd">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07" name="Cube 506"/>
          <p:cNvSpPr>
            <a:spLocks noChangeAspect="1"/>
          </p:cNvSpPr>
          <p:nvPr/>
        </p:nvSpPr>
        <p:spPr>
          <a:xfrm>
            <a:off x="6415277" y="5942331"/>
            <a:ext cx="128016" cy="128016"/>
          </a:xfrm>
          <a:prstGeom prst="cube">
            <a:avLst/>
          </a:prstGeom>
          <a:pattFill prst="solidDmnd">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08" name="Cube 507"/>
          <p:cNvSpPr>
            <a:spLocks noChangeAspect="1"/>
          </p:cNvSpPr>
          <p:nvPr/>
        </p:nvSpPr>
        <p:spPr>
          <a:xfrm>
            <a:off x="5732147" y="5942331"/>
            <a:ext cx="128016" cy="128016"/>
          </a:xfrm>
          <a:prstGeom prst="cube">
            <a:avLst/>
          </a:prstGeom>
          <a:pattFill prst="solidDmnd">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09" name="Cube 508"/>
          <p:cNvSpPr>
            <a:spLocks noChangeAspect="1"/>
          </p:cNvSpPr>
          <p:nvPr/>
        </p:nvSpPr>
        <p:spPr>
          <a:xfrm>
            <a:off x="6058648" y="5942331"/>
            <a:ext cx="128016" cy="128016"/>
          </a:xfrm>
          <a:prstGeom prst="cube">
            <a:avLst/>
          </a:prstGeom>
          <a:pattFill prst="solidDmnd">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0" name="Cube 509"/>
          <p:cNvSpPr>
            <a:spLocks noChangeAspect="1"/>
          </p:cNvSpPr>
          <p:nvPr/>
        </p:nvSpPr>
        <p:spPr>
          <a:xfrm>
            <a:off x="4863692" y="5942331"/>
            <a:ext cx="128016" cy="128016"/>
          </a:xfrm>
          <a:prstGeom prst="cube">
            <a:avLst/>
          </a:prstGeom>
          <a:pattFill prst="solidDmnd">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1" name="Cube 510"/>
          <p:cNvSpPr>
            <a:spLocks noChangeAspect="1"/>
          </p:cNvSpPr>
          <p:nvPr/>
        </p:nvSpPr>
        <p:spPr>
          <a:xfrm>
            <a:off x="6598448" y="5942331"/>
            <a:ext cx="128016" cy="128016"/>
          </a:xfrm>
          <a:prstGeom prst="cube">
            <a:avLst/>
          </a:prstGeom>
          <a:pattFill prst="solidDmnd">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2" name="Cube 511"/>
          <p:cNvSpPr>
            <a:spLocks noChangeAspect="1"/>
          </p:cNvSpPr>
          <p:nvPr/>
        </p:nvSpPr>
        <p:spPr>
          <a:xfrm>
            <a:off x="9320844" y="5942331"/>
            <a:ext cx="128016" cy="128016"/>
          </a:xfrm>
          <a:prstGeom prst="cube">
            <a:avLst/>
          </a:prstGeom>
          <a:pattFill prst="wdUpDiag">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3" name="Cube 512"/>
          <p:cNvSpPr>
            <a:spLocks noChangeAspect="1"/>
          </p:cNvSpPr>
          <p:nvPr/>
        </p:nvSpPr>
        <p:spPr>
          <a:xfrm>
            <a:off x="7236636" y="5942331"/>
            <a:ext cx="128016" cy="128016"/>
          </a:xfrm>
          <a:prstGeom prst="cube">
            <a:avLst/>
          </a:prstGeom>
          <a:pattFill prst="wdUpDiag">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4" name="Cube 513"/>
          <p:cNvSpPr>
            <a:spLocks noChangeAspect="1"/>
          </p:cNvSpPr>
          <p:nvPr/>
        </p:nvSpPr>
        <p:spPr>
          <a:xfrm>
            <a:off x="8081384" y="5942331"/>
            <a:ext cx="128016" cy="128016"/>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5" name="Cube 514"/>
          <p:cNvSpPr>
            <a:spLocks noChangeAspect="1"/>
          </p:cNvSpPr>
          <p:nvPr/>
        </p:nvSpPr>
        <p:spPr>
          <a:xfrm>
            <a:off x="8017654" y="5942331"/>
            <a:ext cx="128016" cy="128016"/>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6" name="Cube 515"/>
          <p:cNvSpPr>
            <a:spLocks noChangeAspect="1"/>
          </p:cNvSpPr>
          <p:nvPr/>
        </p:nvSpPr>
        <p:spPr>
          <a:xfrm>
            <a:off x="8344155" y="5942331"/>
            <a:ext cx="128016" cy="128016"/>
          </a:xfrm>
          <a:prstGeom prst="cube">
            <a:avLst/>
          </a:prstGeom>
          <a:pattFill prst="wdUpDiag">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7" name="Cube 516"/>
          <p:cNvSpPr>
            <a:spLocks noChangeAspect="1"/>
          </p:cNvSpPr>
          <p:nvPr/>
        </p:nvSpPr>
        <p:spPr>
          <a:xfrm>
            <a:off x="8930965" y="5942331"/>
            <a:ext cx="128016" cy="128016"/>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8" name="Cube 517"/>
          <p:cNvSpPr>
            <a:spLocks noChangeAspect="1"/>
          </p:cNvSpPr>
          <p:nvPr/>
        </p:nvSpPr>
        <p:spPr>
          <a:xfrm>
            <a:off x="9085311" y="5942331"/>
            <a:ext cx="128016" cy="128016"/>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9" name="Cube 518"/>
          <p:cNvSpPr>
            <a:spLocks noChangeAspect="1"/>
          </p:cNvSpPr>
          <p:nvPr/>
        </p:nvSpPr>
        <p:spPr>
          <a:xfrm>
            <a:off x="7646292" y="5942331"/>
            <a:ext cx="128016" cy="128016"/>
          </a:xfrm>
          <a:prstGeom prst="cube">
            <a:avLst/>
          </a:prstGeom>
          <a:pattFill prst="wdUpDiag">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0" name="Cube 519"/>
          <p:cNvSpPr>
            <a:spLocks noChangeAspect="1"/>
          </p:cNvSpPr>
          <p:nvPr/>
        </p:nvSpPr>
        <p:spPr>
          <a:xfrm>
            <a:off x="9706344" y="5942331"/>
            <a:ext cx="128016" cy="128016"/>
          </a:xfrm>
          <a:prstGeom prst="cube">
            <a:avLst/>
          </a:prstGeom>
          <a:solidFill>
            <a:srgbClr val="996633"/>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1" name="Cube 520"/>
          <p:cNvSpPr>
            <a:spLocks noChangeAspect="1"/>
          </p:cNvSpPr>
          <p:nvPr/>
        </p:nvSpPr>
        <p:spPr>
          <a:xfrm>
            <a:off x="9650159" y="5942331"/>
            <a:ext cx="128016" cy="128016"/>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2" name="Cube 521"/>
          <p:cNvSpPr>
            <a:spLocks noChangeAspect="1"/>
          </p:cNvSpPr>
          <p:nvPr/>
        </p:nvSpPr>
        <p:spPr>
          <a:xfrm>
            <a:off x="9976661" y="5942331"/>
            <a:ext cx="128016" cy="128016"/>
          </a:xfrm>
          <a:prstGeom prst="cube">
            <a:avLst/>
          </a:prstGeom>
          <a:pattFill prst="wdUpDiag">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3" name="Cube 522"/>
          <p:cNvSpPr>
            <a:spLocks noChangeAspect="1"/>
          </p:cNvSpPr>
          <p:nvPr/>
        </p:nvSpPr>
        <p:spPr>
          <a:xfrm>
            <a:off x="3813720" y="5942331"/>
            <a:ext cx="128016" cy="128016"/>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4" name="Cube 523"/>
          <p:cNvSpPr>
            <a:spLocks noChangeAspect="1"/>
          </p:cNvSpPr>
          <p:nvPr/>
        </p:nvSpPr>
        <p:spPr>
          <a:xfrm>
            <a:off x="4140221" y="5942331"/>
            <a:ext cx="128016" cy="128016"/>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5" name="Cube 524"/>
          <p:cNvSpPr>
            <a:spLocks noChangeAspect="1"/>
          </p:cNvSpPr>
          <p:nvPr/>
        </p:nvSpPr>
        <p:spPr>
          <a:xfrm>
            <a:off x="4665207" y="5942331"/>
            <a:ext cx="128016" cy="128016"/>
          </a:xfrm>
          <a:prstGeom prst="cube">
            <a:avLst/>
          </a:prstGeom>
          <a:solidFill>
            <a:srgbClr val="ED7D31"/>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6" name="Cube 525"/>
          <p:cNvSpPr>
            <a:spLocks noChangeAspect="1"/>
          </p:cNvSpPr>
          <p:nvPr/>
        </p:nvSpPr>
        <p:spPr>
          <a:xfrm>
            <a:off x="4927700" y="5942331"/>
            <a:ext cx="128016" cy="128016"/>
          </a:xfrm>
          <a:prstGeom prst="cube">
            <a:avLst/>
          </a:prstGeom>
          <a:solidFill>
            <a:srgbClr val="FFC000">
              <a:lumMod val="75000"/>
            </a:srgbClr>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7" name="Cube 526"/>
          <p:cNvSpPr>
            <a:spLocks noChangeAspect="1"/>
          </p:cNvSpPr>
          <p:nvPr/>
        </p:nvSpPr>
        <p:spPr>
          <a:xfrm>
            <a:off x="5486566" y="5942331"/>
            <a:ext cx="128016" cy="128016"/>
          </a:xfrm>
          <a:prstGeom prst="cube">
            <a:avLst/>
          </a:prstGeom>
          <a:solidFill>
            <a:srgbClr val="8E000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8" name="Cube 527"/>
          <p:cNvSpPr>
            <a:spLocks noChangeAspect="1"/>
          </p:cNvSpPr>
          <p:nvPr/>
        </p:nvSpPr>
        <p:spPr>
          <a:xfrm>
            <a:off x="6356759" y="5942331"/>
            <a:ext cx="128016" cy="128016"/>
          </a:xfrm>
          <a:prstGeom prst="cube">
            <a:avLst/>
          </a:prstGeom>
          <a:solidFill>
            <a:srgbClr val="7030A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29" name="Cube 528"/>
          <p:cNvSpPr>
            <a:spLocks noChangeAspect="1"/>
          </p:cNvSpPr>
          <p:nvPr/>
        </p:nvSpPr>
        <p:spPr>
          <a:xfrm>
            <a:off x="6534440" y="5942331"/>
            <a:ext cx="128016" cy="128016"/>
          </a:xfrm>
          <a:prstGeom prst="cube">
            <a:avLst/>
          </a:prstGeom>
          <a:solidFill>
            <a:sysClr val="window" lastClr="FFFFFF"/>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0" name="Cube 529"/>
          <p:cNvSpPr>
            <a:spLocks noChangeAspect="1"/>
          </p:cNvSpPr>
          <p:nvPr/>
        </p:nvSpPr>
        <p:spPr>
          <a:xfrm>
            <a:off x="6706440" y="5942331"/>
            <a:ext cx="128016" cy="128016"/>
          </a:xfrm>
          <a:prstGeom prst="cube">
            <a:avLst/>
          </a:prstGeom>
          <a:pattFill prst="horzBrick">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1" name="Cube 530"/>
          <p:cNvSpPr>
            <a:spLocks noChangeAspect="1"/>
          </p:cNvSpPr>
          <p:nvPr/>
        </p:nvSpPr>
        <p:spPr>
          <a:xfrm>
            <a:off x="6660402" y="5942331"/>
            <a:ext cx="128016" cy="128016"/>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2" name="Cube 531"/>
          <p:cNvSpPr>
            <a:spLocks noChangeAspect="1"/>
          </p:cNvSpPr>
          <p:nvPr/>
        </p:nvSpPr>
        <p:spPr>
          <a:xfrm>
            <a:off x="7149199" y="5942331"/>
            <a:ext cx="128016" cy="128016"/>
          </a:xfrm>
          <a:prstGeom prst="cube">
            <a:avLst/>
          </a:prstGeom>
          <a:pattFill prst="horzBrick">
            <a:fgClr>
              <a:sysClr val="windowText" lastClr="000000"/>
            </a:fgClr>
            <a:bgClr>
              <a:srgbClr val="5B9BD5"/>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3" name="Cube 532"/>
          <p:cNvSpPr>
            <a:spLocks noChangeAspect="1"/>
          </p:cNvSpPr>
          <p:nvPr/>
        </p:nvSpPr>
        <p:spPr>
          <a:xfrm>
            <a:off x="7603716" y="5942331"/>
            <a:ext cx="128016" cy="128016"/>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4" name="Cube 533"/>
          <p:cNvSpPr>
            <a:spLocks noChangeAspect="1"/>
          </p:cNvSpPr>
          <p:nvPr/>
        </p:nvSpPr>
        <p:spPr>
          <a:xfrm>
            <a:off x="7930217" y="5942331"/>
            <a:ext cx="128016" cy="128016"/>
          </a:xfrm>
          <a:prstGeom prst="cube">
            <a:avLst/>
          </a:prstGeom>
          <a:pattFill prst="horzBrick">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5" name="Cube 534"/>
          <p:cNvSpPr>
            <a:spLocks noChangeAspect="1"/>
          </p:cNvSpPr>
          <p:nvPr/>
        </p:nvSpPr>
        <p:spPr>
          <a:xfrm>
            <a:off x="8843528" y="5942331"/>
            <a:ext cx="128016" cy="128016"/>
          </a:xfrm>
          <a:prstGeom prst="cube">
            <a:avLst/>
          </a:prstGeom>
          <a:pattFill prst="horzBrick">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6" name="Cube 535"/>
          <p:cNvSpPr>
            <a:spLocks noChangeAspect="1"/>
          </p:cNvSpPr>
          <p:nvPr/>
        </p:nvSpPr>
        <p:spPr>
          <a:xfrm>
            <a:off x="7542598" y="5942331"/>
            <a:ext cx="128016" cy="128016"/>
          </a:xfrm>
          <a:prstGeom prst="cube">
            <a:avLst/>
          </a:prstGeom>
          <a:pattFill prst="horzBrick">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7" name="Cube 536"/>
          <p:cNvSpPr>
            <a:spLocks noChangeAspect="1"/>
          </p:cNvSpPr>
          <p:nvPr/>
        </p:nvSpPr>
        <p:spPr>
          <a:xfrm>
            <a:off x="9236221" y="5942331"/>
            <a:ext cx="128016" cy="128016"/>
          </a:xfrm>
          <a:prstGeom prst="cube">
            <a:avLst/>
          </a:prstGeom>
          <a:pattFill prst="horzBrick">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8" name="Cube 537"/>
          <p:cNvSpPr>
            <a:spLocks noChangeAspect="1"/>
          </p:cNvSpPr>
          <p:nvPr/>
        </p:nvSpPr>
        <p:spPr>
          <a:xfrm>
            <a:off x="7770488" y="5942331"/>
            <a:ext cx="128016" cy="128016"/>
          </a:xfrm>
          <a:prstGeom prst="cube">
            <a:avLst/>
          </a:prstGeom>
          <a:pattFill prst="horzBrick">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39" name="Cube 538"/>
          <p:cNvSpPr>
            <a:spLocks noChangeAspect="1"/>
          </p:cNvSpPr>
          <p:nvPr/>
        </p:nvSpPr>
        <p:spPr>
          <a:xfrm>
            <a:off x="9889224" y="5942331"/>
            <a:ext cx="128016" cy="128016"/>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42" name="Cube 541"/>
          <p:cNvSpPr/>
          <p:nvPr/>
        </p:nvSpPr>
        <p:spPr>
          <a:xfrm>
            <a:off x="3574574" y="4757285"/>
            <a:ext cx="7048755" cy="529869"/>
          </a:xfrm>
          <a:prstGeom prst="cube">
            <a:avLst>
              <a:gd name="adj" fmla="val 77200"/>
            </a:avLst>
          </a:prstGeom>
          <a:solidFill>
            <a:srgbClr val="677D9D">
              <a:alpha val="90000"/>
            </a:srgbClr>
          </a:solidFill>
          <a:ln w="28575" cap="flat" cmpd="sng" algn="ctr">
            <a:solidFill>
              <a:srgbClr val="677D9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iscoSansTT Light"/>
              <a:ea typeface="+mn-ea"/>
              <a:cs typeface="+mn-cs"/>
            </a:endParaRPr>
          </a:p>
        </p:txBody>
      </p:sp>
      <p:pic>
        <p:nvPicPr>
          <p:cNvPr id="544" name="Picture 543"/>
          <p:cNvPicPr>
            <a:picLocks noChangeAspect="1"/>
          </p:cNvPicPr>
          <p:nvPr/>
        </p:nvPicPr>
        <p:blipFill>
          <a:blip r:embed="rId4"/>
          <a:stretch>
            <a:fillRect/>
          </a:stretch>
        </p:blipFill>
        <p:spPr>
          <a:xfrm>
            <a:off x="967361" y="2989393"/>
            <a:ext cx="1934629" cy="571300"/>
          </a:xfrm>
          <a:prstGeom prst="rect">
            <a:avLst/>
          </a:prstGeom>
        </p:spPr>
      </p:pic>
      <p:cxnSp>
        <p:nvCxnSpPr>
          <p:cNvPr id="545" name="Straight Connector 544"/>
          <p:cNvCxnSpPr/>
          <p:nvPr/>
        </p:nvCxnSpPr>
        <p:spPr>
          <a:xfrm>
            <a:off x="2405959" y="5009831"/>
            <a:ext cx="365760" cy="0"/>
          </a:xfrm>
          <a:prstGeom prst="line">
            <a:avLst/>
          </a:prstGeom>
          <a:noFill/>
          <a:ln w="25400" cap="flat" cmpd="sng" algn="ctr">
            <a:solidFill>
              <a:srgbClr val="272A48"/>
            </a:solidFill>
            <a:prstDash val="solid"/>
            <a:headEnd type="none"/>
            <a:tailEnd type="triangle"/>
          </a:ln>
          <a:effectLst/>
        </p:spPr>
      </p:cxnSp>
      <p:cxnSp>
        <p:nvCxnSpPr>
          <p:cNvPr id="546" name="Straight Connector 545"/>
          <p:cNvCxnSpPr/>
          <p:nvPr/>
        </p:nvCxnSpPr>
        <p:spPr>
          <a:xfrm>
            <a:off x="2405959" y="5451866"/>
            <a:ext cx="365760" cy="0"/>
          </a:xfrm>
          <a:prstGeom prst="line">
            <a:avLst/>
          </a:prstGeom>
          <a:noFill/>
          <a:ln w="25400" cap="flat" cmpd="sng" algn="ctr">
            <a:solidFill>
              <a:srgbClr val="272A48"/>
            </a:solidFill>
            <a:prstDash val="solid"/>
            <a:headEnd type="none"/>
            <a:tailEnd type="triangle"/>
          </a:ln>
          <a:effectLst/>
        </p:spPr>
      </p:cxnSp>
      <p:cxnSp>
        <p:nvCxnSpPr>
          <p:cNvPr id="547" name="Straight Connector 546"/>
          <p:cNvCxnSpPr/>
          <p:nvPr/>
        </p:nvCxnSpPr>
        <p:spPr>
          <a:xfrm>
            <a:off x="2405959" y="5842847"/>
            <a:ext cx="365760" cy="0"/>
          </a:xfrm>
          <a:prstGeom prst="line">
            <a:avLst/>
          </a:prstGeom>
          <a:noFill/>
          <a:ln w="25400" cap="flat" cmpd="sng" algn="ctr">
            <a:solidFill>
              <a:srgbClr val="272A48"/>
            </a:solidFill>
            <a:prstDash val="solid"/>
            <a:headEnd type="none"/>
            <a:tailEnd type="triangle"/>
          </a:ln>
          <a:effectLst/>
        </p:spPr>
      </p:cxnSp>
      <p:cxnSp>
        <p:nvCxnSpPr>
          <p:cNvPr id="548" name="Straight Connector 547"/>
          <p:cNvCxnSpPr/>
          <p:nvPr/>
        </p:nvCxnSpPr>
        <p:spPr>
          <a:xfrm>
            <a:off x="2405959" y="1791613"/>
            <a:ext cx="365760" cy="0"/>
          </a:xfrm>
          <a:prstGeom prst="line">
            <a:avLst/>
          </a:prstGeom>
          <a:noFill/>
          <a:ln w="25400" cap="flat" cmpd="sng" algn="ctr">
            <a:solidFill>
              <a:srgbClr val="272A48"/>
            </a:solidFill>
            <a:prstDash val="solid"/>
            <a:headEnd type="none"/>
            <a:tailEnd type="triangle"/>
          </a:ln>
          <a:effectLst/>
        </p:spPr>
      </p:cxnSp>
      <p:grpSp>
        <p:nvGrpSpPr>
          <p:cNvPr id="549" name="Group 548"/>
          <p:cNvGrpSpPr/>
          <p:nvPr/>
        </p:nvGrpSpPr>
        <p:grpSpPr>
          <a:xfrm>
            <a:off x="1365299" y="5667785"/>
            <a:ext cx="936208" cy="338554"/>
            <a:chOff x="393713" y="5768375"/>
            <a:chExt cx="936208" cy="338554"/>
          </a:xfrm>
        </p:grpSpPr>
        <p:pic>
          <p:nvPicPr>
            <p:cNvPr id="550" name="Picture 549"/>
            <p:cNvPicPr>
              <a:picLocks noChangeAspect="1"/>
            </p:cNvPicPr>
            <p:nvPr/>
          </p:nvPicPr>
          <p:blipFill>
            <a:blip r:embed="rId5" cstate="print">
              <a:duotone>
                <a:srgbClr val="272A48">
                  <a:shade val="45000"/>
                  <a:satMod val="135000"/>
                </a:srgbClr>
                <a:prstClr val="white"/>
              </a:duotone>
              <a:extLst>
                <a:ext uri="{28A0092B-C50C-407E-A947-70E740481C1C}">
                  <a14:useLocalDpi xmlns:a14="http://schemas.microsoft.com/office/drawing/2010/main" val="0"/>
                </a:ext>
              </a:extLst>
            </a:blip>
            <a:stretch>
              <a:fillRect/>
            </a:stretch>
          </p:blipFill>
          <p:spPr>
            <a:xfrm>
              <a:off x="393713" y="5829266"/>
              <a:ext cx="324438" cy="211282"/>
            </a:xfrm>
            <a:prstGeom prst="rect">
              <a:avLst/>
            </a:prstGeom>
            <a:effectLst/>
          </p:spPr>
        </p:pic>
        <p:sp>
          <p:nvSpPr>
            <p:cNvPr id="551" name="TextBox 550"/>
            <p:cNvSpPr txBox="1"/>
            <p:nvPr/>
          </p:nvSpPr>
          <p:spPr>
            <a:xfrm>
              <a:off x="755725" y="5768375"/>
              <a:ext cx="574196"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HDD</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grpSp>
        <p:nvGrpSpPr>
          <p:cNvPr id="552" name="Group 551"/>
          <p:cNvGrpSpPr/>
          <p:nvPr/>
        </p:nvGrpSpPr>
        <p:grpSpPr>
          <a:xfrm>
            <a:off x="1365299" y="5263741"/>
            <a:ext cx="872088" cy="338554"/>
            <a:chOff x="393713" y="5318415"/>
            <a:chExt cx="872088" cy="338554"/>
          </a:xfrm>
        </p:grpSpPr>
        <p:pic>
          <p:nvPicPr>
            <p:cNvPr id="553" name="Picture 552"/>
            <p:cNvPicPr>
              <a:picLocks noChangeAspect="1"/>
            </p:cNvPicPr>
            <p:nvPr/>
          </p:nvPicPr>
          <p:blipFill>
            <a:blip r:embed="rId6"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393713" y="5392287"/>
              <a:ext cx="324438" cy="201674"/>
            </a:xfrm>
            <a:prstGeom prst="rect">
              <a:avLst/>
            </a:prstGeom>
            <a:effectLst/>
          </p:spPr>
        </p:pic>
        <p:sp>
          <p:nvSpPr>
            <p:cNvPr id="554" name="TextBox 553"/>
            <p:cNvSpPr txBox="1"/>
            <p:nvPr/>
          </p:nvSpPr>
          <p:spPr>
            <a:xfrm>
              <a:off x="755725" y="5318415"/>
              <a:ext cx="510076"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SSD</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grpSp>
        <p:nvGrpSpPr>
          <p:cNvPr id="555" name="Group 554"/>
          <p:cNvGrpSpPr/>
          <p:nvPr/>
        </p:nvGrpSpPr>
        <p:grpSpPr>
          <a:xfrm>
            <a:off x="1365299" y="4845410"/>
            <a:ext cx="1096508" cy="338554"/>
            <a:chOff x="393713" y="4890094"/>
            <a:chExt cx="1096508" cy="338554"/>
          </a:xfrm>
        </p:grpSpPr>
        <p:pic>
          <p:nvPicPr>
            <p:cNvPr id="556" name="Picture 555"/>
            <p:cNvPicPr>
              <a:picLocks noChangeAspect="1"/>
            </p:cNvPicPr>
            <p:nvPr/>
          </p:nvPicPr>
          <p:blipFill>
            <a:blip r:embed="rId7" cstate="print">
              <a:duotone>
                <a:srgbClr val="272A48">
                  <a:shade val="45000"/>
                  <a:satMod val="135000"/>
                </a:srgbClr>
                <a:prstClr val="white"/>
              </a:duotone>
              <a:extLst>
                <a:ext uri="{28A0092B-C50C-407E-A947-70E740481C1C}">
                  <a14:useLocalDpi xmlns:a14="http://schemas.microsoft.com/office/drawing/2010/main" val="0"/>
                </a:ext>
              </a:extLst>
            </a:blip>
            <a:stretch>
              <a:fillRect/>
            </a:stretch>
          </p:blipFill>
          <p:spPr>
            <a:xfrm>
              <a:off x="393713" y="4967933"/>
              <a:ext cx="324438" cy="181588"/>
            </a:xfrm>
            <a:prstGeom prst="rect">
              <a:avLst/>
            </a:prstGeom>
            <a:effectLst/>
          </p:spPr>
        </p:pic>
        <p:sp>
          <p:nvSpPr>
            <p:cNvPr id="557" name="TextBox 556"/>
            <p:cNvSpPr txBox="1"/>
            <p:nvPr/>
          </p:nvSpPr>
          <p:spPr>
            <a:xfrm>
              <a:off x="755725" y="4890094"/>
              <a:ext cx="734496"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DRAM</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grpSp>
        <p:nvGrpSpPr>
          <p:cNvPr id="558" name="Group 557"/>
          <p:cNvGrpSpPr/>
          <p:nvPr/>
        </p:nvGrpSpPr>
        <p:grpSpPr>
          <a:xfrm>
            <a:off x="1375829" y="4427079"/>
            <a:ext cx="1257499" cy="338554"/>
            <a:chOff x="404243" y="4448511"/>
            <a:chExt cx="1257499" cy="338554"/>
          </a:xfrm>
        </p:grpSpPr>
        <p:pic>
          <p:nvPicPr>
            <p:cNvPr id="559" name="Picture 558"/>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404243" y="4530088"/>
              <a:ext cx="303378" cy="181588"/>
            </a:xfrm>
            <a:prstGeom prst="rect">
              <a:avLst/>
            </a:prstGeom>
            <a:effectLst/>
          </p:spPr>
        </p:pic>
        <p:sp>
          <p:nvSpPr>
            <p:cNvPr id="560" name="TextBox 559"/>
            <p:cNvSpPr txBox="1"/>
            <p:nvPr/>
          </p:nvSpPr>
          <p:spPr>
            <a:xfrm>
              <a:off x="755725" y="4448511"/>
              <a:ext cx="906017"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X86 CPU</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sp>
        <p:nvSpPr>
          <p:cNvPr id="561" name="TextBox 560"/>
          <p:cNvSpPr txBox="1"/>
          <p:nvPr/>
        </p:nvSpPr>
        <p:spPr>
          <a:xfrm>
            <a:off x="1727311" y="1622336"/>
            <a:ext cx="541430"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w="1905">
                  <a:noFill/>
                </a:ln>
                <a:solidFill>
                  <a:srgbClr val="4F81BD">
                    <a:lumMod val="75000"/>
                  </a:srgbClr>
                </a:solidFill>
                <a:effectLst>
                  <a:outerShdw blurRad="101600" sx="101000" sy="101000" algn="ctr" rotWithShape="0">
                    <a:prstClr val="white">
                      <a:alpha val="40000"/>
                    </a:prstClr>
                  </a:outerShdw>
                </a:effectLst>
                <a:uLnTx/>
                <a:uFillTx/>
              </a:rPr>
              <a:t>ESXi</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nvGrpSpPr>
          <p:cNvPr id="562" name="Group 561"/>
          <p:cNvGrpSpPr/>
          <p:nvPr/>
        </p:nvGrpSpPr>
        <p:grpSpPr>
          <a:xfrm>
            <a:off x="4168369" y="1211060"/>
            <a:ext cx="614381" cy="593287"/>
            <a:chOff x="2968166" y="2815511"/>
            <a:chExt cx="698452" cy="695909"/>
          </a:xfrm>
        </p:grpSpPr>
        <p:sp>
          <p:nvSpPr>
            <p:cNvPr id="563" name="Cube 562"/>
            <p:cNvSpPr>
              <a:spLocks/>
            </p:cNvSpPr>
            <p:nvPr/>
          </p:nvSpPr>
          <p:spPr>
            <a:xfrm>
              <a:off x="2970329" y="2815511"/>
              <a:ext cx="696289" cy="695909"/>
            </a:xfrm>
            <a:prstGeom prst="cube">
              <a:avLst>
                <a:gd name="adj" fmla="val 27244"/>
              </a:avLst>
            </a:prstGeom>
            <a:solidFill>
              <a:srgbClr val="4BB8FD"/>
            </a:solidFill>
            <a:ln w="9525" cap="flat" cmpd="sng" algn="ctr">
              <a:solidFill>
                <a:srgbClr val="272A48">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564" name="Group 563"/>
            <p:cNvGrpSpPr/>
            <p:nvPr/>
          </p:nvGrpSpPr>
          <p:grpSpPr>
            <a:xfrm>
              <a:off x="2968166" y="3006610"/>
              <a:ext cx="508856" cy="498713"/>
              <a:chOff x="2968166" y="3006610"/>
              <a:chExt cx="508856" cy="498713"/>
            </a:xfrm>
          </p:grpSpPr>
          <p:sp>
            <p:nvSpPr>
              <p:cNvPr id="565" name="Rectangle 564"/>
              <p:cNvSpPr/>
              <p:nvPr/>
            </p:nvSpPr>
            <p:spPr>
              <a:xfrm>
                <a:off x="2968166" y="3006610"/>
                <a:ext cx="508856" cy="498713"/>
              </a:xfrm>
              <a:prstGeom prst="rect">
                <a:avLst/>
              </a:prstGeom>
              <a:solidFill>
                <a:srgbClr val="FFFFFF"/>
              </a:solidFill>
              <a:ln w="9525" cap="flat" cmpd="sng" algn="ctr">
                <a:solidFill>
                  <a:srgbClr val="272A48">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iscoSansTT Light"/>
                  <a:ea typeface="+mn-ea"/>
                  <a:cs typeface="+mn-cs"/>
                </a:endParaRPr>
              </a:p>
            </p:txBody>
          </p:sp>
          <p:pic>
            <p:nvPicPr>
              <p:cNvPr id="566" name="Picture 5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173" y="3084163"/>
                <a:ext cx="461521" cy="379055"/>
              </a:xfrm>
              <a:prstGeom prst="rect">
                <a:avLst/>
              </a:prstGeom>
            </p:spPr>
          </p:pic>
        </p:grpSp>
      </p:grpSp>
      <p:sp>
        <p:nvSpPr>
          <p:cNvPr id="567" name="Cube 566"/>
          <p:cNvSpPr>
            <a:spLocks/>
          </p:cNvSpPr>
          <p:nvPr/>
        </p:nvSpPr>
        <p:spPr>
          <a:xfrm>
            <a:off x="9049716" y="1211060"/>
            <a:ext cx="651567" cy="598076"/>
          </a:xfrm>
          <a:prstGeom prst="cube">
            <a:avLst>
              <a:gd name="adj" fmla="val 27244"/>
            </a:avLst>
          </a:prstGeom>
          <a:solidFill>
            <a:srgbClr val="4BB8FD"/>
          </a:solidFill>
          <a:ln w="9525" cap="flat" cmpd="sng" algn="ctr">
            <a:solidFill>
              <a:srgbClr val="272A48">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prstClr val="white"/>
                </a:solidFill>
                <a:effectLst/>
                <a:uLnTx/>
                <a:uFillTx/>
                <a:latin typeface="Calibri"/>
                <a:ea typeface="+mn-ea"/>
                <a:cs typeface="+mn-cs"/>
              </a:rPr>
              <a:t>App 4</a:t>
            </a: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568" name="Group 567"/>
          <p:cNvGrpSpPr/>
          <p:nvPr/>
        </p:nvGrpSpPr>
        <p:grpSpPr>
          <a:xfrm>
            <a:off x="5941418" y="1211060"/>
            <a:ext cx="612478" cy="606978"/>
            <a:chOff x="4052395" y="1256496"/>
            <a:chExt cx="612478" cy="606978"/>
          </a:xfrm>
        </p:grpSpPr>
        <p:sp>
          <p:nvSpPr>
            <p:cNvPr id="569" name="Cube 568"/>
            <p:cNvSpPr>
              <a:spLocks/>
            </p:cNvSpPr>
            <p:nvPr/>
          </p:nvSpPr>
          <p:spPr>
            <a:xfrm>
              <a:off x="4052395" y="1256496"/>
              <a:ext cx="612478" cy="593287"/>
            </a:xfrm>
            <a:prstGeom prst="cube">
              <a:avLst>
                <a:gd name="adj" fmla="val 27244"/>
              </a:avLst>
            </a:prstGeom>
            <a:solidFill>
              <a:srgbClr val="4BB8FD"/>
            </a:solidFill>
            <a:ln w="9525" cap="flat" cmpd="sng" algn="ctr">
              <a:solidFill>
                <a:srgbClr val="272A48">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pic>
          <p:nvPicPr>
            <p:cNvPr id="570" name="Picture 569"/>
            <p:cNvPicPr>
              <a:picLocks noChangeAspect="1"/>
            </p:cNvPicPr>
            <p:nvPr/>
          </p:nvPicPr>
          <p:blipFill>
            <a:blip r:embed="rId10"/>
            <a:stretch>
              <a:fillRect/>
            </a:stretch>
          </p:blipFill>
          <p:spPr>
            <a:xfrm>
              <a:off x="4060056" y="1420704"/>
              <a:ext cx="442770" cy="442770"/>
            </a:xfrm>
            <a:prstGeom prst="rect">
              <a:avLst/>
            </a:prstGeom>
          </p:spPr>
        </p:pic>
      </p:grpSp>
      <p:sp>
        <p:nvSpPr>
          <p:cNvPr id="571" name="Cube 570"/>
          <p:cNvSpPr>
            <a:spLocks/>
          </p:cNvSpPr>
          <p:nvPr/>
        </p:nvSpPr>
        <p:spPr>
          <a:xfrm>
            <a:off x="7492004" y="1211060"/>
            <a:ext cx="651567" cy="598076"/>
          </a:xfrm>
          <a:prstGeom prst="cube">
            <a:avLst>
              <a:gd name="adj" fmla="val 27244"/>
            </a:avLst>
          </a:prstGeom>
          <a:solidFill>
            <a:srgbClr val="4BB8FD"/>
          </a:solidFill>
          <a:ln w="9525" cap="flat" cmpd="sng" algn="ctr">
            <a:solidFill>
              <a:srgbClr val="272A48">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prstClr val="white"/>
                </a:solidFill>
                <a:effectLst/>
                <a:uLnTx/>
                <a:uFillTx/>
                <a:latin typeface="Calibri"/>
                <a:ea typeface="+mn-ea"/>
                <a:cs typeface="+mn-cs"/>
              </a:rPr>
              <a:t>App 3</a:t>
            </a: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pic>
        <p:nvPicPr>
          <p:cNvPr id="288" name="Picture 28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6734" y="6119143"/>
            <a:ext cx="1749541" cy="318797"/>
          </a:xfrm>
          <a:prstGeom prst="rect">
            <a:avLst/>
          </a:prstGeom>
        </p:spPr>
      </p:pic>
    </p:spTree>
    <p:extLst>
      <p:ext uri="{BB962C8B-B14F-4D97-AF65-F5344CB8AC3E}">
        <p14:creationId xmlns:p14="http://schemas.microsoft.com/office/powerpoint/2010/main" val="89589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80000" accel="50000" decel="50000" fill="hold" grpId="0" nodeType="clickEffect">
                                  <p:stCondLst>
                                    <p:cond delay="0"/>
                                  </p:stCondLst>
                                  <p:childTnLst>
                                    <p:animMotion origin="layout" path="M -3.05556E-6 0 L -3.05556E-6 0.29514 " pathEditMode="relative" rAng="0" ptsTypes="AA">
                                      <p:cBhvr>
                                        <p:cTn id="6" dur="200" fill="hold"/>
                                        <p:tgtEl>
                                          <p:spTgt spid="460"/>
                                        </p:tgtEl>
                                        <p:attrNameLst>
                                          <p:attrName>ppt_x</p:attrName>
                                          <p:attrName>ppt_y</p:attrName>
                                        </p:attrNameLst>
                                      </p:cBhvr>
                                      <p:rCtr x="0" y="14745"/>
                                    </p:animMotion>
                                  </p:childTnLst>
                                </p:cTn>
                              </p:par>
                              <p:par>
                                <p:cTn id="7" presetID="42" presetClass="path" presetSubtype="0" repeatCount="80000" accel="50000" decel="50000" fill="hold" grpId="0" nodeType="withEffect">
                                  <p:stCondLst>
                                    <p:cond delay="100"/>
                                  </p:stCondLst>
                                  <p:childTnLst>
                                    <p:animMotion origin="layout" path="M 5E-6 0 L 5E-6 0.29514 " pathEditMode="relative" rAng="0" ptsTypes="AA">
                                      <p:cBhvr>
                                        <p:cTn id="8" dur="200" fill="hold"/>
                                        <p:tgtEl>
                                          <p:spTgt spid="461"/>
                                        </p:tgtEl>
                                        <p:attrNameLst>
                                          <p:attrName>ppt_x</p:attrName>
                                          <p:attrName>ppt_y</p:attrName>
                                        </p:attrNameLst>
                                      </p:cBhvr>
                                      <p:rCtr x="0" y="14745"/>
                                    </p:animMotion>
                                  </p:childTnLst>
                                </p:cTn>
                              </p:par>
                              <p:par>
                                <p:cTn id="9" presetID="42" presetClass="path" presetSubtype="0" repeatCount="80000" accel="50000" decel="50000" fill="hold" grpId="0" nodeType="withEffect">
                                  <p:stCondLst>
                                    <p:cond delay="200"/>
                                  </p:stCondLst>
                                  <p:childTnLst>
                                    <p:animMotion origin="layout" path="M -3.05556E-6 -2.96296E-6 L -3.05556E-6 0.29468 " pathEditMode="relative" rAng="0" ptsTypes="AA">
                                      <p:cBhvr>
                                        <p:cTn id="10" dur="200" fill="hold"/>
                                        <p:tgtEl>
                                          <p:spTgt spid="462"/>
                                        </p:tgtEl>
                                        <p:attrNameLst>
                                          <p:attrName>ppt_x</p:attrName>
                                          <p:attrName>ppt_y</p:attrName>
                                        </p:attrNameLst>
                                      </p:cBhvr>
                                      <p:rCtr x="0" y="14722"/>
                                    </p:animMotion>
                                  </p:childTnLst>
                                </p:cTn>
                              </p:par>
                              <p:par>
                                <p:cTn id="11" presetID="42" presetClass="path" presetSubtype="0" repeatCount="80000" accel="50000" decel="50000" fill="hold" grpId="0" nodeType="withEffect">
                                  <p:stCondLst>
                                    <p:cond delay="300"/>
                                  </p:stCondLst>
                                  <p:childTnLst>
                                    <p:animMotion origin="layout" path="M 5E-6 -2.96296E-6 L 5E-6 0.29468 " pathEditMode="relative" rAng="0" ptsTypes="AA">
                                      <p:cBhvr>
                                        <p:cTn id="12" dur="200" fill="hold"/>
                                        <p:tgtEl>
                                          <p:spTgt spid="463"/>
                                        </p:tgtEl>
                                        <p:attrNameLst>
                                          <p:attrName>ppt_x</p:attrName>
                                          <p:attrName>ppt_y</p:attrName>
                                        </p:attrNameLst>
                                      </p:cBhvr>
                                      <p:rCtr x="0" y="14722"/>
                                    </p:animMotion>
                                  </p:childTnLst>
                                </p:cTn>
                              </p:par>
                              <p:par>
                                <p:cTn id="13" presetID="42" presetClass="path" presetSubtype="0" repeatCount="80000" accel="50000" decel="50000" fill="hold" grpId="0" nodeType="withEffect">
                                  <p:stCondLst>
                                    <p:cond delay="400"/>
                                  </p:stCondLst>
                                  <p:childTnLst>
                                    <p:animMotion origin="layout" path="M -3.05556E-6 2.96296E-6 L -3.05556E-6 0.2956 " pathEditMode="relative" rAng="0" ptsTypes="AA">
                                      <p:cBhvr>
                                        <p:cTn id="14" dur="200" fill="hold"/>
                                        <p:tgtEl>
                                          <p:spTgt spid="464"/>
                                        </p:tgtEl>
                                        <p:attrNameLst>
                                          <p:attrName>ppt_x</p:attrName>
                                          <p:attrName>ppt_y</p:attrName>
                                        </p:attrNameLst>
                                      </p:cBhvr>
                                      <p:rCtr x="0" y="14769"/>
                                    </p:animMotion>
                                  </p:childTnLst>
                                </p:cTn>
                              </p:par>
                              <p:par>
                                <p:cTn id="15" presetID="42" presetClass="path" presetSubtype="0" repeatCount="80000" accel="50000" decel="50000" fill="hold" grpId="0" nodeType="withEffect">
                                  <p:stCondLst>
                                    <p:cond delay="500"/>
                                  </p:stCondLst>
                                  <p:childTnLst>
                                    <p:animMotion origin="layout" path="M 5E-6 2.96296E-6 L 5E-6 0.2956 " pathEditMode="relative" rAng="0" ptsTypes="AA">
                                      <p:cBhvr>
                                        <p:cTn id="16" dur="200" fill="hold"/>
                                        <p:tgtEl>
                                          <p:spTgt spid="465"/>
                                        </p:tgtEl>
                                        <p:attrNameLst>
                                          <p:attrName>ppt_x</p:attrName>
                                          <p:attrName>ppt_y</p:attrName>
                                        </p:attrNameLst>
                                      </p:cBhvr>
                                      <p:rCtr x="0" y="14769"/>
                                    </p:animMotion>
                                  </p:childTnLst>
                                </p:cTn>
                              </p:par>
                              <p:par>
                                <p:cTn id="17" presetID="42" presetClass="path" presetSubtype="0" repeatCount="80000" accel="50000" decel="50000" fill="hold" grpId="0" nodeType="withEffect">
                                  <p:stCondLst>
                                    <p:cond delay="600"/>
                                  </p:stCondLst>
                                  <p:childTnLst>
                                    <p:animMotion origin="layout" path="M -3.05556E-6 0 L -3.05556E-6 0.29514 " pathEditMode="relative" rAng="0" ptsTypes="AA">
                                      <p:cBhvr>
                                        <p:cTn id="18" dur="200" fill="hold"/>
                                        <p:tgtEl>
                                          <p:spTgt spid="466"/>
                                        </p:tgtEl>
                                        <p:attrNameLst>
                                          <p:attrName>ppt_x</p:attrName>
                                          <p:attrName>ppt_y</p:attrName>
                                        </p:attrNameLst>
                                      </p:cBhvr>
                                      <p:rCtr x="0" y="14745"/>
                                    </p:animMotion>
                                  </p:childTnLst>
                                </p:cTn>
                              </p:par>
                              <p:par>
                                <p:cTn id="19" presetID="42" presetClass="path" presetSubtype="0" repeatCount="80000" accel="50000" decel="50000" fill="hold" grpId="0" nodeType="withEffect">
                                  <p:stCondLst>
                                    <p:cond delay="700"/>
                                  </p:stCondLst>
                                  <p:childTnLst>
                                    <p:animMotion origin="layout" path="M 5E-6 0 L 5E-6 0.29514 " pathEditMode="relative" rAng="0" ptsTypes="AA">
                                      <p:cBhvr>
                                        <p:cTn id="20" dur="200" fill="hold"/>
                                        <p:tgtEl>
                                          <p:spTgt spid="467"/>
                                        </p:tgtEl>
                                        <p:attrNameLst>
                                          <p:attrName>ppt_x</p:attrName>
                                          <p:attrName>ppt_y</p:attrName>
                                        </p:attrNameLst>
                                      </p:cBhvr>
                                      <p:rCtr x="0" y="14745"/>
                                    </p:animMotion>
                                  </p:childTnLst>
                                </p:cTn>
                              </p:par>
                              <p:par>
                                <p:cTn id="21" presetID="42" presetClass="path" presetSubtype="0" repeatCount="80000" accel="50000" decel="50000" fill="hold" grpId="0" nodeType="withEffect">
                                  <p:stCondLst>
                                    <p:cond delay="800"/>
                                  </p:stCondLst>
                                  <p:childTnLst>
                                    <p:animMotion origin="layout" path="M -3.05556E-6 -1.48148E-6 L -3.05556E-6 0.29491 " pathEditMode="relative" rAng="0" ptsTypes="AA">
                                      <p:cBhvr>
                                        <p:cTn id="22" dur="200" fill="hold"/>
                                        <p:tgtEl>
                                          <p:spTgt spid="468"/>
                                        </p:tgtEl>
                                        <p:attrNameLst>
                                          <p:attrName>ppt_x</p:attrName>
                                          <p:attrName>ppt_y</p:attrName>
                                        </p:attrNameLst>
                                      </p:cBhvr>
                                      <p:rCtr x="0" y="14745"/>
                                    </p:animMotion>
                                  </p:childTnLst>
                                </p:cTn>
                              </p:par>
                              <p:par>
                                <p:cTn id="23" presetID="42" presetClass="path" presetSubtype="0" repeatCount="80000" accel="50000" decel="50000" fill="hold" grpId="0" nodeType="withEffect">
                                  <p:stCondLst>
                                    <p:cond delay="900"/>
                                  </p:stCondLst>
                                  <p:childTnLst>
                                    <p:animMotion origin="layout" path="M 5E-6 -1.48148E-6 L 5E-6 0.29491 " pathEditMode="relative" rAng="0" ptsTypes="AA">
                                      <p:cBhvr>
                                        <p:cTn id="24" dur="200" fill="hold"/>
                                        <p:tgtEl>
                                          <p:spTgt spid="469"/>
                                        </p:tgtEl>
                                        <p:attrNameLst>
                                          <p:attrName>ppt_x</p:attrName>
                                          <p:attrName>ppt_y</p:attrName>
                                        </p:attrNameLst>
                                      </p:cBhvr>
                                      <p:rCtr x="0" y="14745"/>
                                    </p:animMotion>
                                  </p:childTnLst>
                                </p:cTn>
                              </p:par>
                              <p:par>
                                <p:cTn id="25" presetID="42" presetClass="path" presetSubtype="0" repeatCount="80000" accel="50000" decel="50000" fill="hold" grpId="0" nodeType="withEffect">
                                  <p:stCondLst>
                                    <p:cond delay="250"/>
                                  </p:stCondLst>
                                  <p:childTnLst>
                                    <p:animMotion origin="layout" path="M -4.72222E-6 0 L -4.72222E-6 0.30185 " pathEditMode="relative" rAng="0" ptsTypes="AA">
                                      <p:cBhvr>
                                        <p:cTn id="26" dur="200" fill="hold"/>
                                        <p:tgtEl>
                                          <p:spTgt spid="470"/>
                                        </p:tgtEl>
                                        <p:attrNameLst>
                                          <p:attrName>ppt_x</p:attrName>
                                          <p:attrName>ppt_y</p:attrName>
                                        </p:attrNameLst>
                                      </p:cBhvr>
                                      <p:rCtr x="0" y="15093"/>
                                    </p:animMotion>
                                  </p:childTnLst>
                                </p:cTn>
                              </p:par>
                              <p:par>
                                <p:cTn id="27" presetID="42" presetClass="path" presetSubtype="0" repeatCount="80000" accel="50000" decel="50000" fill="hold" grpId="0" nodeType="withEffect">
                                  <p:stCondLst>
                                    <p:cond delay="350"/>
                                  </p:stCondLst>
                                  <p:childTnLst>
                                    <p:animMotion origin="layout" path="M -2.77778E-7 0 L -2.77778E-7 0.30185 " pathEditMode="relative" rAng="0" ptsTypes="AA">
                                      <p:cBhvr>
                                        <p:cTn id="28" dur="200" fill="hold"/>
                                        <p:tgtEl>
                                          <p:spTgt spid="471"/>
                                        </p:tgtEl>
                                        <p:attrNameLst>
                                          <p:attrName>ppt_x</p:attrName>
                                          <p:attrName>ppt_y</p:attrName>
                                        </p:attrNameLst>
                                      </p:cBhvr>
                                      <p:rCtr x="0" y="15093"/>
                                    </p:animMotion>
                                  </p:childTnLst>
                                </p:cTn>
                              </p:par>
                              <p:par>
                                <p:cTn id="29" presetID="42" presetClass="path" presetSubtype="0" repeatCount="80000" accel="50000" decel="50000" fill="hold" grpId="0" nodeType="withEffect">
                                  <p:stCondLst>
                                    <p:cond delay="450"/>
                                  </p:stCondLst>
                                  <p:childTnLst>
                                    <p:animMotion origin="layout" path="M -4.72222E-6 -2.96296E-6 L -4.72222E-6 0.30139 " pathEditMode="relative" rAng="0" ptsTypes="AA">
                                      <p:cBhvr>
                                        <p:cTn id="30" dur="200" fill="hold"/>
                                        <p:tgtEl>
                                          <p:spTgt spid="472"/>
                                        </p:tgtEl>
                                        <p:attrNameLst>
                                          <p:attrName>ppt_x</p:attrName>
                                          <p:attrName>ppt_y</p:attrName>
                                        </p:attrNameLst>
                                      </p:cBhvr>
                                      <p:rCtr x="0" y="15069"/>
                                    </p:animMotion>
                                  </p:childTnLst>
                                </p:cTn>
                              </p:par>
                              <p:par>
                                <p:cTn id="31" presetID="42" presetClass="path" presetSubtype="0" repeatCount="80000" accel="50000" decel="50000" fill="hold" grpId="0" nodeType="withEffect">
                                  <p:stCondLst>
                                    <p:cond delay="550"/>
                                  </p:stCondLst>
                                  <p:childTnLst>
                                    <p:animMotion origin="layout" path="M -2.77778E-7 -2.96296E-6 L -2.77778E-7 0.30139 " pathEditMode="relative" rAng="0" ptsTypes="AA">
                                      <p:cBhvr>
                                        <p:cTn id="32" dur="200" fill="hold"/>
                                        <p:tgtEl>
                                          <p:spTgt spid="473"/>
                                        </p:tgtEl>
                                        <p:attrNameLst>
                                          <p:attrName>ppt_x</p:attrName>
                                          <p:attrName>ppt_y</p:attrName>
                                        </p:attrNameLst>
                                      </p:cBhvr>
                                      <p:rCtr x="0" y="15069"/>
                                    </p:animMotion>
                                  </p:childTnLst>
                                </p:cTn>
                              </p:par>
                              <p:par>
                                <p:cTn id="33" presetID="42" presetClass="path" presetSubtype="0" repeatCount="80000" accel="50000" decel="50000" fill="hold" grpId="0" nodeType="withEffect">
                                  <p:stCondLst>
                                    <p:cond delay="650"/>
                                  </p:stCondLst>
                                  <p:childTnLst>
                                    <p:animMotion origin="layout" path="M -4.72222E-6 2.96296E-6 L -4.72222E-6 0.30231 " pathEditMode="relative" rAng="0" ptsTypes="AA">
                                      <p:cBhvr>
                                        <p:cTn id="34" dur="200" fill="hold"/>
                                        <p:tgtEl>
                                          <p:spTgt spid="474"/>
                                        </p:tgtEl>
                                        <p:attrNameLst>
                                          <p:attrName>ppt_x</p:attrName>
                                          <p:attrName>ppt_y</p:attrName>
                                        </p:attrNameLst>
                                      </p:cBhvr>
                                      <p:rCtr x="0" y="15116"/>
                                    </p:animMotion>
                                  </p:childTnLst>
                                </p:cTn>
                              </p:par>
                              <p:par>
                                <p:cTn id="35" presetID="42" presetClass="path" presetSubtype="0" repeatCount="80000" accel="50000" decel="50000" fill="hold" grpId="0" nodeType="withEffect">
                                  <p:stCondLst>
                                    <p:cond delay="750"/>
                                  </p:stCondLst>
                                  <p:childTnLst>
                                    <p:animMotion origin="layout" path="M -2.77778E-7 2.96296E-6 L -2.77778E-7 0.30231 " pathEditMode="relative" rAng="0" ptsTypes="AA">
                                      <p:cBhvr>
                                        <p:cTn id="36" dur="200" fill="hold"/>
                                        <p:tgtEl>
                                          <p:spTgt spid="475"/>
                                        </p:tgtEl>
                                        <p:attrNameLst>
                                          <p:attrName>ppt_x</p:attrName>
                                          <p:attrName>ppt_y</p:attrName>
                                        </p:attrNameLst>
                                      </p:cBhvr>
                                      <p:rCtr x="0" y="15116"/>
                                    </p:animMotion>
                                  </p:childTnLst>
                                </p:cTn>
                              </p:par>
                              <p:par>
                                <p:cTn id="37" presetID="42" presetClass="path" presetSubtype="0" repeatCount="80000" accel="50000" decel="50000" fill="hold" grpId="0" nodeType="withEffect">
                                  <p:stCondLst>
                                    <p:cond delay="850"/>
                                  </p:stCondLst>
                                  <p:childTnLst>
                                    <p:animMotion origin="layout" path="M -4.72222E-6 0 L -4.72222E-6 0.30185 " pathEditMode="relative" rAng="0" ptsTypes="AA">
                                      <p:cBhvr>
                                        <p:cTn id="38" dur="200" fill="hold"/>
                                        <p:tgtEl>
                                          <p:spTgt spid="476"/>
                                        </p:tgtEl>
                                        <p:attrNameLst>
                                          <p:attrName>ppt_x</p:attrName>
                                          <p:attrName>ppt_y</p:attrName>
                                        </p:attrNameLst>
                                      </p:cBhvr>
                                      <p:rCtr x="0" y="15093"/>
                                    </p:animMotion>
                                  </p:childTnLst>
                                </p:cTn>
                              </p:par>
                              <p:par>
                                <p:cTn id="39" presetID="42" presetClass="path" presetSubtype="0" repeatCount="80000" accel="50000" decel="50000" fill="hold" grpId="0" nodeType="withEffect">
                                  <p:stCondLst>
                                    <p:cond delay="950"/>
                                  </p:stCondLst>
                                  <p:childTnLst>
                                    <p:animMotion origin="layout" path="M -2.77778E-7 0 L -2.77778E-7 0.30625 " pathEditMode="relative" rAng="0" ptsTypes="AA">
                                      <p:cBhvr>
                                        <p:cTn id="40" dur="200" fill="hold"/>
                                        <p:tgtEl>
                                          <p:spTgt spid="477"/>
                                        </p:tgtEl>
                                        <p:attrNameLst>
                                          <p:attrName>ppt_x</p:attrName>
                                          <p:attrName>ppt_y</p:attrName>
                                        </p:attrNameLst>
                                      </p:cBhvr>
                                      <p:rCtr x="0" y="15301"/>
                                    </p:animMotion>
                                  </p:childTnLst>
                                </p:cTn>
                              </p:par>
                              <p:par>
                                <p:cTn id="41" presetID="42" presetClass="path" presetSubtype="0" repeatCount="80000" accel="50000" decel="50000" fill="hold" grpId="0" nodeType="withEffect">
                                  <p:stCondLst>
                                    <p:cond delay="1050"/>
                                  </p:stCondLst>
                                  <p:childTnLst>
                                    <p:animMotion origin="layout" path="M -4.72222E-6 -1.48148E-6 L -4.72222E-6 0.30602 " pathEditMode="relative" rAng="0" ptsTypes="AA">
                                      <p:cBhvr>
                                        <p:cTn id="42" dur="200" fill="hold"/>
                                        <p:tgtEl>
                                          <p:spTgt spid="478"/>
                                        </p:tgtEl>
                                        <p:attrNameLst>
                                          <p:attrName>ppt_x</p:attrName>
                                          <p:attrName>ppt_y</p:attrName>
                                        </p:attrNameLst>
                                      </p:cBhvr>
                                      <p:rCtr x="0" y="15301"/>
                                    </p:animMotion>
                                  </p:childTnLst>
                                </p:cTn>
                              </p:par>
                              <p:par>
                                <p:cTn id="43" presetID="42" presetClass="path" presetSubtype="0" repeatCount="80000" accel="50000" decel="50000" fill="hold" grpId="0" nodeType="withEffect">
                                  <p:stCondLst>
                                    <p:cond delay="1150"/>
                                  </p:stCondLst>
                                  <p:childTnLst>
                                    <p:animMotion origin="layout" path="M -2.77778E-7 -1.48148E-6 L -2.77778E-7 0.30602 " pathEditMode="relative" rAng="0" ptsTypes="AA">
                                      <p:cBhvr>
                                        <p:cTn id="44" dur="200" fill="hold"/>
                                        <p:tgtEl>
                                          <p:spTgt spid="479"/>
                                        </p:tgtEl>
                                        <p:attrNameLst>
                                          <p:attrName>ppt_x</p:attrName>
                                          <p:attrName>ppt_y</p:attrName>
                                        </p:attrNameLst>
                                      </p:cBhvr>
                                      <p:rCtr x="0" y="15301"/>
                                    </p:animMotion>
                                  </p:childTnLst>
                                </p:cTn>
                              </p:par>
                              <p:par>
                                <p:cTn id="45" presetID="42" presetClass="path" presetSubtype="0" repeatCount="80000" accel="50000" decel="50000" fill="hold" grpId="0" nodeType="withEffect">
                                  <p:stCondLst>
                                    <p:cond delay="100"/>
                                  </p:stCondLst>
                                  <p:childTnLst>
                                    <p:animMotion origin="layout" path="M 1.66667E-6 0 L 1.66667E-6 0.30185 " pathEditMode="relative" rAng="0" ptsTypes="AA">
                                      <p:cBhvr>
                                        <p:cTn id="46" dur="200" fill="hold"/>
                                        <p:tgtEl>
                                          <p:spTgt spid="480"/>
                                        </p:tgtEl>
                                        <p:attrNameLst>
                                          <p:attrName>ppt_x</p:attrName>
                                          <p:attrName>ppt_y</p:attrName>
                                        </p:attrNameLst>
                                      </p:cBhvr>
                                      <p:rCtr x="0" y="15093"/>
                                    </p:animMotion>
                                  </p:childTnLst>
                                </p:cTn>
                              </p:par>
                              <p:par>
                                <p:cTn id="47" presetID="42" presetClass="path" presetSubtype="0" repeatCount="80000" accel="50000" decel="50000" fill="hold" grpId="0" nodeType="withEffect">
                                  <p:stCondLst>
                                    <p:cond delay="200"/>
                                  </p:stCondLst>
                                  <p:childTnLst>
                                    <p:animMotion origin="layout" path="M -3.88889E-6 0 L -3.88889E-6 0.30185 " pathEditMode="relative" rAng="0" ptsTypes="AA">
                                      <p:cBhvr>
                                        <p:cTn id="48" dur="200" fill="hold"/>
                                        <p:tgtEl>
                                          <p:spTgt spid="481"/>
                                        </p:tgtEl>
                                        <p:attrNameLst>
                                          <p:attrName>ppt_x</p:attrName>
                                          <p:attrName>ppt_y</p:attrName>
                                        </p:attrNameLst>
                                      </p:cBhvr>
                                      <p:rCtr x="0" y="15093"/>
                                    </p:animMotion>
                                  </p:childTnLst>
                                </p:cTn>
                              </p:par>
                              <p:par>
                                <p:cTn id="49" presetID="42" presetClass="path" presetSubtype="0" repeatCount="80000" accel="50000" decel="50000" fill="hold" grpId="0" nodeType="withEffect">
                                  <p:stCondLst>
                                    <p:cond delay="300"/>
                                  </p:stCondLst>
                                  <p:childTnLst>
                                    <p:animMotion origin="layout" path="M 1.66667E-6 -2.96296E-6 L 1.66667E-6 0.30139 " pathEditMode="relative" rAng="0" ptsTypes="AA">
                                      <p:cBhvr>
                                        <p:cTn id="50" dur="200" fill="hold"/>
                                        <p:tgtEl>
                                          <p:spTgt spid="482"/>
                                        </p:tgtEl>
                                        <p:attrNameLst>
                                          <p:attrName>ppt_x</p:attrName>
                                          <p:attrName>ppt_y</p:attrName>
                                        </p:attrNameLst>
                                      </p:cBhvr>
                                      <p:rCtr x="0" y="15069"/>
                                    </p:animMotion>
                                  </p:childTnLst>
                                </p:cTn>
                              </p:par>
                              <p:par>
                                <p:cTn id="51" presetID="42" presetClass="path" presetSubtype="0" repeatCount="80000" accel="50000" decel="50000" fill="hold" grpId="0" nodeType="withEffect">
                                  <p:stCondLst>
                                    <p:cond delay="400"/>
                                  </p:stCondLst>
                                  <p:childTnLst>
                                    <p:animMotion origin="layout" path="M -3.88889E-6 -2.96296E-6 L -3.88889E-6 0.30139 " pathEditMode="relative" rAng="0" ptsTypes="AA">
                                      <p:cBhvr>
                                        <p:cTn id="52" dur="200" fill="hold"/>
                                        <p:tgtEl>
                                          <p:spTgt spid="483"/>
                                        </p:tgtEl>
                                        <p:attrNameLst>
                                          <p:attrName>ppt_x</p:attrName>
                                          <p:attrName>ppt_y</p:attrName>
                                        </p:attrNameLst>
                                      </p:cBhvr>
                                      <p:rCtr x="0" y="15069"/>
                                    </p:animMotion>
                                  </p:childTnLst>
                                </p:cTn>
                              </p:par>
                              <p:par>
                                <p:cTn id="53" presetID="42" presetClass="path" presetSubtype="0" repeatCount="80000" accel="50000" decel="50000" fill="hold" grpId="0" nodeType="withEffect">
                                  <p:stCondLst>
                                    <p:cond delay="500"/>
                                  </p:stCondLst>
                                  <p:childTnLst>
                                    <p:animMotion origin="layout" path="M 1.66667E-6 2.96296E-6 L 1.66667E-6 0.30231 " pathEditMode="relative" rAng="0" ptsTypes="AA">
                                      <p:cBhvr>
                                        <p:cTn id="54" dur="200" fill="hold"/>
                                        <p:tgtEl>
                                          <p:spTgt spid="484"/>
                                        </p:tgtEl>
                                        <p:attrNameLst>
                                          <p:attrName>ppt_x</p:attrName>
                                          <p:attrName>ppt_y</p:attrName>
                                        </p:attrNameLst>
                                      </p:cBhvr>
                                      <p:rCtr x="0" y="15116"/>
                                    </p:animMotion>
                                  </p:childTnLst>
                                </p:cTn>
                              </p:par>
                              <p:par>
                                <p:cTn id="55" presetID="42" presetClass="path" presetSubtype="0" repeatCount="80000" accel="50000" decel="50000" fill="hold" grpId="0" nodeType="withEffect">
                                  <p:stCondLst>
                                    <p:cond delay="600"/>
                                  </p:stCondLst>
                                  <p:childTnLst>
                                    <p:animMotion origin="layout" path="M -3.88889E-6 2.96296E-6 L -3.88889E-6 0.30231 " pathEditMode="relative" rAng="0" ptsTypes="AA">
                                      <p:cBhvr>
                                        <p:cTn id="56" dur="200" fill="hold"/>
                                        <p:tgtEl>
                                          <p:spTgt spid="485"/>
                                        </p:tgtEl>
                                        <p:attrNameLst>
                                          <p:attrName>ppt_x</p:attrName>
                                          <p:attrName>ppt_y</p:attrName>
                                        </p:attrNameLst>
                                      </p:cBhvr>
                                      <p:rCtr x="0" y="15116"/>
                                    </p:animMotion>
                                  </p:childTnLst>
                                </p:cTn>
                              </p:par>
                              <p:par>
                                <p:cTn id="57" presetID="42" presetClass="path" presetSubtype="0" repeatCount="80000" accel="50000" decel="50000" fill="hold" grpId="0" nodeType="withEffect">
                                  <p:stCondLst>
                                    <p:cond delay="700"/>
                                  </p:stCondLst>
                                  <p:childTnLst>
                                    <p:animMotion origin="layout" path="M 1.66667E-6 0 L 1.66667E-6 0.30185 " pathEditMode="relative" rAng="0" ptsTypes="AA">
                                      <p:cBhvr>
                                        <p:cTn id="58" dur="200" fill="hold"/>
                                        <p:tgtEl>
                                          <p:spTgt spid="486"/>
                                        </p:tgtEl>
                                        <p:attrNameLst>
                                          <p:attrName>ppt_x</p:attrName>
                                          <p:attrName>ppt_y</p:attrName>
                                        </p:attrNameLst>
                                      </p:cBhvr>
                                      <p:rCtr x="0" y="15093"/>
                                    </p:animMotion>
                                  </p:childTnLst>
                                </p:cTn>
                              </p:par>
                              <p:par>
                                <p:cTn id="59" presetID="42" presetClass="path" presetSubtype="0" repeatCount="80000" accel="50000" decel="50000" fill="hold" grpId="0" nodeType="withEffect">
                                  <p:stCondLst>
                                    <p:cond delay="800"/>
                                  </p:stCondLst>
                                  <p:childTnLst>
                                    <p:animMotion origin="layout" path="M -3.88889E-6 0 L -3.88889E-6 0.30185 " pathEditMode="relative" rAng="0" ptsTypes="AA">
                                      <p:cBhvr>
                                        <p:cTn id="60" dur="200" fill="hold"/>
                                        <p:tgtEl>
                                          <p:spTgt spid="487"/>
                                        </p:tgtEl>
                                        <p:attrNameLst>
                                          <p:attrName>ppt_x</p:attrName>
                                          <p:attrName>ppt_y</p:attrName>
                                        </p:attrNameLst>
                                      </p:cBhvr>
                                      <p:rCtr x="0" y="15093"/>
                                    </p:animMotion>
                                  </p:childTnLst>
                                </p:cTn>
                              </p:par>
                              <p:par>
                                <p:cTn id="61" presetID="42" presetClass="path" presetSubtype="0" repeatCount="80000" accel="50000" decel="50000" fill="hold" grpId="0" nodeType="withEffect">
                                  <p:stCondLst>
                                    <p:cond delay="900"/>
                                  </p:stCondLst>
                                  <p:childTnLst>
                                    <p:animMotion origin="layout" path="M 1.66667E-6 -1.48148E-6 L 1.66667E-6 0.30162 " pathEditMode="relative" rAng="0" ptsTypes="AA">
                                      <p:cBhvr>
                                        <p:cTn id="62" dur="200" fill="hold"/>
                                        <p:tgtEl>
                                          <p:spTgt spid="488"/>
                                        </p:tgtEl>
                                        <p:attrNameLst>
                                          <p:attrName>ppt_x</p:attrName>
                                          <p:attrName>ppt_y</p:attrName>
                                        </p:attrNameLst>
                                      </p:cBhvr>
                                      <p:rCtr x="0" y="15069"/>
                                    </p:animMotion>
                                  </p:childTnLst>
                                </p:cTn>
                              </p:par>
                              <p:par>
                                <p:cTn id="63" presetID="42" presetClass="path" presetSubtype="0" repeatCount="80000" accel="50000" decel="50000" fill="hold" grpId="0" nodeType="withEffect">
                                  <p:stCondLst>
                                    <p:cond delay="1000"/>
                                  </p:stCondLst>
                                  <p:childTnLst>
                                    <p:animMotion origin="layout" path="M -3.88889E-6 -1.48148E-6 L -3.88889E-6 0.30162 " pathEditMode="relative" rAng="0" ptsTypes="AA">
                                      <p:cBhvr>
                                        <p:cTn id="64" dur="200" fill="hold"/>
                                        <p:tgtEl>
                                          <p:spTgt spid="489"/>
                                        </p:tgtEl>
                                        <p:attrNameLst>
                                          <p:attrName>ppt_x</p:attrName>
                                          <p:attrName>ppt_y</p:attrName>
                                        </p:attrNameLst>
                                      </p:cBhvr>
                                      <p:rCtr x="0" y="15069"/>
                                    </p:animMotion>
                                  </p:childTnLst>
                                </p:cTn>
                              </p:par>
                              <p:par>
                                <p:cTn id="65" presetID="42" presetClass="path" presetSubtype="0" repeatCount="80000" accel="50000" decel="50000" fill="hold" grpId="0" nodeType="withEffect">
                                  <p:stCondLst>
                                    <p:cond delay="200"/>
                                  </p:stCondLst>
                                  <p:childTnLst>
                                    <p:animMotion origin="layout" path="M -3.88889E-6 0 L -3.88889E-6 0.29514 " pathEditMode="relative" rAng="0" ptsTypes="AA">
                                      <p:cBhvr>
                                        <p:cTn id="66" dur="200" fill="hold"/>
                                        <p:tgtEl>
                                          <p:spTgt spid="490"/>
                                        </p:tgtEl>
                                        <p:attrNameLst>
                                          <p:attrName>ppt_x</p:attrName>
                                          <p:attrName>ppt_y</p:attrName>
                                        </p:attrNameLst>
                                      </p:cBhvr>
                                      <p:rCtr x="0" y="14745"/>
                                    </p:animMotion>
                                  </p:childTnLst>
                                </p:cTn>
                              </p:par>
                              <p:par>
                                <p:cTn id="67" presetID="42" presetClass="path" presetSubtype="0" repeatCount="80000" accel="50000" decel="50000" fill="hold" grpId="0" nodeType="withEffect">
                                  <p:stCondLst>
                                    <p:cond delay="300"/>
                                  </p:stCondLst>
                                  <p:childTnLst>
                                    <p:animMotion origin="layout" path="M 4.16667E-6 0 L 4.16667E-6 0.29514 " pathEditMode="relative" rAng="0" ptsTypes="AA">
                                      <p:cBhvr>
                                        <p:cTn id="68" dur="200" fill="hold"/>
                                        <p:tgtEl>
                                          <p:spTgt spid="491"/>
                                        </p:tgtEl>
                                        <p:attrNameLst>
                                          <p:attrName>ppt_x</p:attrName>
                                          <p:attrName>ppt_y</p:attrName>
                                        </p:attrNameLst>
                                      </p:cBhvr>
                                      <p:rCtr x="0" y="14745"/>
                                    </p:animMotion>
                                  </p:childTnLst>
                                </p:cTn>
                              </p:par>
                              <p:par>
                                <p:cTn id="69" presetID="42" presetClass="path" presetSubtype="0" repeatCount="80000" accel="50000" decel="50000" fill="hold" grpId="0" nodeType="withEffect">
                                  <p:stCondLst>
                                    <p:cond delay="400"/>
                                  </p:stCondLst>
                                  <p:childTnLst>
                                    <p:animMotion origin="layout" path="M -3.88889E-6 -2.96296E-6 L -3.88889E-6 0.29468 " pathEditMode="relative" rAng="0" ptsTypes="AA">
                                      <p:cBhvr>
                                        <p:cTn id="70" dur="200" fill="hold"/>
                                        <p:tgtEl>
                                          <p:spTgt spid="492"/>
                                        </p:tgtEl>
                                        <p:attrNameLst>
                                          <p:attrName>ppt_x</p:attrName>
                                          <p:attrName>ppt_y</p:attrName>
                                        </p:attrNameLst>
                                      </p:cBhvr>
                                      <p:rCtr x="0" y="14722"/>
                                    </p:animMotion>
                                  </p:childTnLst>
                                </p:cTn>
                              </p:par>
                              <p:par>
                                <p:cTn id="71" presetID="42" presetClass="path" presetSubtype="0" repeatCount="80000" accel="50000" decel="50000" fill="hold" grpId="0" nodeType="withEffect">
                                  <p:stCondLst>
                                    <p:cond delay="500"/>
                                  </p:stCondLst>
                                  <p:childTnLst>
                                    <p:animMotion origin="layout" path="M 4.16667E-6 -2.96296E-6 L 4.16667E-6 0.29468 " pathEditMode="relative" rAng="0" ptsTypes="AA">
                                      <p:cBhvr>
                                        <p:cTn id="72" dur="200" fill="hold"/>
                                        <p:tgtEl>
                                          <p:spTgt spid="493"/>
                                        </p:tgtEl>
                                        <p:attrNameLst>
                                          <p:attrName>ppt_x</p:attrName>
                                          <p:attrName>ppt_y</p:attrName>
                                        </p:attrNameLst>
                                      </p:cBhvr>
                                      <p:rCtr x="0" y="14722"/>
                                    </p:animMotion>
                                  </p:childTnLst>
                                </p:cTn>
                              </p:par>
                              <p:par>
                                <p:cTn id="73" presetID="42" presetClass="path" presetSubtype="0" repeatCount="80000" accel="50000" decel="50000" fill="hold" grpId="0" nodeType="withEffect">
                                  <p:stCondLst>
                                    <p:cond delay="600"/>
                                  </p:stCondLst>
                                  <p:childTnLst>
                                    <p:animMotion origin="layout" path="M -3.88889E-6 2.96296E-6 L -3.88889E-6 0.29375 " pathEditMode="relative" rAng="0" ptsTypes="AA">
                                      <p:cBhvr>
                                        <p:cTn id="74" dur="200" fill="hold"/>
                                        <p:tgtEl>
                                          <p:spTgt spid="494"/>
                                        </p:tgtEl>
                                        <p:attrNameLst>
                                          <p:attrName>ppt_x</p:attrName>
                                          <p:attrName>ppt_y</p:attrName>
                                        </p:attrNameLst>
                                      </p:cBhvr>
                                      <p:rCtr x="0" y="14676"/>
                                    </p:animMotion>
                                  </p:childTnLst>
                                </p:cTn>
                              </p:par>
                              <p:par>
                                <p:cTn id="75" presetID="42" presetClass="path" presetSubtype="0" repeatCount="80000" accel="50000" decel="50000" fill="hold" grpId="0" nodeType="withEffect">
                                  <p:stCondLst>
                                    <p:cond delay="700"/>
                                  </p:stCondLst>
                                  <p:childTnLst>
                                    <p:animMotion origin="layout" path="M 4.16667E-6 2.96296E-6 L 4.16667E-6 0.2956 " pathEditMode="relative" rAng="0" ptsTypes="AA">
                                      <p:cBhvr>
                                        <p:cTn id="76" dur="200" fill="hold"/>
                                        <p:tgtEl>
                                          <p:spTgt spid="495"/>
                                        </p:tgtEl>
                                        <p:attrNameLst>
                                          <p:attrName>ppt_x</p:attrName>
                                          <p:attrName>ppt_y</p:attrName>
                                        </p:attrNameLst>
                                      </p:cBhvr>
                                      <p:rCtr x="0" y="14769"/>
                                    </p:animMotion>
                                  </p:childTnLst>
                                </p:cTn>
                              </p:par>
                              <p:par>
                                <p:cTn id="77" presetID="42" presetClass="path" presetSubtype="0" repeatCount="80000" accel="50000" decel="50000" fill="hold" grpId="0" nodeType="withEffect">
                                  <p:stCondLst>
                                    <p:cond delay="800"/>
                                  </p:stCondLst>
                                  <p:childTnLst>
                                    <p:animMotion origin="layout" path="M -3.88889E-6 0 L -3.88889E-6 0.29514 " pathEditMode="relative" rAng="0" ptsTypes="AA">
                                      <p:cBhvr>
                                        <p:cTn id="78" dur="200" fill="hold"/>
                                        <p:tgtEl>
                                          <p:spTgt spid="496"/>
                                        </p:tgtEl>
                                        <p:attrNameLst>
                                          <p:attrName>ppt_x</p:attrName>
                                          <p:attrName>ppt_y</p:attrName>
                                        </p:attrNameLst>
                                      </p:cBhvr>
                                      <p:rCtr x="0" y="14745"/>
                                    </p:animMotion>
                                  </p:childTnLst>
                                </p:cTn>
                              </p:par>
                              <p:par>
                                <p:cTn id="79" presetID="42" presetClass="path" presetSubtype="0" repeatCount="80000" accel="50000" decel="50000" fill="hold" grpId="0" nodeType="withEffect">
                                  <p:stCondLst>
                                    <p:cond delay="900"/>
                                  </p:stCondLst>
                                  <p:childTnLst>
                                    <p:animMotion origin="layout" path="M 4.16667E-6 0 L 4.16667E-6 0.29514 " pathEditMode="relative" rAng="0" ptsTypes="AA">
                                      <p:cBhvr>
                                        <p:cTn id="80" dur="200" fill="hold"/>
                                        <p:tgtEl>
                                          <p:spTgt spid="497"/>
                                        </p:tgtEl>
                                        <p:attrNameLst>
                                          <p:attrName>ppt_x</p:attrName>
                                          <p:attrName>ppt_y</p:attrName>
                                        </p:attrNameLst>
                                      </p:cBhvr>
                                      <p:rCtr x="0" y="14745"/>
                                    </p:animMotion>
                                  </p:childTnLst>
                                </p:cTn>
                              </p:par>
                              <p:par>
                                <p:cTn id="81" presetID="42" presetClass="path" presetSubtype="0" repeatCount="80000" accel="50000" decel="50000" fill="hold" grpId="0" nodeType="withEffect">
                                  <p:stCondLst>
                                    <p:cond delay="1000"/>
                                  </p:stCondLst>
                                  <p:childTnLst>
                                    <p:animMotion origin="layout" path="M -3.88889E-6 -1.48148E-6 L -3.88889E-6 0.29491 " pathEditMode="relative" rAng="0" ptsTypes="AA">
                                      <p:cBhvr>
                                        <p:cTn id="82" dur="200" fill="hold"/>
                                        <p:tgtEl>
                                          <p:spTgt spid="498"/>
                                        </p:tgtEl>
                                        <p:attrNameLst>
                                          <p:attrName>ppt_x</p:attrName>
                                          <p:attrName>ppt_y</p:attrName>
                                        </p:attrNameLst>
                                      </p:cBhvr>
                                      <p:rCtr x="0" y="14745"/>
                                    </p:animMotion>
                                  </p:childTnLst>
                                </p:cTn>
                              </p:par>
                              <p:par>
                                <p:cTn id="83" presetID="42" presetClass="path" presetSubtype="0" repeatCount="80000" accel="50000" decel="50000" fill="hold" grpId="0" nodeType="withEffect">
                                  <p:stCondLst>
                                    <p:cond delay="1100"/>
                                  </p:stCondLst>
                                  <p:childTnLst>
                                    <p:animMotion origin="layout" path="M 4.16667E-6 -1.48148E-6 L 4.16667E-6 0.29491 " pathEditMode="relative" rAng="0" ptsTypes="AA">
                                      <p:cBhvr>
                                        <p:cTn id="84" dur="200" fill="hold"/>
                                        <p:tgtEl>
                                          <p:spTgt spid="499"/>
                                        </p:tgtEl>
                                        <p:attrNameLst>
                                          <p:attrName>ppt_x</p:attrName>
                                          <p:attrName>ppt_y</p:attrName>
                                        </p:attrNameLst>
                                      </p:cBhvr>
                                      <p:rCtr x="0" y="14745"/>
                                    </p:animMotion>
                                  </p:childTnLst>
                                </p:cTn>
                              </p:par>
                              <p:par>
                                <p:cTn id="85" presetID="1" presetClass="exit" presetSubtype="0" fill="hold" grpId="1" nodeType="withEffect">
                                  <p:stCondLst>
                                    <p:cond delay="16000"/>
                                  </p:stCondLst>
                                  <p:childTnLst>
                                    <p:set>
                                      <p:cBhvr>
                                        <p:cTn id="86" dur="1" fill="hold">
                                          <p:stCondLst>
                                            <p:cond delay="0"/>
                                          </p:stCondLst>
                                        </p:cTn>
                                        <p:tgtEl>
                                          <p:spTgt spid="460"/>
                                        </p:tgtEl>
                                        <p:attrNameLst>
                                          <p:attrName>style.visibility</p:attrName>
                                        </p:attrNameLst>
                                      </p:cBhvr>
                                      <p:to>
                                        <p:strVal val="hidden"/>
                                      </p:to>
                                    </p:set>
                                  </p:childTnLst>
                                </p:cTn>
                              </p:par>
                              <p:par>
                                <p:cTn id="87" presetID="1" presetClass="exit" presetSubtype="0" fill="hold" grpId="1" nodeType="withEffect">
                                  <p:stCondLst>
                                    <p:cond delay="16000"/>
                                  </p:stCondLst>
                                  <p:childTnLst>
                                    <p:set>
                                      <p:cBhvr>
                                        <p:cTn id="88" dur="1" fill="hold">
                                          <p:stCondLst>
                                            <p:cond delay="0"/>
                                          </p:stCondLst>
                                        </p:cTn>
                                        <p:tgtEl>
                                          <p:spTgt spid="461"/>
                                        </p:tgtEl>
                                        <p:attrNameLst>
                                          <p:attrName>style.visibility</p:attrName>
                                        </p:attrNameLst>
                                      </p:cBhvr>
                                      <p:to>
                                        <p:strVal val="hidden"/>
                                      </p:to>
                                    </p:set>
                                  </p:childTnLst>
                                </p:cTn>
                              </p:par>
                              <p:par>
                                <p:cTn id="89" presetID="1" presetClass="exit" presetSubtype="0" fill="hold" grpId="1" nodeType="withEffect">
                                  <p:stCondLst>
                                    <p:cond delay="16000"/>
                                  </p:stCondLst>
                                  <p:childTnLst>
                                    <p:set>
                                      <p:cBhvr>
                                        <p:cTn id="90" dur="1" fill="hold">
                                          <p:stCondLst>
                                            <p:cond delay="0"/>
                                          </p:stCondLst>
                                        </p:cTn>
                                        <p:tgtEl>
                                          <p:spTgt spid="462"/>
                                        </p:tgtEl>
                                        <p:attrNameLst>
                                          <p:attrName>style.visibility</p:attrName>
                                        </p:attrNameLst>
                                      </p:cBhvr>
                                      <p:to>
                                        <p:strVal val="hidden"/>
                                      </p:to>
                                    </p:set>
                                  </p:childTnLst>
                                </p:cTn>
                              </p:par>
                              <p:par>
                                <p:cTn id="91" presetID="1" presetClass="exit" presetSubtype="0" fill="hold" grpId="1" nodeType="withEffect">
                                  <p:stCondLst>
                                    <p:cond delay="16000"/>
                                  </p:stCondLst>
                                  <p:childTnLst>
                                    <p:set>
                                      <p:cBhvr>
                                        <p:cTn id="92" dur="1" fill="hold">
                                          <p:stCondLst>
                                            <p:cond delay="0"/>
                                          </p:stCondLst>
                                        </p:cTn>
                                        <p:tgtEl>
                                          <p:spTgt spid="463"/>
                                        </p:tgtEl>
                                        <p:attrNameLst>
                                          <p:attrName>style.visibility</p:attrName>
                                        </p:attrNameLst>
                                      </p:cBhvr>
                                      <p:to>
                                        <p:strVal val="hidden"/>
                                      </p:to>
                                    </p:set>
                                  </p:childTnLst>
                                </p:cTn>
                              </p:par>
                              <p:par>
                                <p:cTn id="93" presetID="1" presetClass="exit" presetSubtype="0" fill="hold" grpId="1" nodeType="withEffect">
                                  <p:stCondLst>
                                    <p:cond delay="16000"/>
                                  </p:stCondLst>
                                  <p:childTnLst>
                                    <p:set>
                                      <p:cBhvr>
                                        <p:cTn id="94" dur="1" fill="hold">
                                          <p:stCondLst>
                                            <p:cond delay="0"/>
                                          </p:stCondLst>
                                        </p:cTn>
                                        <p:tgtEl>
                                          <p:spTgt spid="464"/>
                                        </p:tgtEl>
                                        <p:attrNameLst>
                                          <p:attrName>style.visibility</p:attrName>
                                        </p:attrNameLst>
                                      </p:cBhvr>
                                      <p:to>
                                        <p:strVal val="hidden"/>
                                      </p:to>
                                    </p:set>
                                  </p:childTnLst>
                                </p:cTn>
                              </p:par>
                              <p:par>
                                <p:cTn id="95" presetID="1" presetClass="exit" presetSubtype="0" fill="hold" grpId="1" nodeType="withEffect">
                                  <p:stCondLst>
                                    <p:cond delay="16000"/>
                                  </p:stCondLst>
                                  <p:childTnLst>
                                    <p:set>
                                      <p:cBhvr>
                                        <p:cTn id="96" dur="1" fill="hold">
                                          <p:stCondLst>
                                            <p:cond delay="0"/>
                                          </p:stCondLst>
                                        </p:cTn>
                                        <p:tgtEl>
                                          <p:spTgt spid="465"/>
                                        </p:tgtEl>
                                        <p:attrNameLst>
                                          <p:attrName>style.visibility</p:attrName>
                                        </p:attrNameLst>
                                      </p:cBhvr>
                                      <p:to>
                                        <p:strVal val="hidden"/>
                                      </p:to>
                                    </p:set>
                                  </p:childTnLst>
                                </p:cTn>
                              </p:par>
                              <p:par>
                                <p:cTn id="97" presetID="1" presetClass="exit" presetSubtype="0" fill="hold" grpId="1" nodeType="withEffect">
                                  <p:stCondLst>
                                    <p:cond delay="16000"/>
                                  </p:stCondLst>
                                  <p:childTnLst>
                                    <p:set>
                                      <p:cBhvr>
                                        <p:cTn id="98" dur="1" fill="hold">
                                          <p:stCondLst>
                                            <p:cond delay="0"/>
                                          </p:stCondLst>
                                        </p:cTn>
                                        <p:tgtEl>
                                          <p:spTgt spid="466"/>
                                        </p:tgtEl>
                                        <p:attrNameLst>
                                          <p:attrName>style.visibility</p:attrName>
                                        </p:attrNameLst>
                                      </p:cBhvr>
                                      <p:to>
                                        <p:strVal val="hidden"/>
                                      </p:to>
                                    </p:set>
                                  </p:childTnLst>
                                </p:cTn>
                              </p:par>
                              <p:par>
                                <p:cTn id="99" presetID="1" presetClass="exit" presetSubtype="0" fill="hold" grpId="1" nodeType="withEffect">
                                  <p:stCondLst>
                                    <p:cond delay="16000"/>
                                  </p:stCondLst>
                                  <p:childTnLst>
                                    <p:set>
                                      <p:cBhvr>
                                        <p:cTn id="100" dur="1" fill="hold">
                                          <p:stCondLst>
                                            <p:cond delay="0"/>
                                          </p:stCondLst>
                                        </p:cTn>
                                        <p:tgtEl>
                                          <p:spTgt spid="467"/>
                                        </p:tgtEl>
                                        <p:attrNameLst>
                                          <p:attrName>style.visibility</p:attrName>
                                        </p:attrNameLst>
                                      </p:cBhvr>
                                      <p:to>
                                        <p:strVal val="hidden"/>
                                      </p:to>
                                    </p:set>
                                  </p:childTnLst>
                                </p:cTn>
                              </p:par>
                              <p:par>
                                <p:cTn id="101" presetID="1" presetClass="exit" presetSubtype="0" fill="hold" grpId="1" nodeType="withEffect">
                                  <p:stCondLst>
                                    <p:cond delay="16000"/>
                                  </p:stCondLst>
                                  <p:childTnLst>
                                    <p:set>
                                      <p:cBhvr>
                                        <p:cTn id="102" dur="1" fill="hold">
                                          <p:stCondLst>
                                            <p:cond delay="0"/>
                                          </p:stCondLst>
                                        </p:cTn>
                                        <p:tgtEl>
                                          <p:spTgt spid="468"/>
                                        </p:tgtEl>
                                        <p:attrNameLst>
                                          <p:attrName>style.visibility</p:attrName>
                                        </p:attrNameLst>
                                      </p:cBhvr>
                                      <p:to>
                                        <p:strVal val="hidden"/>
                                      </p:to>
                                    </p:set>
                                  </p:childTnLst>
                                </p:cTn>
                              </p:par>
                              <p:par>
                                <p:cTn id="103" presetID="1" presetClass="exit" presetSubtype="0" fill="hold" grpId="1" nodeType="withEffect">
                                  <p:stCondLst>
                                    <p:cond delay="16000"/>
                                  </p:stCondLst>
                                  <p:childTnLst>
                                    <p:set>
                                      <p:cBhvr>
                                        <p:cTn id="104" dur="1" fill="hold">
                                          <p:stCondLst>
                                            <p:cond delay="0"/>
                                          </p:stCondLst>
                                        </p:cTn>
                                        <p:tgtEl>
                                          <p:spTgt spid="469"/>
                                        </p:tgtEl>
                                        <p:attrNameLst>
                                          <p:attrName>style.visibility</p:attrName>
                                        </p:attrNameLst>
                                      </p:cBhvr>
                                      <p:to>
                                        <p:strVal val="hidden"/>
                                      </p:to>
                                    </p:set>
                                  </p:childTnLst>
                                </p:cTn>
                              </p:par>
                              <p:par>
                                <p:cTn id="105" presetID="1" presetClass="exit" presetSubtype="0" fill="hold" grpId="1" nodeType="withEffect">
                                  <p:stCondLst>
                                    <p:cond delay="16000"/>
                                  </p:stCondLst>
                                  <p:childTnLst>
                                    <p:set>
                                      <p:cBhvr>
                                        <p:cTn id="106" dur="1" fill="hold">
                                          <p:stCondLst>
                                            <p:cond delay="0"/>
                                          </p:stCondLst>
                                        </p:cTn>
                                        <p:tgtEl>
                                          <p:spTgt spid="470"/>
                                        </p:tgtEl>
                                        <p:attrNameLst>
                                          <p:attrName>style.visibility</p:attrName>
                                        </p:attrNameLst>
                                      </p:cBhvr>
                                      <p:to>
                                        <p:strVal val="hidden"/>
                                      </p:to>
                                    </p:set>
                                  </p:childTnLst>
                                </p:cTn>
                              </p:par>
                              <p:par>
                                <p:cTn id="107" presetID="1" presetClass="exit" presetSubtype="0" fill="hold" grpId="1" nodeType="withEffect">
                                  <p:stCondLst>
                                    <p:cond delay="16000"/>
                                  </p:stCondLst>
                                  <p:childTnLst>
                                    <p:set>
                                      <p:cBhvr>
                                        <p:cTn id="108" dur="1" fill="hold">
                                          <p:stCondLst>
                                            <p:cond delay="0"/>
                                          </p:stCondLst>
                                        </p:cTn>
                                        <p:tgtEl>
                                          <p:spTgt spid="471"/>
                                        </p:tgtEl>
                                        <p:attrNameLst>
                                          <p:attrName>style.visibility</p:attrName>
                                        </p:attrNameLst>
                                      </p:cBhvr>
                                      <p:to>
                                        <p:strVal val="hidden"/>
                                      </p:to>
                                    </p:set>
                                  </p:childTnLst>
                                </p:cTn>
                              </p:par>
                              <p:par>
                                <p:cTn id="109" presetID="1" presetClass="exit" presetSubtype="0" fill="hold" grpId="1" nodeType="withEffect">
                                  <p:stCondLst>
                                    <p:cond delay="16000"/>
                                  </p:stCondLst>
                                  <p:childTnLst>
                                    <p:set>
                                      <p:cBhvr>
                                        <p:cTn id="110" dur="1" fill="hold">
                                          <p:stCondLst>
                                            <p:cond delay="0"/>
                                          </p:stCondLst>
                                        </p:cTn>
                                        <p:tgtEl>
                                          <p:spTgt spid="472"/>
                                        </p:tgtEl>
                                        <p:attrNameLst>
                                          <p:attrName>style.visibility</p:attrName>
                                        </p:attrNameLst>
                                      </p:cBhvr>
                                      <p:to>
                                        <p:strVal val="hidden"/>
                                      </p:to>
                                    </p:set>
                                  </p:childTnLst>
                                </p:cTn>
                              </p:par>
                              <p:par>
                                <p:cTn id="111" presetID="1" presetClass="exit" presetSubtype="0" fill="hold" grpId="1" nodeType="withEffect">
                                  <p:stCondLst>
                                    <p:cond delay="16000"/>
                                  </p:stCondLst>
                                  <p:childTnLst>
                                    <p:set>
                                      <p:cBhvr>
                                        <p:cTn id="112" dur="1" fill="hold">
                                          <p:stCondLst>
                                            <p:cond delay="0"/>
                                          </p:stCondLst>
                                        </p:cTn>
                                        <p:tgtEl>
                                          <p:spTgt spid="473"/>
                                        </p:tgtEl>
                                        <p:attrNameLst>
                                          <p:attrName>style.visibility</p:attrName>
                                        </p:attrNameLst>
                                      </p:cBhvr>
                                      <p:to>
                                        <p:strVal val="hidden"/>
                                      </p:to>
                                    </p:set>
                                  </p:childTnLst>
                                </p:cTn>
                              </p:par>
                              <p:par>
                                <p:cTn id="113" presetID="1" presetClass="exit" presetSubtype="0" fill="hold" grpId="1" nodeType="withEffect">
                                  <p:stCondLst>
                                    <p:cond delay="16000"/>
                                  </p:stCondLst>
                                  <p:childTnLst>
                                    <p:set>
                                      <p:cBhvr>
                                        <p:cTn id="114" dur="1" fill="hold">
                                          <p:stCondLst>
                                            <p:cond delay="0"/>
                                          </p:stCondLst>
                                        </p:cTn>
                                        <p:tgtEl>
                                          <p:spTgt spid="474"/>
                                        </p:tgtEl>
                                        <p:attrNameLst>
                                          <p:attrName>style.visibility</p:attrName>
                                        </p:attrNameLst>
                                      </p:cBhvr>
                                      <p:to>
                                        <p:strVal val="hidden"/>
                                      </p:to>
                                    </p:set>
                                  </p:childTnLst>
                                </p:cTn>
                              </p:par>
                              <p:par>
                                <p:cTn id="115" presetID="1" presetClass="exit" presetSubtype="0" fill="hold" grpId="1" nodeType="withEffect">
                                  <p:stCondLst>
                                    <p:cond delay="16000"/>
                                  </p:stCondLst>
                                  <p:childTnLst>
                                    <p:set>
                                      <p:cBhvr>
                                        <p:cTn id="116" dur="1" fill="hold">
                                          <p:stCondLst>
                                            <p:cond delay="0"/>
                                          </p:stCondLst>
                                        </p:cTn>
                                        <p:tgtEl>
                                          <p:spTgt spid="475"/>
                                        </p:tgtEl>
                                        <p:attrNameLst>
                                          <p:attrName>style.visibility</p:attrName>
                                        </p:attrNameLst>
                                      </p:cBhvr>
                                      <p:to>
                                        <p:strVal val="hidden"/>
                                      </p:to>
                                    </p:set>
                                  </p:childTnLst>
                                </p:cTn>
                              </p:par>
                              <p:par>
                                <p:cTn id="117" presetID="1" presetClass="exit" presetSubtype="0" fill="hold" grpId="1" nodeType="withEffect">
                                  <p:stCondLst>
                                    <p:cond delay="16000"/>
                                  </p:stCondLst>
                                  <p:childTnLst>
                                    <p:set>
                                      <p:cBhvr>
                                        <p:cTn id="118" dur="1" fill="hold">
                                          <p:stCondLst>
                                            <p:cond delay="0"/>
                                          </p:stCondLst>
                                        </p:cTn>
                                        <p:tgtEl>
                                          <p:spTgt spid="476"/>
                                        </p:tgtEl>
                                        <p:attrNameLst>
                                          <p:attrName>style.visibility</p:attrName>
                                        </p:attrNameLst>
                                      </p:cBhvr>
                                      <p:to>
                                        <p:strVal val="hidden"/>
                                      </p:to>
                                    </p:set>
                                  </p:childTnLst>
                                </p:cTn>
                              </p:par>
                              <p:par>
                                <p:cTn id="119" presetID="1" presetClass="exit" presetSubtype="0" fill="hold" grpId="1" nodeType="withEffect">
                                  <p:stCondLst>
                                    <p:cond delay="16000"/>
                                  </p:stCondLst>
                                  <p:childTnLst>
                                    <p:set>
                                      <p:cBhvr>
                                        <p:cTn id="120" dur="1" fill="hold">
                                          <p:stCondLst>
                                            <p:cond delay="0"/>
                                          </p:stCondLst>
                                        </p:cTn>
                                        <p:tgtEl>
                                          <p:spTgt spid="477"/>
                                        </p:tgtEl>
                                        <p:attrNameLst>
                                          <p:attrName>style.visibility</p:attrName>
                                        </p:attrNameLst>
                                      </p:cBhvr>
                                      <p:to>
                                        <p:strVal val="hidden"/>
                                      </p:to>
                                    </p:set>
                                  </p:childTnLst>
                                </p:cTn>
                              </p:par>
                              <p:par>
                                <p:cTn id="121" presetID="1" presetClass="exit" presetSubtype="0" fill="hold" grpId="1" nodeType="withEffect">
                                  <p:stCondLst>
                                    <p:cond delay="16000"/>
                                  </p:stCondLst>
                                  <p:childTnLst>
                                    <p:set>
                                      <p:cBhvr>
                                        <p:cTn id="122" dur="1" fill="hold">
                                          <p:stCondLst>
                                            <p:cond delay="0"/>
                                          </p:stCondLst>
                                        </p:cTn>
                                        <p:tgtEl>
                                          <p:spTgt spid="478"/>
                                        </p:tgtEl>
                                        <p:attrNameLst>
                                          <p:attrName>style.visibility</p:attrName>
                                        </p:attrNameLst>
                                      </p:cBhvr>
                                      <p:to>
                                        <p:strVal val="hidden"/>
                                      </p:to>
                                    </p:set>
                                  </p:childTnLst>
                                </p:cTn>
                              </p:par>
                              <p:par>
                                <p:cTn id="123" presetID="1" presetClass="exit" presetSubtype="0" fill="hold" grpId="1" nodeType="withEffect">
                                  <p:stCondLst>
                                    <p:cond delay="16000"/>
                                  </p:stCondLst>
                                  <p:childTnLst>
                                    <p:set>
                                      <p:cBhvr>
                                        <p:cTn id="124" dur="1" fill="hold">
                                          <p:stCondLst>
                                            <p:cond delay="0"/>
                                          </p:stCondLst>
                                        </p:cTn>
                                        <p:tgtEl>
                                          <p:spTgt spid="479"/>
                                        </p:tgtEl>
                                        <p:attrNameLst>
                                          <p:attrName>style.visibility</p:attrName>
                                        </p:attrNameLst>
                                      </p:cBhvr>
                                      <p:to>
                                        <p:strVal val="hidden"/>
                                      </p:to>
                                    </p:set>
                                  </p:childTnLst>
                                </p:cTn>
                              </p:par>
                              <p:par>
                                <p:cTn id="125" presetID="1" presetClass="exit" presetSubtype="0" fill="hold" grpId="1" nodeType="withEffect">
                                  <p:stCondLst>
                                    <p:cond delay="16000"/>
                                  </p:stCondLst>
                                  <p:childTnLst>
                                    <p:set>
                                      <p:cBhvr>
                                        <p:cTn id="126" dur="1" fill="hold">
                                          <p:stCondLst>
                                            <p:cond delay="0"/>
                                          </p:stCondLst>
                                        </p:cTn>
                                        <p:tgtEl>
                                          <p:spTgt spid="480"/>
                                        </p:tgtEl>
                                        <p:attrNameLst>
                                          <p:attrName>style.visibility</p:attrName>
                                        </p:attrNameLst>
                                      </p:cBhvr>
                                      <p:to>
                                        <p:strVal val="hidden"/>
                                      </p:to>
                                    </p:set>
                                  </p:childTnLst>
                                </p:cTn>
                              </p:par>
                              <p:par>
                                <p:cTn id="127" presetID="1" presetClass="exit" presetSubtype="0" fill="hold" grpId="1" nodeType="withEffect">
                                  <p:stCondLst>
                                    <p:cond delay="16000"/>
                                  </p:stCondLst>
                                  <p:childTnLst>
                                    <p:set>
                                      <p:cBhvr>
                                        <p:cTn id="128" dur="1" fill="hold">
                                          <p:stCondLst>
                                            <p:cond delay="0"/>
                                          </p:stCondLst>
                                        </p:cTn>
                                        <p:tgtEl>
                                          <p:spTgt spid="481"/>
                                        </p:tgtEl>
                                        <p:attrNameLst>
                                          <p:attrName>style.visibility</p:attrName>
                                        </p:attrNameLst>
                                      </p:cBhvr>
                                      <p:to>
                                        <p:strVal val="hidden"/>
                                      </p:to>
                                    </p:set>
                                  </p:childTnLst>
                                </p:cTn>
                              </p:par>
                              <p:par>
                                <p:cTn id="129" presetID="1" presetClass="exit" presetSubtype="0" fill="hold" grpId="1" nodeType="withEffect">
                                  <p:stCondLst>
                                    <p:cond delay="16000"/>
                                  </p:stCondLst>
                                  <p:childTnLst>
                                    <p:set>
                                      <p:cBhvr>
                                        <p:cTn id="130" dur="1" fill="hold">
                                          <p:stCondLst>
                                            <p:cond delay="0"/>
                                          </p:stCondLst>
                                        </p:cTn>
                                        <p:tgtEl>
                                          <p:spTgt spid="482"/>
                                        </p:tgtEl>
                                        <p:attrNameLst>
                                          <p:attrName>style.visibility</p:attrName>
                                        </p:attrNameLst>
                                      </p:cBhvr>
                                      <p:to>
                                        <p:strVal val="hidden"/>
                                      </p:to>
                                    </p:set>
                                  </p:childTnLst>
                                </p:cTn>
                              </p:par>
                              <p:par>
                                <p:cTn id="131" presetID="1" presetClass="exit" presetSubtype="0" fill="hold" grpId="1" nodeType="withEffect">
                                  <p:stCondLst>
                                    <p:cond delay="16000"/>
                                  </p:stCondLst>
                                  <p:childTnLst>
                                    <p:set>
                                      <p:cBhvr>
                                        <p:cTn id="132" dur="1" fill="hold">
                                          <p:stCondLst>
                                            <p:cond delay="0"/>
                                          </p:stCondLst>
                                        </p:cTn>
                                        <p:tgtEl>
                                          <p:spTgt spid="483"/>
                                        </p:tgtEl>
                                        <p:attrNameLst>
                                          <p:attrName>style.visibility</p:attrName>
                                        </p:attrNameLst>
                                      </p:cBhvr>
                                      <p:to>
                                        <p:strVal val="hidden"/>
                                      </p:to>
                                    </p:set>
                                  </p:childTnLst>
                                </p:cTn>
                              </p:par>
                              <p:par>
                                <p:cTn id="133" presetID="1" presetClass="exit" presetSubtype="0" fill="hold" grpId="1" nodeType="withEffect">
                                  <p:stCondLst>
                                    <p:cond delay="16000"/>
                                  </p:stCondLst>
                                  <p:childTnLst>
                                    <p:set>
                                      <p:cBhvr>
                                        <p:cTn id="134" dur="1" fill="hold">
                                          <p:stCondLst>
                                            <p:cond delay="0"/>
                                          </p:stCondLst>
                                        </p:cTn>
                                        <p:tgtEl>
                                          <p:spTgt spid="484"/>
                                        </p:tgtEl>
                                        <p:attrNameLst>
                                          <p:attrName>style.visibility</p:attrName>
                                        </p:attrNameLst>
                                      </p:cBhvr>
                                      <p:to>
                                        <p:strVal val="hidden"/>
                                      </p:to>
                                    </p:set>
                                  </p:childTnLst>
                                </p:cTn>
                              </p:par>
                              <p:par>
                                <p:cTn id="135" presetID="1" presetClass="exit" presetSubtype="0" fill="hold" grpId="1" nodeType="withEffect">
                                  <p:stCondLst>
                                    <p:cond delay="16000"/>
                                  </p:stCondLst>
                                  <p:childTnLst>
                                    <p:set>
                                      <p:cBhvr>
                                        <p:cTn id="136" dur="1" fill="hold">
                                          <p:stCondLst>
                                            <p:cond delay="0"/>
                                          </p:stCondLst>
                                        </p:cTn>
                                        <p:tgtEl>
                                          <p:spTgt spid="485"/>
                                        </p:tgtEl>
                                        <p:attrNameLst>
                                          <p:attrName>style.visibility</p:attrName>
                                        </p:attrNameLst>
                                      </p:cBhvr>
                                      <p:to>
                                        <p:strVal val="hidden"/>
                                      </p:to>
                                    </p:set>
                                  </p:childTnLst>
                                </p:cTn>
                              </p:par>
                              <p:par>
                                <p:cTn id="137" presetID="1" presetClass="exit" presetSubtype="0" fill="hold" grpId="1" nodeType="withEffect">
                                  <p:stCondLst>
                                    <p:cond delay="16000"/>
                                  </p:stCondLst>
                                  <p:childTnLst>
                                    <p:set>
                                      <p:cBhvr>
                                        <p:cTn id="138" dur="1" fill="hold">
                                          <p:stCondLst>
                                            <p:cond delay="0"/>
                                          </p:stCondLst>
                                        </p:cTn>
                                        <p:tgtEl>
                                          <p:spTgt spid="486"/>
                                        </p:tgtEl>
                                        <p:attrNameLst>
                                          <p:attrName>style.visibility</p:attrName>
                                        </p:attrNameLst>
                                      </p:cBhvr>
                                      <p:to>
                                        <p:strVal val="hidden"/>
                                      </p:to>
                                    </p:set>
                                  </p:childTnLst>
                                </p:cTn>
                              </p:par>
                              <p:par>
                                <p:cTn id="139" presetID="1" presetClass="exit" presetSubtype="0" fill="hold" grpId="1" nodeType="withEffect">
                                  <p:stCondLst>
                                    <p:cond delay="16000"/>
                                  </p:stCondLst>
                                  <p:childTnLst>
                                    <p:set>
                                      <p:cBhvr>
                                        <p:cTn id="140" dur="1" fill="hold">
                                          <p:stCondLst>
                                            <p:cond delay="0"/>
                                          </p:stCondLst>
                                        </p:cTn>
                                        <p:tgtEl>
                                          <p:spTgt spid="487"/>
                                        </p:tgtEl>
                                        <p:attrNameLst>
                                          <p:attrName>style.visibility</p:attrName>
                                        </p:attrNameLst>
                                      </p:cBhvr>
                                      <p:to>
                                        <p:strVal val="hidden"/>
                                      </p:to>
                                    </p:set>
                                  </p:childTnLst>
                                </p:cTn>
                              </p:par>
                              <p:par>
                                <p:cTn id="141" presetID="1" presetClass="exit" presetSubtype="0" fill="hold" grpId="1" nodeType="withEffect">
                                  <p:stCondLst>
                                    <p:cond delay="16000"/>
                                  </p:stCondLst>
                                  <p:childTnLst>
                                    <p:set>
                                      <p:cBhvr>
                                        <p:cTn id="142" dur="1" fill="hold">
                                          <p:stCondLst>
                                            <p:cond delay="0"/>
                                          </p:stCondLst>
                                        </p:cTn>
                                        <p:tgtEl>
                                          <p:spTgt spid="488"/>
                                        </p:tgtEl>
                                        <p:attrNameLst>
                                          <p:attrName>style.visibility</p:attrName>
                                        </p:attrNameLst>
                                      </p:cBhvr>
                                      <p:to>
                                        <p:strVal val="hidden"/>
                                      </p:to>
                                    </p:set>
                                  </p:childTnLst>
                                </p:cTn>
                              </p:par>
                              <p:par>
                                <p:cTn id="143" presetID="1" presetClass="exit" presetSubtype="0" fill="hold" grpId="1" nodeType="withEffect">
                                  <p:stCondLst>
                                    <p:cond delay="16000"/>
                                  </p:stCondLst>
                                  <p:childTnLst>
                                    <p:set>
                                      <p:cBhvr>
                                        <p:cTn id="144" dur="1" fill="hold">
                                          <p:stCondLst>
                                            <p:cond delay="0"/>
                                          </p:stCondLst>
                                        </p:cTn>
                                        <p:tgtEl>
                                          <p:spTgt spid="489"/>
                                        </p:tgtEl>
                                        <p:attrNameLst>
                                          <p:attrName>style.visibility</p:attrName>
                                        </p:attrNameLst>
                                      </p:cBhvr>
                                      <p:to>
                                        <p:strVal val="hidden"/>
                                      </p:to>
                                    </p:set>
                                  </p:childTnLst>
                                </p:cTn>
                              </p:par>
                              <p:par>
                                <p:cTn id="145" presetID="1" presetClass="exit" presetSubtype="0" fill="hold" grpId="1" nodeType="withEffect">
                                  <p:stCondLst>
                                    <p:cond delay="16000"/>
                                  </p:stCondLst>
                                  <p:childTnLst>
                                    <p:set>
                                      <p:cBhvr>
                                        <p:cTn id="146" dur="1" fill="hold">
                                          <p:stCondLst>
                                            <p:cond delay="0"/>
                                          </p:stCondLst>
                                        </p:cTn>
                                        <p:tgtEl>
                                          <p:spTgt spid="490"/>
                                        </p:tgtEl>
                                        <p:attrNameLst>
                                          <p:attrName>style.visibility</p:attrName>
                                        </p:attrNameLst>
                                      </p:cBhvr>
                                      <p:to>
                                        <p:strVal val="hidden"/>
                                      </p:to>
                                    </p:set>
                                  </p:childTnLst>
                                </p:cTn>
                              </p:par>
                              <p:par>
                                <p:cTn id="147" presetID="1" presetClass="exit" presetSubtype="0" fill="hold" grpId="1" nodeType="withEffect">
                                  <p:stCondLst>
                                    <p:cond delay="16000"/>
                                  </p:stCondLst>
                                  <p:childTnLst>
                                    <p:set>
                                      <p:cBhvr>
                                        <p:cTn id="148" dur="1" fill="hold">
                                          <p:stCondLst>
                                            <p:cond delay="0"/>
                                          </p:stCondLst>
                                        </p:cTn>
                                        <p:tgtEl>
                                          <p:spTgt spid="491"/>
                                        </p:tgtEl>
                                        <p:attrNameLst>
                                          <p:attrName>style.visibility</p:attrName>
                                        </p:attrNameLst>
                                      </p:cBhvr>
                                      <p:to>
                                        <p:strVal val="hidden"/>
                                      </p:to>
                                    </p:set>
                                  </p:childTnLst>
                                </p:cTn>
                              </p:par>
                              <p:par>
                                <p:cTn id="149" presetID="1" presetClass="exit" presetSubtype="0" fill="hold" grpId="1" nodeType="withEffect">
                                  <p:stCondLst>
                                    <p:cond delay="16000"/>
                                  </p:stCondLst>
                                  <p:childTnLst>
                                    <p:set>
                                      <p:cBhvr>
                                        <p:cTn id="150" dur="1" fill="hold">
                                          <p:stCondLst>
                                            <p:cond delay="0"/>
                                          </p:stCondLst>
                                        </p:cTn>
                                        <p:tgtEl>
                                          <p:spTgt spid="492"/>
                                        </p:tgtEl>
                                        <p:attrNameLst>
                                          <p:attrName>style.visibility</p:attrName>
                                        </p:attrNameLst>
                                      </p:cBhvr>
                                      <p:to>
                                        <p:strVal val="hidden"/>
                                      </p:to>
                                    </p:set>
                                  </p:childTnLst>
                                </p:cTn>
                              </p:par>
                              <p:par>
                                <p:cTn id="151" presetID="1" presetClass="exit" presetSubtype="0" fill="hold" grpId="1" nodeType="withEffect">
                                  <p:stCondLst>
                                    <p:cond delay="16000"/>
                                  </p:stCondLst>
                                  <p:childTnLst>
                                    <p:set>
                                      <p:cBhvr>
                                        <p:cTn id="152" dur="1" fill="hold">
                                          <p:stCondLst>
                                            <p:cond delay="0"/>
                                          </p:stCondLst>
                                        </p:cTn>
                                        <p:tgtEl>
                                          <p:spTgt spid="493"/>
                                        </p:tgtEl>
                                        <p:attrNameLst>
                                          <p:attrName>style.visibility</p:attrName>
                                        </p:attrNameLst>
                                      </p:cBhvr>
                                      <p:to>
                                        <p:strVal val="hidden"/>
                                      </p:to>
                                    </p:set>
                                  </p:childTnLst>
                                </p:cTn>
                              </p:par>
                              <p:par>
                                <p:cTn id="153" presetID="1" presetClass="exit" presetSubtype="0" fill="hold" grpId="1" nodeType="withEffect">
                                  <p:stCondLst>
                                    <p:cond delay="16000"/>
                                  </p:stCondLst>
                                  <p:childTnLst>
                                    <p:set>
                                      <p:cBhvr>
                                        <p:cTn id="154" dur="1" fill="hold">
                                          <p:stCondLst>
                                            <p:cond delay="0"/>
                                          </p:stCondLst>
                                        </p:cTn>
                                        <p:tgtEl>
                                          <p:spTgt spid="494"/>
                                        </p:tgtEl>
                                        <p:attrNameLst>
                                          <p:attrName>style.visibility</p:attrName>
                                        </p:attrNameLst>
                                      </p:cBhvr>
                                      <p:to>
                                        <p:strVal val="hidden"/>
                                      </p:to>
                                    </p:set>
                                  </p:childTnLst>
                                </p:cTn>
                              </p:par>
                              <p:par>
                                <p:cTn id="155" presetID="1" presetClass="exit" presetSubtype="0" fill="hold" grpId="1" nodeType="withEffect">
                                  <p:stCondLst>
                                    <p:cond delay="16000"/>
                                  </p:stCondLst>
                                  <p:childTnLst>
                                    <p:set>
                                      <p:cBhvr>
                                        <p:cTn id="156" dur="1" fill="hold">
                                          <p:stCondLst>
                                            <p:cond delay="0"/>
                                          </p:stCondLst>
                                        </p:cTn>
                                        <p:tgtEl>
                                          <p:spTgt spid="495"/>
                                        </p:tgtEl>
                                        <p:attrNameLst>
                                          <p:attrName>style.visibility</p:attrName>
                                        </p:attrNameLst>
                                      </p:cBhvr>
                                      <p:to>
                                        <p:strVal val="hidden"/>
                                      </p:to>
                                    </p:set>
                                  </p:childTnLst>
                                </p:cTn>
                              </p:par>
                              <p:par>
                                <p:cTn id="157" presetID="1" presetClass="exit" presetSubtype="0" fill="hold" grpId="1" nodeType="withEffect">
                                  <p:stCondLst>
                                    <p:cond delay="16000"/>
                                  </p:stCondLst>
                                  <p:childTnLst>
                                    <p:set>
                                      <p:cBhvr>
                                        <p:cTn id="158" dur="1" fill="hold">
                                          <p:stCondLst>
                                            <p:cond delay="0"/>
                                          </p:stCondLst>
                                        </p:cTn>
                                        <p:tgtEl>
                                          <p:spTgt spid="496"/>
                                        </p:tgtEl>
                                        <p:attrNameLst>
                                          <p:attrName>style.visibility</p:attrName>
                                        </p:attrNameLst>
                                      </p:cBhvr>
                                      <p:to>
                                        <p:strVal val="hidden"/>
                                      </p:to>
                                    </p:set>
                                  </p:childTnLst>
                                </p:cTn>
                              </p:par>
                              <p:par>
                                <p:cTn id="159" presetID="1" presetClass="exit" presetSubtype="0" fill="hold" grpId="1" nodeType="withEffect">
                                  <p:stCondLst>
                                    <p:cond delay="16000"/>
                                  </p:stCondLst>
                                  <p:childTnLst>
                                    <p:set>
                                      <p:cBhvr>
                                        <p:cTn id="160" dur="1" fill="hold">
                                          <p:stCondLst>
                                            <p:cond delay="0"/>
                                          </p:stCondLst>
                                        </p:cTn>
                                        <p:tgtEl>
                                          <p:spTgt spid="497"/>
                                        </p:tgtEl>
                                        <p:attrNameLst>
                                          <p:attrName>style.visibility</p:attrName>
                                        </p:attrNameLst>
                                      </p:cBhvr>
                                      <p:to>
                                        <p:strVal val="hidden"/>
                                      </p:to>
                                    </p:set>
                                  </p:childTnLst>
                                </p:cTn>
                              </p:par>
                              <p:par>
                                <p:cTn id="161" presetID="1" presetClass="exit" presetSubtype="0" fill="hold" grpId="1" nodeType="withEffect">
                                  <p:stCondLst>
                                    <p:cond delay="16000"/>
                                  </p:stCondLst>
                                  <p:childTnLst>
                                    <p:set>
                                      <p:cBhvr>
                                        <p:cTn id="162" dur="1" fill="hold">
                                          <p:stCondLst>
                                            <p:cond delay="0"/>
                                          </p:stCondLst>
                                        </p:cTn>
                                        <p:tgtEl>
                                          <p:spTgt spid="498"/>
                                        </p:tgtEl>
                                        <p:attrNameLst>
                                          <p:attrName>style.visibility</p:attrName>
                                        </p:attrNameLst>
                                      </p:cBhvr>
                                      <p:to>
                                        <p:strVal val="hidden"/>
                                      </p:to>
                                    </p:set>
                                  </p:childTnLst>
                                </p:cTn>
                              </p:par>
                              <p:par>
                                <p:cTn id="163" presetID="1" presetClass="exit" presetSubtype="0" fill="hold" grpId="1" nodeType="withEffect">
                                  <p:stCondLst>
                                    <p:cond delay="16000"/>
                                  </p:stCondLst>
                                  <p:childTnLst>
                                    <p:set>
                                      <p:cBhvr>
                                        <p:cTn id="164" dur="1" fill="hold">
                                          <p:stCondLst>
                                            <p:cond delay="0"/>
                                          </p:stCondLst>
                                        </p:cTn>
                                        <p:tgtEl>
                                          <p:spTgt spid="499"/>
                                        </p:tgtEl>
                                        <p:attrNameLst>
                                          <p:attrName>style.visibility</p:attrName>
                                        </p:attrNameLst>
                                      </p:cBhvr>
                                      <p:to>
                                        <p:strVal val="hidden"/>
                                      </p:to>
                                    </p:set>
                                  </p:childTnLst>
                                </p:cTn>
                              </p:par>
                              <p:par>
                                <p:cTn id="165" presetID="10" presetClass="entr" presetSubtype="0" fill="hold" grpId="0" nodeType="withEffect">
                                  <p:stCondLst>
                                    <p:cond delay="250"/>
                                  </p:stCondLst>
                                  <p:childTnLst>
                                    <p:set>
                                      <p:cBhvr>
                                        <p:cTn id="166" dur="1" fill="hold">
                                          <p:stCondLst>
                                            <p:cond delay="0"/>
                                          </p:stCondLst>
                                        </p:cTn>
                                        <p:tgtEl>
                                          <p:spTgt spid="333"/>
                                        </p:tgtEl>
                                        <p:attrNameLst>
                                          <p:attrName>style.visibility</p:attrName>
                                        </p:attrNameLst>
                                      </p:cBhvr>
                                      <p:to>
                                        <p:strVal val="visible"/>
                                      </p:to>
                                    </p:set>
                                    <p:animEffect transition="in" filter="fade">
                                      <p:cBhvr>
                                        <p:cTn id="167" dur="500"/>
                                        <p:tgtEl>
                                          <p:spTgt spid="333"/>
                                        </p:tgtEl>
                                      </p:cBhvr>
                                    </p:animEffect>
                                  </p:childTnLst>
                                </p:cTn>
                              </p:par>
                              <p:par>
                                <p:cTn id="168" presetID="10" presetClass="entr" presetSubtype="0" fill="hold" grpId="0" nodeType="withEffect">
                                  <p:stCondLst>
                                    <p:cond delay="250"/>
                                  </p:stCondLst>
                                  <p:childTnLst>
                                    <p:set>
                                      <p:cBhvr>
                                        <p:cTn id="169" dur="1" fill="hold">
                                          <p:stCondLst>
                                            <p:cond delay="0"/>
                                          </p:stCondLst>
                                        </p:cTn>
                                        <p:tgtEl>
                                          <p:spTgt spid="375"/>
                                        </p:tgtEl>
                                        <p:attrNameLst>
                                          <p:attrName>style.visibility</p:attrName>
                                        </p:attrNameLst>
                                      </p:cBhvr>
                                      <p:to>
                                        <p:strVal val="visible"/>
                                      </p:to>
                                    </p:set>
                                    <p:animEffect transition="in" filter="fade">
                                      <p:cBhvr>
                                        <p:cTn id="170" dur="500"/>
                                        <p:tgtEl>
                                          <p:spTgt spid="375"/>
                                        </p:tgtEl>
                                      </p:cBhvr>
                                    </p:animEffect>
                                  </p:childTnLst>
                                </p:cTn>
                              </p:par>
                              <p:par>
                                <p:cTn id="171" presetID="10" presetClass="entr" presetSubtype="0" fill="hold" grpId="0" nodeType="withEffect">
                                  <p:stCondLst>
                                    <p:cond delay="500"/>
                                  </p:stCondLst>
                                  <p:childTnLst>
                                    <p:set>
                                      <p:cBhvr>
                                        <p:cTn id="172" dur="1" fill="hold">
                                          <p:stCondLst>
                                            <p:cond delay="0"/>
                                          </p:stCondLst>
                                        </p:cTn>
                                        <p:tgtEl>
                                          <p:spTgt spid="387"/>
                                        </p:tgtEl>
                                        <p:attrNameLst>
                                          <p:attrName>style.visibility</p:attrName>
                                        </p:attrNameLst>
                                      </p:cBhvr>
                                      <p:to>
                                        <p:strVal val="visible"/>
                                      </p:to>
                                    </p:set>
                                    <p:animEffect transition="in" filter="fade">
                                      <p:cBhvr>
                                        <p:cTn id="173" dur="500"/>
                                        <p:tgtEl>
                                          <p:spTgt spid="387"/>
                                        </p:tgtEl>
                                      </p:cBhvr>
                                    </p:animEffect>
                                  </p:childTnLst>
                                </p:cTn>
                              </p:par>
                              <p:par>
                                <p:cTn id="174" presetID="10" presetClass="entr" presetSubtype="0" fill="hold" grpId="0" nodeType="withEffect">
                                  <p:stCondLst>
                                    <p:cond delay="500"/>
                                  </p:stCondLst>
                                  <p:childTnLst>
                                    <p:set>
                                      <p:cBhvr>
                                        <p:cTn id="175" dur="1" fill="hold">
                                          <p:stCondLst>
                                            <p:cond delay="0"/>
                                          </p:stCondLst>
                                        </p:cTn>
                                        <p:tgtEl>
                                          <p:spTgt spid="341"/>
                                        </p:tgtEl>
                                        <p:attrNameLst>
                                          <p:attrName>style.visibility</p:attrName>
                                        </p:attrNameLst>
                                      </p:cBhvr>
                                      <p:to>
                                        <p:strVal val="visible"/>
                                      </p:to>
                                    </p:set>
                                    <p:animEffect transition="in" filter="fade">
                                      <p:cBhvr>
                                        <p:cTn id="176" dur="500"/>
                                        <p:tgtEl>
                                          <p:spTgt spid="341"/>
                                        </p:tgtEl>
                                      </p:cBhvr>
                                    </p:animEffect>
                                  </p:childTnLst>
                                </p:cTn>
                              </p:par>
                              <p:par>
                                <p:cTn id="177" presetID="10" presetClass="entr" presetSubtype="0" fill="hold" grpId="0" nodeType="withEffect">
                                  <p:stCondLst>
                                    <p:cond delay="750"/>
                                  </p:stCondLst>
                                  <p:childTnLst>
                                    <p:set>
                                      <p:cBhvr>
                                        <p:cTn id="178" dur="1" fill="hold">
                                          <p:stCondLst>
                                            <p:cond delay="0"/>
                                          </p:stCondLst>
                                        </p:cTn>
                                        <p:tgtEl>
                                          <p:spTgt spid="340"/>
                                        </p:tgtEl>
                                        <p:attrNameLst>
                                          <p:attrName>style.visibility</p:attrName>
                                        </p:attrNameLst>
                                      </p:cBhvr>
                                      <p:to>
                                        <p:strVal val="visible"/>
                                      </p:to>
                                    </p:set>
                                    <p:animEffect transition="in" filter="fade">
                                      <p:cBhvr>
                                        <p:cTn id="179" dur="500"/>
                                        <p:tgtEl>
                                          <p:spTgt spid="340"/>
                                        </p:tgtEl>
                                      </p:cBhvr>
                                    </p:animEffect>
                                  </p:childTnLst>
                                </p:cTn>
                              </p:par>
                              <p:par>
                                <p:cTn id="180" presetID="10" presetClass="entr" presetSubtype="0" fill="hold" grpId="0" nodeType="withEffect">
                                  <p:stCondLst>
                                    <p:cond delay="750"/>
                                  </p:stCondLst>
                                  <p:childTnLst>
                                    <p:set>
                                      <p:cBhvr>
                                        <p:cTn id="181" dur="1" fill="hold">
                                          <p:stCondLst>
                                            <p:cond delay="0"/>
                                          </p:stCondLst>
                                        </p:cTn>
                                        <p:tgtEl>
                                          <p:spTgt spid="339"/>
                                        </p:tgtEl>
                                        <p:attrNameLst>
                                          <p:attrName>style.visibility</p:attrName>
                                        </p:attrNameLst>
                                      </p:cBhvr>
                                      <p:to>
                                        <p:strVal val="visible"/>
                                      </p:to>
                                    </p:set>
                                    <p:animEffect transition="in" filter="fade">
                                      <p:cBhvr>
                                        <p:cTn id="182" dur="500"/>
                                        <p:tgtEl>
                                          <p:spTgt spid="339"/>
                                        </p:tgtEl>
                                      </p:cBhvr>
                                    </p:animEffect>
                                  </p:childTnLst>
                                </p:cTn>
                              </p:par>
                              <p:par>
                                <p:cTn id="183" presetID="10" presetClass="entr" presetSubtype="0" fill="hold" grpId="0" nodeType="withEffect">
                                  <p:stCondLst>
                                    <p:cond delay="1000"/>
                                  </p:stCondLst>
                                  <p:childTnLst>
                                    <p:set>
                                      <p:cBhvr>
                                        <p:cTn id="184" dur="1" fill="hold">
                                          <p:stCondLst>
                                            <p:cond delay="0"/>
                                          </p:stCondLst>
                                        </p:cTn>
                                        <p:tgtEl>
                                          <p:spTgt spid="391"/>
                                        </p:tgtEl>
                                        <p:attrNameLst>
                                          <p:attrName>style.visibility</p:attrName>
                                        </p:attrNameLst>
                                      </p:cBhvr>
                                      <p:to>
                                        <p:strVal val="visible"/>
                                      </p:to>
                                    </p:set>
                                    <p:animEffect transition="in" filter="fade">
                                      <p:cBhvr>
                                        <p:cTn id="185" dur="500"/>
                                        <p:tgtEl>
                                          <p:spTgt spid="391"/>
                                        </p:tgtEl>
                                      </p:cBhvr>
                                    </p:animEffect>
                                  </p:childTnLst>
                                </p:cTn>
                              </p:par>
                              <p:par>
                                <p:cTn id="186" presetID="10" presetClass="entr" presetSubtype="0" fill="hold" grpId="0" nodeType="withEffect">
                                  <p:stCondLst>
                                    <p:cond delay="1000"/>
                                  </p:stCondLst>
                                  <p:childTnLst>
                                    <p:set>
                                      <p:cBhvr>
                                        <p:cTn id="187" dur="1" fill="hold">
                                          <p:stCondLst>
                                            <p:cond delay="0"/>
                                          </p:stCondLst>
                                        </p:cTn>
                                        <p:tgtEl>
                                          <p:spTgt spid="390"/>
                                        </p:tgtEl>
                                        <p:attrNameLst>
                                          <p:attrName>style.visibility</p:attrName>
                                        </p:attrNameLst>
                                      </p:cBhvr>
                                      <p:to>
                                        <p:strVal val="visible"/>
                                      </p:to>
                                    </p:set>
                                    <p:animEffect transition="in" filter="fade">
                                      <p:cBhvr>
                                        <p:cTn id="188" dur="500"/>
                                        <p:tgtEl>
                                          <p:spTgt spid="390"/>
                                        </p:tgtEl>
                                      </p:cBhvr>
                                    </p:animEffect>
                                  </p:childTnLst>
                                </p:cTn>
                              </p:par>
                              <p:par>
                                <p:cTn id="189" presetID="10" presetClass="entr" presetSubtype="0" fill="hold" grpId="0" nodeType="withEffect">
                                  <p:stCondLst>
                                    <p:cond delay="2000"/>
                                  </p:stCondLst>
                                  <p:childTnLst>
                                    <p:set>
                                      <p:cBhvr>
                                        <p:cTn id="190" dur="1" fill="hold">
                                          <p:stCondLst>
                                            <p:cond delay="0"/>
                                          </p:stCondLst>
                                        </p:cTn>
                                        <p:tgtEl>
                                          <p:spTgt spid="332"/>
                                        </p:tgtEl>
                                        <p:attrNameLst>
                                          <p:attrName>style.visibility</p:attrName>
                                        </p:attrNameLst>
                                      </p:cBhvr>
                                      <p:to>
                                        <p:strVal val="visible"/>
                                      </p:to>
                                    </p:set>
                                    <p:animEffect transition="in" filter="fade">
                                      <p:cBhvr>
                                        <p:cTn id="191" dur="500"/>
                                        <p:tgtEl>
                                          <p:spTgt spid="332"/>
                                        </p:tgtEl>
                                      </p:cBhvr>
                                    </p:animEffect>
                                  </p:childTnLst>
                                </p:cTn>
                              </p:par>
                              <p:par>
                                <p:cTn id="192" presetID="10" presetClass="entr" presetSubtype="0" fill="hold" grpId="0" nodeType="withEffect">
                                  <p:stCondLst>
                                    <p:cond delay="2250"/>
                                  </p:stCondLst>
                                  <p:childTnLst>
                                    <p:set>
                                      <p:cBhvr>
                                        <p:cTn id="193" dur="1" fill="hold">
                                          <p:stCondLst>
                                            <p:cond delay="0"/>
                                          </p:stCondLst>
                                        </p:cTn>
                                        <p:tgtEl>
                                          <p:spTgt spid="331"/>
                                        </p:tgtEl>
                                        <p:attrNameLst>
                                          <p:attrName>style.visibility</p:attrName>
                                        </p:attrNameLst>
                                      </p:cBhvr>
                                      <p:to>
                                        <p:strVal val="visible"/>
                                      </p:to>
                                    </p:set>
                                    <p:animEffect transition="in" filter="fade">
                                      <p:cBhvr>
                                        <p:cTn id="194" dur="500"/>
                                        <p:tgtEl>
                                          <p:spTgt spid="331"/>
                                        </p:tgtEl>
                                      </p:cBhvr>
                                    </p:animEffect>
                                  </p:childTnLst>
                                </p:cTn>
                              </p:par>
                              <p:par>
                                <p:cTn id="195" presetID="10" presetClass="entr" presetSubtype="0" fill="hold" grpId="0" nodeType="withEffect">
                                  <p:stCondLst>
                                    <p:cond delay="2500"/>
                                  </p:stCondLst>
                                  <p:childTnLst>
                                    <p:set>
                                      <p:cBhvr>
                                        <p:cTn id="196" dur="1" fill="hold">
                                          <p:stCondLst>
                                            <p:cond delay="0"/>
                                          </p:stCondLst>
                                        </p:cTn>
                                        <p:tgtEl>
                                          <p:spTgt spid="355"/>
                                        </p:tgtEl>
                                        <p:attrNameLst>
                                          <p:attrName>style.visibility</p:attrName>
                                        </p:attrNameLst>
                                      </p:cBhvr>
                                      <p:to>
                                        <p:strVal val="visible"/>
                                      </p:to>
                                    </p:set>
                                    <p:animEffect transition="in" filter="fade">
                                      <p:cBhvr>
                                        <p:cTn id="197" dur="500"/>
                                        <p:tgtEl>
                                          <p:spTgt spid="355"/>
                                        </p:tgtEl>
                                      </p:cBhvr>
                                    </p:animEffect>
                                  </p:childTnLst>
                                </p:cTn>
                              </p:par>
                              <p:par>
                                <p:cTn id="198" presetID="10" presetClass="entr" presetSubtype="0" fill="hold" grpId="0" nodeType="withEffect">
                                  <p:stCondLst>
                                    <p:cond delay="2750"/>
                                  </p:stCondLst>
                                  <p:childTnLst>
                                    <p:set>
                                      <p:cBhvr>
                                        <p:cTn id="199" dur="1" fill="hold">
                                          <p:stCondLst>
                                            <p:cond delay="0"/>
                                          </p:stCondLst>
                                        </p:cTn>
                                        <p:tgtEl>
                                          <p:spTgt spid="347"/>
                                        </p:tgtEl>
                                        <p:attrNameLst>
                                          <p:attrName>style.visibility</p:attrName>
                                        </p:attrNameLst>
                                      </p:cBhvr>
                                      <p:to>
                                        <p:strVal val="visible"/>
                                      </p:to>
                                    </p:set>
                                    <p:animEffect transition="in" filter="fade">
                                      <p:cBhvr>
                                        <p:cTn id="200" dur="500"/>
                                        <p:tgtEl>
                                          <p:spTgt spid="347"/>
                                        </p:tgtEl>
                                      </p:cBhvr>
                                    </p:animEffect>
                                  </p:childTnLst>
                                </p:cTn>
                              </p:par>
                              <p:par>
                                <p:cTn id="201" presetID="10" presetClass="entr" presetSubtype="0" fill="hold" grpId="0" nodeType="withEffect">
                                  <p:stCondLst>
                                    <p:cond delay="3000"/>
                                  </p:stCondLst>
                                  <p:childTnLst>
                                    <p:set>
                                      <p:cBhvr>
                                        <p:cTn id="202" dur="1" fill="hold">
                                          <p:stCondLst>
                                            <p:cond delay="0"/>
                                          </p:stCondLst>
                                        </p:cTn>
                                        <p:tgtEl>
                                          <p:spTgt spid="362"/>
                                        </p:tgtEl>
                                        <p:attrNameLst>
                                          <p:attrName>style.visibility</p:attrName>
                                        </p:attrNameLst>
                                      </p:cBhvr>
                                      <p:to>
                                        <p:strVal val="visible"/>
                                      </p:to>
                                    </p:set>
                                    <p:animEffect transition="in" filter="fade">
                                      <p:cBhvr>
                                        <p:cTn id="203" dur="500"/>
                                        <p:tgtEl>
                                          <p:spTgt spid="362"/>
                                        </p:tgtEl>
                                      </p:cBhvr>
                                    </p:animEffect>
                                  </p:childTnLst>
                                </p:cTn>
                              </p:par>
                              <p:par>
                                <p:cTn id="204" presetID="10" presetClass="entr" presetSubtype="0" fill="hold" grpId="0" nodeType="withEffect">
                                  <p:stCondLst>
                                    <p:cond delay="3250"/>
                                  </p:stCondLst>
                                  <p:childTnLst>
                                    <p:set>
                                      <p:cBhvr>
                                        <p:cTn id="205" dur="1" fill="hold">
                                          <p:stCondLst>
                                            <p:cond delay="0"/>
                                          </p:stCondLst>
                                        </p:cTn>
                                        <p:tgtEl>
                                          <p:spTgt spid="358"/>
                                        </p:tgtEl>
                                        <p:attrNameLst>
                                          <p:attrName>style.visibility</p:attrName>
                                        </p:attrNameLst>
                                      </p:cBhvr>
                                      <p:to>
                                        <p:strVal val="visible"/>
                                      </p:to>
                                    </p:set>
                                    <p:animEffect transition="in" filter="fade">
                                      <p:cBhvr>
                                        <p:cTn id="206" dur="500"/>
                                        <p:tgtEl>
                                          <p:spTgt spid="358"/>
                                        </p:tgtEl>
                                      </p:cBhvr>
                                    </p:animEffect>
                                  </p:childTnLst>
                                </p:cTn>
                              </p:par>
                              <p:par>
                                <p:cTn id="207" presetID="10" presetClass="entr" presetSubtype="0" fill="hold" grpId="0" nodeType="withEffect">
                                  <p:stCondLst>
                                    <p:cond delay="12000"/>
                                  </p:stCondLst>
                                  <p:childTnLst>
                                    <p:set>
                                      <p:cBhvr>
                                        <p:cTn id="208" dur="1" fill="hold">
                                          <p:stCondLst>
                                            <p:cond delay="0"/>
                                          </p:stCondLst>
                                        </p:cTn>
                                        <p:tgtEl>
                                          <p:spTgt spid="379"/>
                                        </p:tgtEl>
                                        <p:attrNameLst>
                                          <p:attrName>style.visibility</p:attrName>
                                        </p:attrNameLst>
                                      </p:cBhvr>
                                      <p:to>
                                        <p:strVal val="visible"/>
                                      </p:to>
                                    </p:set>
                                    <p:animEffect transition="in" filter="fade">
                                      <p:cBhvr>
                                        <p:cTn id="209" dur="500"/>
                                        <p:tgtEl>
                                          <p:spTgt spid="379"/>
                                        </p:tgtEl>
                                      </p:cBhvr>
                                    </p:animEffect>
                                  </p:childTnLst>
                                </p:cTn>
                              </p:par>
                              <p:par>
                                <p:cTn id="210" presetID="10" presetClass="entr" presetSubtype="0" fill="hold" grpId="0" nodeType="withEffect">
                                  <p:stCondLst>
                                    <p:cond delay="12250"/>
                                  </p:stCondLst>
                                  <p:childTnLst>
                                    <p:set>
                                      <p:cBhvr>
                                        <p:cTn id="211" dur="1" fill="hold">
                                          <p:stCondLst>
                                            <p:cond delay="0"/>
                                          </p:stCondLst>
                                        </p:cTn>
                                        <p:tgtEl>
                                          <p:spTgt spid="378"/>
                                        </p:tgtEl>
                                        <p:attrNameLst>
                                          <p:attrName>style.visibility</p:attrName>
                                        </p:attrNameLst>
                                      </p:cBhvr>
                                      <p:to>
                                        <p:strVal val="visible"/>
                                      </p:to>
                                    </p:set>
                                    <p:animEffect transition="in" filter="fade">
                                      <p:cBhvr>
                                        <p:cTn id="212" dur="500"/>
                                        <p:tgtEl>
                                          <p:spTgt spid="378"/>
                                        </p:tgtEl>
                                      </p:cBhvr>
                                    </p:animEffect>
                                  </p:childTnLst>
                                </p:cTn>
                              </p:par>
                              <p:par>
                                <p:cTn id="213" presetID="10" presetClass="entr" presetSubtype="0" fill="hold" grpId="0" nodeType="withEffect">
                                  <p:stCondLst>
                                    <p:cond delay="12500"/>
                                  </p:stCondLst>
                                  <p:childTnLst>
                                    <p:set>
                                      <p:cBhvr>
                                        <p:cTn id="214" dur="1" fill="hold">
                                          <p:stCondLst>
                                            <p:cond delay="0"/>
                                          </p:stCondLst>
                                        </p:cTn>
                                        <p:tgtEl>
                                          <p:spTgt spid="377"/>
                                        </p:tgtEl>
                                        <p:attrNameLst>
                                          <p:attrName>style.visibility</p:attrName>
                                        </p:attrNameLst>
                                      </p:cBhvr>
                                      <p:to>
                                        <p:strVal val="visible"/>
                                      </p:to>
                                    </p:set>
                                    <p:animEffect transition="in" filter="fade">
                                      <p:cBhvr>
                                        <p:cTn id="215" dur="500"/>
                                        <p:tgtEl>
                                          <p:spTgt spid="377"/>
                                        </p:tgtEl>
                                      </p:cBhvr>
                                    </p:animEffect>
                                  </p:childTnLst>
                                </p:cTn>
                              </p:par>
                              <p:par>
                                <p:cTn id="216" presetID="10" presetClass="entr" presetSubtype="0" fill="hold" grpId="0" nodeType="withEffect">
                                  <p:stCondLst>
                                    <p:cond delay="12750"/>
                                  </p:stCondLst>
                                  <p:childTnLst>
                                    <p:set>
                                      <p:cBhvr>
                                        <p:cTn id="217" dur="1" fill="hold">
                                          <p:stCondLst>
                                            <p:cond delay="0"/>
                                          </p:stCondLst>
                                        </p:cTn>
                                        <p:tgtEl>
                                          <p:spTgt spid="376"/>
                                        </p:tgtEl>
                                        <p:attrNameLst>
                                          <p:attrName>style.visibility</p:attrName>
                                        </p:attrNameLst>
                                      </p:cBhvr>
                                      <p:to>
                                        <p:strVal val="visible"/>
                                      </p:to>
                                    </p:set>
                                    <p:animEffect transition="in" filter="fade">
                                      <p:cBhvr>
                                        <p:cTn id="218" dur="500"/>
                                        <p:tgtEl>
                                          <p:spTgt spid="376"/>
                                        </p:tgtEl>
                                      </p:cBhvr>
                                    </p:animEffect>
                                  </p:childTnLst>
                                </p:cTn>
                              </p:par>
                              <p:par>
                                <p:cTn id="219" presetID="10" presetClass="entr" presetSubtype="0" fill="hold" grpId="0" nodeType="withEffect">
                                  <p:stCondLst>
                                    <p:cond delay="13000"/>
                                  </p:stCondLst>
                                  <p:childTnLst>
                                    <p:set>
                                      <p:cBhvr>
                                        <p:cTn id="220" dur="1" fill="hold">
                                          <p:stCondLst>
                                            <p:cond delay="0"/>
                                          </p:stCondLst>
                                        </p:cTn>
                                        <p:tgtEl>
                                          <p:spTgt spid="383"/>
                                        </p:tgtEl>
                                        <p:attrNameLst>
                                          <p:attrName>style.visibility</p:attrName>
                                        </p:attrNameLst>
                                      </p:cBhvr>
                                      <p:to>
                                        <p:strVal val="visible"/>
                                      </p:to>
                                    </p:set>
                                    <p:animEffect transition="in" filter="fade">
                                      <p:cBhvr>
                                        <p:cTn id="221" dur="500"/>
                                        <p:tgtEl>
                                          <p:spTgt spid="383"/>
                                        </p:tgtEl>
                                      </p:cBhvr>
                                    </p:animEffect>
                                  </p:childTnLst>
                                </p:cTn>
                              </p:par>
                              <p:par>
                                <p:cTn id="222" presetID="10" presetClass="entr" presetSubtype="0" fill="hold" grpId="0" nodeType="withEffect">
                                  <p:stCondLst>
                                    <p:cond delay="13250"/>
                                  </p:stCondLst>
                                  <p:childTnLst>
                                    <p:set>
                                      <p:cBhvr>
                                        <p:cTn id="223" dur="1" fill="hold">
                                          <p:stCondLst>
                                            <p:cond delay="0"/>
                                          </p:stCondLst>
                                        </p:cTn>
                                        <p:tgtEl>
                                          <p:spTgt spid="382"/>
                                        </p:tgtEl>
                                        <p:attrNameLst>
                                          <p:attrName>style.visibility</p:attrName>
                                        </p:attrNameLst>
                                      </p:cBhvr>
                                      <p:to>
                                        <p:strVal val="visible"/>
                                      </p:to>
                                    </p:set>
                                    <p:animEffect transition="in" filter="fade">
                                      <p:cBhvr>
                                        <p:cTn id="224" dur="500"/>
                                        <p:tgtEl>
                                          <p:spTgt spid="382"/>
                                        </p:tgtEl>
                                      </p:cBhvr>
                                    </p:animEffect>
                                  </p:childTnLst>
                                </p:cTn>
                              </p:par>
                              <p:par>
                                <p:cTn id="225" presetID="10" presetClass="entr" presetSubtype="0" fill="hold" grpId="0" nodeType="withEffect">
                                  <p:stCondLst>
                                    <p:cond delay="13500"/>
                                  </p:stCondLst>
                                  <p:childTnLst>
                                    <p:set>
                                      <p:cBhvr>
                                        <p:cTn id="226" dur="1" fill="hold">
                                          <p:stCondLst>
                                            <p:cond delay="0"/>
                                          </p:stCondLst>
                                        </p:cTn>
                                        <p:tgtEl>
                                          <p:spTgt spid="381"/>
                                        </p:tgtEl>
                                        <p:attrNameLst>
                                          <p:attrName>style.visibility</p:attrName>
                                        </p:attrNameLst>
                                      </p:cBhvr>
                                      <p:to>
                                        <p:strVal val="visible"/>
                                      </p:to>
                                    </p:set>
                                    <p:animEffect transition="in" filter="fade">
                                      <p:cBhvr>
                                        <p:cTn id="227" dur="500"/>
                                        <p:tgtEl>
                                          <p:spTgt spid="381"/>
                                        </p:tgtEl>
                                      </p:cBhvr>
                                    </p:animEffect>
                                  </p:childTnLst>
                                </p:cTn>
                              </p:par>
                              <p:par>
                                <p:cTn id="228" presetID="10" presetClass="entr" presetSubtype="0" fill="hold" grpId="0" nodeType="withEffect">
                                  <p:stCondLst>
                                    <p:cond delay="13750"/>
                                  </p:stCondLst>
                                  <p:childTnLst>
                                    <p:set>
                                      <p:cBhvr>
                                        <p:cTn id="229" dur="1" fill="hold">
                                          <p:stCondLst>
                                            <p:cond delay="0"/>
                                          </p:stCondLst>
                                        </p:cTn>
                                        <p:tgtEl>
                                          <p:spTgt spid="380"/>
                                        </p:tgtEl>
                                        <p:attrNameLst>
                                          <p:attrName>style.visibility</p:attrName>
                                        </p:attrNameLst>
                                      </p:cBhvr>
                                      <p:to>
                                        <p:strVal val="visible"/>
                                      </p:to>
                                    </p:set>
                                    <p:animEffect transition="in" filter="fade">
                                      <p:cBhvr>
                                        <p:cTn id="230" dur="500"/>
                                        <p:tgtEl>
                                          <p:spTgt spid="380"/>
                                        </p:tgtEl>
                                      </p:cBhvr>
                                    </p:animEffect>
                                  </p:childTnLst>
                                </p:cTn>
                              </p:par>
                              <p:par>
                                <p:cTn id="231" presetID="10" presetClass="entr" presetSubtype="0" fill="hold" grpId="0" nodeType="withEffect">
                                  <p:stCondLst>
                                    <p:cond delay="15500"/>
                                  </p:stCondLst>
                                  <p:childTnLst>
                                    <p:set>
                                      <p:cBhvr>
                                        <p:cTn id="232" dur="1" fill="hold">
                                          <p:stCondLst>
                                            <p:cond delay="0"/>
                                          </p:stCondLst>
                                        </p:cTn>
                                        <p:tgtEl>
                                          <p:spTgt spid="371"/>
                                        </p:tgtEl>
                                        <p:attrNameLst>
                                          <p:attrName>style.visibility</p:attrName>
                                        </p:attrNameLst>
                                      </p:cBhvr>
                                      <p:to>
                                        <p:strVal val="visible"/>
                                      </p:to>
                                    </p:set>
                                    <p:animEffect transition="in" filter="fade">
                                      <p:cBhvr>
                                        <p:cTn id="233" dur="500"/>
                                        <p:tgtEl>
                                          <p:spTgt spid="371"/>
                                        </p:tgtEl>
                                      </p:cBhvr>
                                    </p:animEffect>
                                  </p:childTnLst>
                                </p:cTn>
                              </p:par>
                              <p:par>
                                <p:cTn id="234" presetID="10" presetClass="entr" presetSubtype="0" fill="hold" grpId="0" nodeType="withEffect">
                                  <p:stCondLst>
                                    <p:cond delay="3000"/>
                                  </p:stCondLst>
                                  <p:childTnLst>
                                    <p:set>
                                      <p:cBhvr>
                                        <p:cTn id="235" dur="1" fill="hold">
                                          <p:stCondLst>
                                            <p:cond delay="0"/>
                                          </p:stCondLst>
                                        </p:cTn>
                                        <p:tgtEl>
                                          <p:spTgt spid="386"/>
                                        </p:tgtEl>
                                        <p:attrNameLst>
                                          <p:attrName>style.visibility</p:attrName>
                                        </p:attrNameLst>
                                      </p:cBhvr>
                                      <p:to>
                                        <p:strVal val="visible"/>
                                      </p:to>
                                    </p:set>
                                    <p:animEffect transition="in" filter="fade">
                                      <p:cBhvr>
                                        <p:cTn id="236" dur="500"/>
                                        <p:tgtEl>
                                          <p:spTgt spid="386"/>
                                        </p:tgtEl>
                                      </p:cBhvr>
                                    </p:animEffect>
                                  </p:childTnLst>
                                </p:cTn>
                              </p:par>
                              <p:par>
                                <p:cTn id="237" presetID="10" presetClass="entr" presetSubtype="0" fill="hold" grpId="0" nodeType="withEffect">
                                  <p:stCondLst>
                                    <p:cond delay="3500"/>
                                  </p:stCondLst>
                                  <p:childTnLst>
                                    <p:set>
                                      <p:cBhvr>
                                        <p:cTn id="238" dur="1" fill="hold">
                                          <p:stCondLst>
                                            <p:cond delay="0"/>
                                          </p:stCondLst>
                                        </p:cTn>
                                        <p:tgtEl>
                                          <p:spTgt spid="385"/>
                                        </p:tgtEl>
                                        <p:attrNameLst>
                                          <p:attrName>style.visibility</p:attrName>
                                        </p:attrNameLst>
                                      </p:cBhvr>
                                      <p:to>
                                        <p:strVal val="visible"/>
                                      </p:to>
                                    </p:set>
                                    <p:animEffect transition="in" filter="fade">
                                      <p:cBhvr>
                                        <p:cTn id="239" dur="500"/>
                                        <p:tgtEl>
                                          <p:spTgt spid="385"/>
                                        </p:tgtEl>
                                      </p:cBhvr>
                                    </p:animEffect>
                                  </p:childTnLst>
                                </p:cTn>
                              </p:par>
                              <p:par>
                                <p:cTn id="240" presetID="10" presetClass="entr" presetSubtype="0" fill="hold" grpId="0" nodeType="withEffect">
                                  <p:stCondLst>
                                    <p:cond delay="11000"/>
                                  </p:stCondLst>
                                  <p:childTnLst>
                                    <p:set>
                                      <p:cBhvr>
                                        <p:cTn id="241" dur="1" fill="hold">
                                          <p:stCondLst>
                                            <p:cond delay="0"/>
                                          </p:stCondLst>
                                        </p:cTn>
                                        <p:tgtEl>
                                          <p:spTgt spid="342"/>
                                        </p:tgtEl>
                                        <p:attrNameLst>
                                          <p:attrName>style.visibility</p:attrName>
                                        </p:attrNameLst>
                                      </p:cBhvr>
                                      <p:to>
                                        <p:strVal val="visible"/>
                                      </p:to>
                                    </p:set>
                                    <p:animEffect transition="in" filter="fade">
                                      <p:cBhvr>
                                        <p:cTn id="242" dur="500"/>
                                        <p:tgtEl>
                                          <p:spTgt spid="342"/>
                                        </p:tgtEl>
                                      </p:cBhvr>
                                    </p:animEffect>
                                  </p:childTnLst>
                                </p:cTn>
                              </p:par>
                              <p:par>
                                <p:cTn id="243" presetID="10" presetClass="entr" presetSubtype="0" fill="hold" grpId="0" nodeType="withEffect">
                                  <p:stCondLst>
                                    <p:cond delay="4000"/>
                                  </p:stCondLst>
                                  <p:childTnLst>
                                    <p:set>
                                      <p:cBhvr>
                                        <p:cTn id="244" dur="1" fill="hold">
                                          <p:stCondLst>
                                            <p:cond delay="0"/>
                                          </p:stCondLst>
                                        </p:cTn>
                                        <p:tgtEl>
                                          <p:spTgt spid="354"/>
                                        </p:tgtEl>
                                        <p:attrNameLst>
                                          <p:attrName>style.visibility</p:attrName>
                                        </p:attrNameLst>
                                      </p:cBhvr>
                                      <p:to>
                                        <p:strVal val="visible"/>
                                      </p:to>
                                    </p:set>
                                    <p:animEffect transition="in" filter="fade">
                                      <p:cBhvr>
                                        <p:cTn id="245" dur="500"/>
                                        <p:tgtEl>
                                          <p:spTgt spid="354"/>
                                        </p:tgtEl>
                                      </p:cBhvr>
                                    </p:animEffect>
                                  </p:childTnLst>
                                </p:cTn>
                              </p:par>
                              <p:par>
                                <p:cTn id="246" presetID="10" presetClass="entr" presetSubtype="0" fill="hold" grpId="0" nodeType="withEffect">
                                  <p:stCondLst>
                                    <p:cond delay="16000"/>
                                  </p:stCondLst>
                                  <p:childTnLst>
                                    <p:set>
                                      <p:cBhvr>
                                        <p:cTn id="247" dur="1" fill="hold">
                                          <p:stCondLst>
                                            <p:cond delay="0"/>
                                          </p:stCondLst>
                                        </p:cTn>
                                        <p:tgtEl>
                                          <p:spTgt spid="370"/>
                                        </p:tgtEl>
                                        <p:attrNameLst>
                                          <p:attrName>style.visibility</p:attrName>
                                        </p:attrNameLst>
                                      </p:cBhvr>
                                      <p:to>
                                        <p:strVal val="visible"/>
                                      </p:to>
                                    </p:set>
                                    <p:animEffect transition="in" filter="fade">
                                      <p:cBhvr>
                                        <p:cTn id="248" dur="500"/>
                                        <p:tgtEl>
                                          <p:spTgt spid="370"/>
                                        </p:tgtEl>
                                      </p:cBhvr>
                                    </p:animEffect>
                                  </p:childTnLst>
                                </p:cTn>
                              </p:par>
                              <p:par>
                                <p:cTn id="249" presetID="10" presetClass="entr" presetSubtype="0" fill="hold" grpId="0" nodeType="withEffect">
                                  <p:stCondLst>
                                    <p:cond delay="4500"/>
                                  </p:stCondLst>
                                  <p:childTnLst>
                                    <p:set>
                                      <p:cBhvr>
                                        <p:cTn id="250" dur="1" fill="hold">
                                          <p:stCondLst>
                                            <p:cond delay="0"/>
                                          </p:stCondLst>
                                        </p:cTn>
                                        <p:tgtEl>
                                          <p:spTgt spid="384"/>
                                        </p:tgtEl>
                                        <p:attrNameLst>
                                          <p:attrName>style.visibility</p:attrName>
                                        </p:attrNameLst>
                                      </p:cBhvr>
                                      <p:to>
                                        <p:strVal val="visible"/>
                                      </p:to>
                                    </p:set>
                                    <p:animEffect transition="in" filter="fade">
                                      <p:cBhvr>
                                        <p:cTn id="251" dur="500"/>
                                        <p:tgtEl>
                                          <p:spTgt spid="384"/>
                                        </p:tgtEl>
                                      </p:cBhvr>
                                    </p:animEffect>
                                  </p:childTnLst>
                                </p:cTn>
                              </p:par>
                              <p:par>
                                <p:cTn id="252" presetID="10" presetClass="entr" presetSubtype="0" fill="hold" grpId="0" nodeType="withEffect">
                                  <p:stCondLst>
                                    <p:cond delay="5000"/>
                                  </p:stCondLst>
                                  <p:childTnLst>
                                    <p:set>
                                      <p:cBhvr>
                                        <p:cTn id="253" dur="1" fill="hold">
                                          <p:stCondLst>
                                            <p:cond delay="0"/>
                                          </p:stCondLst>
                                        </p:cTn>
                                        <p:tgtEl>
                                          <p:spTgt spid="348"/>
                                        </p:tgtEl>
                                        <p:attrNameLst>
                                          <p:attrName>style.visibility</p:attrName>
                                        </p:attrNameLst>
                                      </p:cBhvr>
                                      <p:to>
                                        <p:strVal val="visible"/>
                                      </p:to>
                                    </p:set>
                                    <p:animEffect transition="in" filter="fade">
                                      <p:cBhvr>
                                        <p:cTn id="254" dur="500"/>
                                        <p:tgtEl>
                                          <p:spTgt spid="348"/>
                                        </p:tgtEl>
                                      </p:cBhvr>
                                    </p:animEffect>
                                  </p:childTnLst>
                                </p:cTn>
                              </p:par>
                              <p:par>
                                <p:cTn id="255" presetID="10" presetClass="entr" presetSubtype="0" fill="hold" grpId="0" nodeType="withEffect">
                                  <p:stCondLst>
                                    <p:cond delay="5500"/>
                                  </p:stCondLst>
                                  <p:childTnLst>
                                    <p:set>
                                      <p:cBhvr>
                                        <p:cTn id="256" dur="1" fill="hold">
                                          <p:stCondLst>
                                            <p:cond delay="0"/>
                                          </p:stCondLst>
                                        </p:cTn>
                                        <p:tgtEl>
                                          <p:spTgt spid="335"/>
                                        </p:tgtEl>
                                        <p:attrNameLst>
                                          <p:attrName>style.visibility</p:attrName>
                                        </p:attrNameLst>
                                      </p:cBhvr>
                                      <p:to>
                                        <p:strVal val="visible"/>
                                      </p:to>
                                    </p:set>
                                    <p:animEffect transition="in" filter="fade">
                                      <p:cBhvr>
                                        <p:cTn id="257" dur="500"/>
                                        <p:tgtEl>
                                          <p:spTgt spid="335"/>
                                        </p:tgtEl>
                                      </p:cBhvr>
                                    </p:animEffect>
                                  </p:childTnLst>
                                </p:cTn>
                              </p:par>
                              <p:par>
                                <p:cTn id="258" presetID="10" presetClass="entr" presetSubtype="0" fill="hold" grpId="0" nodeType="withEffect">
                                  <p:stCondLst>
                                    <p:cond delay="6000"/>
                                  </p:stCondLst>
                                  <p:childTnLst>
                                    <p:set>
                                      <p:cBhvr>
                                        <p:cTn id="259" dur="1" fill="hold">
                                          <p:stCondLst>
                                            <p:cond delay="0"/>
                                          </p:stCondLst>
                                        </p:cTn>
                                        <p:tgtEl>
                                          <p:spTgt spid="334"/>
                                        </p:tgtEl>
                                        <p:attrNameLst>
                                          <p:attrName>style.visibility</p:attrName>
                                        </p:attrNameLst>
                                      </p:cBhvr>
                                      <p:to>
                                        <p:strVal val="visible"/>
                                      </p:to>
                                    </p:set>
                                    <p:animEffect transition="in" filter="fade">
                                      <p:cBhvr>
                                        <p:cTn id="260" dur="500"/>
                                        <p:tgtEl>
                                          <p:spTgt spid="334"/>
                                        </p:tgtEl>
                                      </p:cBhvr>
                                    </p:animEffect>
                                  </p:childTnLst>
                                </p:cTn>
                              </p:par>
                              <p:par>
                                <p:cTn id="261" presetID="10" presetClass="entr" presetSubtype="0" fill="hold" grpId="0" nodeType="withEffect">
                                  <p:stCondLst>
                                    <p:cond delay="11000"/>
                                  </p:stCondLst>
                                  <p:childTnLst>
                                    <p:set>
                                      <p:cBhvr>
                                        <p:cTn id="262" dur="1" fill="hold">
                                          <p:stCondLst>
                                            <p:cond delay="0"/>
                                          </p:stCondLst>
                                        </p:cTn>
                                        <p:tgtEl>
                                          <p:spTgt spid="363"/>
                                        </p:tgtEl>
                                        <p:attrNameLst>
                                          <p:attrName>style.visibility</p:attrName>
                                        </p:attrNameLst>
                                      </p:cBhvr>
                                      <p:to>
                                        <p:strVal val="visible"/>
                                      </p:to>
                                    </p:set>
                                    <p:animEffect transition="in" filter="fade">
                                      <p:cBhvr>
                                        <p:cTn id="263" dur="500"/>
                                        <p:tgtEl>
                                          <p:spTgt spid="363"/>
                                        </p:tgtEl>
                                      </p:cBhvr>
                                    </p:animEffect>
                                  </p:childTnLst>
                                </p:cTn>
                              </p:par>
                              <p:par>
                                <p:cTn id="264" presetID="10" presetClass="entr" presetSubtype="0" fill="hold" grpId="0" nodeType="withEffect">
                                  <p:stCondLst>
                                    <p:cond delay="11250"/>
                                  </p:stCondLst>
                                  <p:childTnLst>
                                    <p:set>
                                      <p:cBhvr>
                                        <p:cTn id="265" dur="1" fill="hold">
                                          <p:stCondLst>
                                            <p:cond delay="0"/>
                                          </p:stCondLst>
                                        </p:cTn>
                                        <p:tgtEl>
                                          <p:spTgt spid="359"/>
                                        </p:tgtEl>
                                        <p:attrNameLst>
                                          <p:attrName>style.visibility</p:attrName>
                                        </p:attrNameLst>
                                      </p:cBhvr>
                                      <p:to>
                                        <p:strVal val="visible"/>
                                      </p:to>
                                    </p:set>
                                    <p:animEffect transition="in" filter="fade">
                                      <p:cBhvr>
                                        <p:cTn id="266" dur="500"/>
                                        <p:tgtEl>
                                          <p:spTgt spid="359"/>
                                        </p:tgtEl>
                                      </p:cBhvr>
                                    </p:animEffect>
                                  </p:childTnLst>
                                </p:cTn>
                              </p:par>
                              <p:par>
                                <p:cTn id="267" presetID="10" presetClass="entr" presetSubtype="0" fill="hold" grpId="0" nodeType="withEffect">
                                  <p:stCondLst>
                                    <p:cond delay="11500"/>
                                  </p:stCondLst>
                                  <p:childTnLst>
                                    <p:set>
                                      <p:cBhvr>
                                        <p:cTn id="268" dur="1" fill="hold">
                                          <p:stCondLst>
                                            <p:cond delay="0"/>
                                          </p:stCondLst>
                                        </p:cTn>
                                        <p:tgtEl>
                                          <p:spTgt spid="369"/>
                                        </p:tgtEl>
                                        <p:attrNameLst>
                                          <p:attrName>style.visibility</p:attrName>
                                        </p:attrNameLst>
                                      </p:cBhvr>
                                      <p:to>
                                        <p:strVal val="visible"/>
                                      </p:to>
                                    </p:set>
                                    <p:animEffect transition="in" filter="fade">
                                      <p:cBhvr>
                                        <p:cTn id="269" dur="500"/>
                                        <p:tgtEl>
                                          <p:spTgt spid="369"/>
                                        </p:tgtEl>
                                      </p:cBhvr>
                                    </p:animEffect>
                                  </p:childTnLst>
                                </p:cTn>
                              </p:par>
                              <p:par>
                                <p:cTn id="270" presetID="10" presetClass="entr" presetSubtype="0" fill="hold" grpId="0" nodeType="withEffect">
                                  <p:stCondLst>
                                    <p:cond delay="11750"/>
                                  </p:stCondLst>
                                  <p:childTnLst>
                                    <p:set>
                                      <p:cBhvr>
                                        <p:cTn id="271" dur="1" fill="hold">
                                          <p:stCondLst>
                                            <p:cond delay="0"/>
                                          </p:stCondLst>
                                        </p:cTn>
                                        <p:tgtEl>
                                          <p:spTgt spid="368"/>
                                        </p:tgtEl>
                                        <p:attrNameLst>
                                          <p:attrName>style.visibility</p:attrName>
                                        </p:attrNameLst>
                                      </p:cBhvr>
                                      <p:to>
                                        <p:strVal val="visible"/>
                                      </p:to>
                                    </p:set>
                                    <p:animEffect transition="in" filter="fade">
                                      <p:cBhvr>
                                        <p:cTn id="272" dur="500"/>
                                        <p:tgtEl>
                                          <p:spTgt spid="368"/>
                                        </p:tgtEl>
                                      </p:cBhvr>
                                    </p:animEffect>
                                  </p:childTnLst>
                                </p:cTn>
                              </p:par>
                              <p:par>
                                <p:cTn id="273" presetID="10" presetClass="entr" presetSubtype="0" fill="hold" grpId="0" nodeType="withEffect">
                                  <p:stCondLst>
                                    <p:cond delay="8250"/>
                                  </p:stCondLst>
                                  <p:childTnLst>
                                    <p:set>
                                      <p:cBhvr>
                                        <p:cTn id="274" dur="1" fill="hold">
                                          <p:stCondLst>
                                            <p:cond delay="0"/>
                                          </p:stCondLst>
                                        </p:cTn>
                                        <p:tgtEl>
                                          <p:spTgt spid="357"/>
                                        </p:tgtEl>
                                        <p:attrNameLst>
                                          <p:attrName>style.visibility</p:attrName>
                                        </p:attrNameLst>
                                      </p:cBhvr>
                                      <p:to>
                                        <p:strVal val="visible"/>
                                      </p:to>
                                    </p:set>
                                    <p:animEffect transition="in" filter="fade">
                                      <p:cBhvr>
                                        <p:cTn id="275" dur="500"/>
                                        <p:tgtEl>
                                          <p:spTgt spid="357"/>
                                        </p:tgtEl>
                                      </p:cBhvr>
                                    </p:animEffect>
                                  </p:childTnLst>
                                </p:cTn>
                              </p:par>
                              <p:par>
                                <p:cTn id="276" presetID="10" presetClass="entr" presetSubtype="0" fill="hold" grpId="0" nodeType="withEffect">
                                  <p:stCondLst>
                                    <p:cond delay="8250"/>
                                  </p:stCondLst>
                                  <p:childTnLst>
                                    <p:set>
                                      <p:cBhvr>
                                        <p:cTn id="277" dur="1" fill="hold">
                                          <p:stCondLst>
                                            <p:cond delay="0"/>
                                          </p:stCondLst>
                                        </p:cTn>
                                        <p:tgtEl>
                                          <p:spTgt spid="330"/>
                                        </p:tgtEl>
                                        <p:attrNameLst>
                                          <p:attrName>style.visibility</p:attrName>
                                        </p:attrNameLst>
                                      </p:cBhvr>
                                      <p:to>
                                        <p:strVal val="visible"/>
                                      </p:to>
                                    </p:set>
                                    <p:animEffect transition="in" filter="fade">
                                      <p:cBhvr>
                                        <p:cTn id="278" dur="500"/>
                                        <p:tgtEl>
                                          <p:spTgt spid="330"/>
                                        </p:tgtEl>
                                      </p:cBhvr>
                                    </p:animEffect>
                                  </p:childTnLst>
                                </p:cTn>
                              </p:par>
                              <p:par>
                                <p:cTn id="279" presetID="10" presetClass="entr" presetSubtype="0" fill="hold" grpId="0" nodeType="withEffect">
                                  <p:stCondLst>
                                    <p:cond delay="8250"/>
                                  </p:stCondLst>
                                  <p:childTnLst>
                                    <p:set>
                                      <p:cBhvr>
                                        <p:cTn id="280" dur="1" fill="hold">
                                          <p:stCondLst>
                                            <p:cond delay="0"/>
                                          </p:stCondLst>
                                        </p:cTn>
                                        <p:tgtEl>
                                          <p:spTgt spid="353"/>
                                        </p:tgtEl>
                                        <p:attrNameLst>
                                          <p:attrName>style.visibility</p:attrName>
                                        </p:attrNameLst>
                                      </p:cBhvr>
                                      <p:to>
                                        <p:strVal val="visible"/>
                                      </p:to>
                                    </p:set>
                                    <p:animEffect transition="in" filter="fade">
                                      <p:cBhvr>
                                        <p:cTn id="281" dur="500"/>
                                        <p:tgtEl>
                                          <p:spTgt spid="353"/>
                                        </p:tgtEl>
                                      </p:cBhvr>
                                    </p:animEffect>
                                  </p:childTnLst>
                                </p:cTn>
                              </p:par>
                              <p:par>
                                <p:cTn id="282" presetID="10" presetClass="entr" presetSubtype="0" fill="hold" grpId="0" nodeType="withEffect">
                                  <p:stCondLst>
                                    <p:cond delay="12000"/>
                                  </p:stCondLst>
                                  <p:childTnLst>
                                    <p:set>
                                      <p:cBhvr>
                                        <p:cTn id="283" dur="1" fill="hold">
                                          <p:stCondLst>
                                            <p:cond delay="0"/>
                                          </p:stCondLst>
                                        </p:cTn>
                                        <p:tgtEl>
                                          <p:spTgt spid="366"/>
                                        </p:tgtEl>
                                        <p:attrNameLst>
                                          <p:attrName>style.visibility</p:attrName>
                                        </p:attrNameLst>
                                      </p:cBhvr>
                                      <p:to>
                                        <p:strVal val="visible"/>
                                      </p:to>
                                    </p:set>
                                    <p:animEffect transition="in" filter="fade">
                                      <p:cBhvr>
                                        <p:cTn id="284" dur="500"/>
                                        <p:tgtEl>
                                          <p:spTgt spid="366"/>
                                        </p:tgtEl>
                                      </p:cBhvr>
                                    </p:animEffect>
                                  </p:childTnLst>
                                </p:cTn>
                              </p:par>
                              <p:par>
                                <p:cTn id="285" presetID="10" presetClass="entr" presetSubtype="0" fill="hold" grpId="0" nodeType="withEffect">
                                  <p:stCondLst>
                                    <p:cond delay="9500"/>
                                  </p:stCondLst>
                                  <p:childTnLst>
                                    <p:set>
                                      <p:cBhvr>
                                        <p:cTn id="286" dur="1" fill="hold">
                                          <p:stCondLst>
                                            <p:cond delay="0"/>
                                          </p:stCondLst>
                                        </p:cTn>
                                        <p:tgtEl>
                                          <p:spTgt spid="337"/>
                                        </p:tgtEl>
                                        <p:attrNameLst>
                                          <p:attrName>style.visibility</p:attrName>
                                        </p:attrNameLst>
                                      </p:cBhvr>
                                      <p:to>
                                        <p:strVal val="visible"/>
                                      </p:to>
                                    </p:set>
                                    <p:animEffect transition="in" filter="fade">
                                      <p:cBhvr>
                                        <p:cTn id="287" dur="500"/>
                                        <p:tgtEl>
                                          <p:spTgt spid="337"/>
                                        </p:tgtEl>
                                      </p:cBhvr>
                                    </p:animEffect>
                                  </p:childTnLst>
                                </p:cTn>
                              </p:par>
                              <p:par>
                                <p:cTn id="288" presetID="10" presetClass="entr" presetSubtype="0" fill="hold" grpId="0" nodeType="withEffect">
                                  <p:stCondLst>
                                    <p:cond delay="9750"/>
                                  </p:stCondLst>
                                  <p:childTnLst>
                                    <p:set>
                                      <p:cBhvr>
                                        <p:cTn id="289" dur="1" fill="hold">
                                          <p:stCondLst>
                                            <p:cond delay="0"/>
                                          </p:stCondLst>
                                        </p:cTn>
                                        <p:tgtEl>
                                          <p:spTgt spid="338"/>
                                        </p:tgtEl>
                                        <p:attrNameLst>
                                          <p:attrName>style.visibility</p:attrName>
                                        </p:attrNameLst>
                                      </p:cBhvr>
                                      <p:to>
                                        <p:strVal val="visible"/>
                                      </p:to>
                                    </p:set>
                                    <p:animEffect transition="in" filter="fade">
                                      <p:cBhvr>
                                        <p:cTn id="290" dur="500"/>
                                        <p:tgtEl>
                                          <p:spTgt spid="338"/>
                                        </p:tgtEl>
                                      </p:cBhvr>
                                    </p:animEffect>
                                  </p:childTnLst>
                                </p:cTn>
                              </p:par>
                              <p:par>
                                <p:cTn id="291" presetID="10" presetClass="entr" presetSubtype="0" fill="hold" grpId="0" nodeType="withEffect">
                                  <p:stCondLst>
                                    <p:cond delay="11250"/>
                                  </p:stCondLst>
                                  <p:childTnLst>
                                    <p:set>
                                      <p:cBhvr>
                                        <p:cTn id="292" dur="1" fill="hold">
                                          <p:stCondLst>
                                            <p:cond delay="0"/>
                                          </p:stCondLst>
                                        </p:cTn>
                                        <p:tgtEl>
                                          <p:spTgt spid="343"/>
                                        </p:tgtEl>
                                        <p:attrNameLst>
                                          <p:attrName>style.visibility</p:attrName>
                                        </p:attrNameLst>
                                      </p:cBhvr>
                                      <p:to>
                                        <p:strVal val="visible"/>
                                      </p:to>
                                    </p:set>
                                    <p:animEffect transition="in" filter="fade">
                                      <p:cBhvr>
                                        <p:cTn id="293" dur="500"/>
                                        <p:tgtEl>
                                          <p:spTgt spid="343"/>
                                        </p:tgtEl>
                                      </p:cBhvr>
                                    </p:animEffect>
                                  </p:childTnLst>
                                </p:cTn>
                              </p:par>
                              <p:par>
                                <p:cTn id="294" presetID="10" presetClass="entr" presetSubtype="0" fill="hold" grpId="0" nodeType="withEffect">
                                  <p:stCondLst>
                                    <p:cond delay="9750"/>
                                  </p:stCondLst>
                                  <p:childTnLst>
                                    <p:set>
                                      <p:cBhvr>
                                        <p:cTn id="295" dur="1" fill="hold">
                                          <p:stCondLst>
                                            <p:cond delay="0"/>
                                          </p:stCondLst>
                                        </p:cTn>
                                        <p:tgtEl>
                                          <p:spTgt spid="336"/>
                                        </p:tgtEl>
                                        <p:attrNameLst>
                                          <p:attrName>style.visibility</p:attrName>
                                        </p:attrNameLst>
                                      </p:cBhvr>
                                      <p:to>
                                        <p:strVal val="visible"/>
                                      </p:to>
                                    </p:set>
                                    <p:animEffect transition="in" filter="fade">
                                      <p:cBhvr>
                                        <p:cTn id="296" dur="500"/>
                                        <p:tgtEl>
                                          <p:spTgt spid="336"/>
                                        </p:tgtEl>
                                      </p:cBhvr>
                                    </p:animEffect>
                                  </p:childTnLst>
                                </p:cTn>
                              </p:par>
                              <p:par>
                                <p:cTn id="297" presetID="10" presetClass="entr" presetSubtype="0" fill="hold" grpId="0" nodeType="withEffect">
                                  <p:stCondLst>
                                    <p:cond delay="9750"/>
                                  </p:stCondLst>
                                  <p:childTnLst>
                                    <p:set>
                                      <p:cBhvr>
                                        <p:cTn id="298" dur="1" fill="hold">
                                          <p:stCondLst>
                                            <p:cond delay="0"/>
                                          </p:stCondLst>
                                        </p:cTn>
                                        <p:tgtEl>
                                          <p:spTgt spid="361"/>
                                        </p:tgtEl>
                                        <p:attrNameLst>
                                          <p:attrName>style.visibility</p:attrName>
                                        </p:attrNameLst>
                                      </p:cBhvr>
                                      <p:to>
                                        <p:strVal val="visible"/>
                                      </p:to>
                                    </p:set>
                                    <p:animEffect transition="in" filter="fade">
                                      <p:cBhvr>
                                        <p:cTn id="299" dur="500"/>
                                        <p:tgtEl>
                                          <p:spTgt spid="361"/>
                                        </p:tgtEl>
                                      </p:cBhvr>
                                    </p:animEffect>
                                  </p:childTnLst>
                                </p:cTn>
                              </p:par>
                              <p:par>
                                <p:cTn id="300" presetID="10" presetClass="entr" presetSubtype="0" fill="hold" grpId="0" nodeType="withEffect">
                                  <p:stCondLst>
                                    <p:cond delay="9750"/>
                                  </p:stCondLst>
                                  <p:childTnLst>
                                    <p:set>
                                      <p:cBhvr>
                                        <p:cTn id="301" dur="1" fill="hold">
                                          <p:stCondLst>
                                            <p:cond delay="0"/>
                                          </p:stCondLst>
                                        </p:cTn>
                                        <p:tgtEl>
                                          <p:spTgt spid="346"/>
                                        </p:tgtEl>
                                        <p:attrNameLst>
                                          <p:attrName>style.visibility</p:attrName>
                                        </p:attrNameLst>
                                      </p:cBhvr>
                                      <p:to>
                                        <p:strVal val="visible"/>
                                      </p:to>
                                    </p:set>
                                    <p:animEffect transition="in" filter="fade">
                                      <p:cBhvr>
                                        <p:cTn id="302" dur="500"/>
                                        <p:tgtEl>
                                          <p:spTgt spid="346"/>
                                        </p:tgtEl>
                                      </p:cBhvr>
                                    </p:animEffect>
                                  </p:childTnLst>
                                </p:cTn>
                              </p:par>
                              <p:par>
                                <p:cTn id="303" presetID="10" presetClass="entr" presetSubtype="0" fill="hold" grpId="0" nodeType="withEffect">
                                  <p:stCondLst>
                                    <p:cond delay="10000"/>
                                  </p:stCondLst>
                                  <p:childTnLst>
                                    <p:set>
                                      <p:cBhvr>
                                        <p:cTn id="304" dur="1" fill="hold">
                                          <p:stCondLst>
                                            <p:cond delay="0"/>
                                          </p:stCondLst>
                                        </p:cTn>
                                        <p:tgtEl>
                                          <p:spTgt spid="374"/>
                                        </p:tgtEl>
                                        <p:attrNameLst>
                                          <p:attrName>style.visibility</p:attrName>
                                        </p:attrNameLst>
                                      </p:cBhvr>
                                      <p:to>
                                        <p:strVal val="visible"/>
                                      </p:to>
                                    </p:set>
                                    <p:animEffect transition="in" filter="fade">
                                      <p:cBhvr>
                                        <p:cTn id="305" dur="500"/>
                                        <p:tgtEl>
                                          <p:spTgt spid="374"/>
                                        </p:tgtEl>
                                      </p:cBhvr>
                                    </p:animEffect>
                                  </p:childTnLst>
                                </p:cTn>
                              </p:par>
                              <p:par>
                                <p:cTn id="306" presetID="10" presetClass="entr" presetSubtype="0" fill="hold" grpId="0" nodeType="withEffect">
                                  <p:stCondLst>
                                    <p:cond delay="10250"/>
                                  </p:stCondLst>
                                  <p:childTnLst>
                                    <p:set>
                                      <p:cBhvr>
                                        <p:cTn id="307" dur="1" fill="hold">
                                          <p:stCondLst>
                                            <p:cond delay="0"/>
                                          </p:stCondLst>
                                        </p:cTn>
                                        <p:tgtEl>
                                          <p:spTgt spid="373"/>
                                        </p:tgtEl>
                                        <p:attrNameLst>
                                          <p:attrName>style.visibility</p:attrName>
                                        </p:attrNameLst>
                                      </p:cBhvr>
                                      <p:to>
                                        <p:strVal val="visible"/>
                                      </p:to>
                                    </p:set>
                                    <p:animEffect transition="in" filter="fade">
                                      <p:cBhvr>
                                        <p:cTn id="308" dur="500"/>
                                        <p:tgtEl>
                                          <p:spTgt spid="373"/>
                                        </p:tgtEl>
                                      </p:cBhvr>
                                    </p:animEffect>
                                  </p:childTnLst>
                                </p:cTn>
                              </p:par>
                              <p:par>
                                <p:cTn id="309" presetID="10" presetClass="entr" presetSubtype="0" fill="hold" grpId="0" nodeType="withEffect">
                                  <p:stCondLst>
                                    <p:cond delay="10250"/>
                                  </p:stCondLst>
                                  <p:childTnLst>
                                    <p:set>
                                      <p:cBhvr>
                                        <p:cTn id="310" dur="1" fill="hold">
                                          <p:stCondLst>
                                            <p:cond delay="0"/>
                                          </p:stCondLst>
                                        </p:cTn>
                                        <p:tgtEl>
                                          <p:spTgt spid="388"/>
                                        </p:tgtEl>
                                        <p:attrNameLst>
                                          <p:attrName>style.visibility</p:attrName>
                                        </p:attrNameLst>
                                      </p:cBhvr>
                                      <p:to>
                                        <p:strVal val="visible"/>
                                      </p:to>
                                    </p:set>
                                    <p:animEffect transition="in" filter="fade">
                                      <p:cBhvr>
                                        <p:cTn id="311" dur="500"/>
                                        <p:tgtEl>
                                          <p:spTgt spid="388"/>
                                        </p:tgtEl>
                                      </p:cBhvr>
                                    </p:animEffect>
                                  </p:childTnLst>
                                </p:cTn>
                              </p:par>
                              <p:par>
                                <p:cTn id="312" presetID="10" presetClass="entr" presetSubtype="0" fill="hold" grpId="0" nodeType="withEffect">
                                  <p:stCondLst>
                                    <p:cond delay="14000"/>
                                  </p:stCondLst>
                                  <p:childTnLst>
                                    <p:set>
                                      <p:cBhvr>
                                        <p:cTn id="313" dur="1" fill="hold">
                                          <p:stCondLst>
                                            <p:cond delay="0"/>
                                          </p:stCondLst>
                                        </p:cTn>
                                        <p:tgtEl>
                                          <p:spTgt spid="356"/>
                                        </p:tgtEl>
                                        <p:attrNameLst>
                                          <p:attrName>style.visibility</p:attrName>
                                        </p:attrNameLst>
                                      </p:cBhvr>
                                      <p:to>
                                        <p:strVal val="visible"/>
                                      </p:to>
                                    </p:set>
                                    <p:animEffect transition="in" filter="fade">
                                      <p:cBhvr>
                                        <p:cTn id="314" dur="500"/>
                                        <p:tgtEl>
                                          <p:spTgt spid="356"/>
                                        </p:tgtEl>
                                      </p:cBhvr>
                                    </p:animEffect>
                                  </p:childTnLst>
                                </p:cTn>
                              </p:par>
                              <p:par>
                                <p:cTn id="315" presetID="10" presetClass="entr" presetSubtype="0" fill="hold" grpId="0" nodeType="withEffect">
                                  <p:stCondLst>
                                    <p:cond delay="14250"/>
                                  </p:stCondLst>
                                  <p:childTnLst>
                                    <p:set>
                                      <p:cBhvr>
                                        <p:cTn id="316" dur="1" fill="hold">
                                          <p:stCondLst>
                                            <p:cond delay="0"/>
                                          </p:stCondLst>
                                        </p:cTn>
                                        <p:tgtEl>
                                          <p:spTgt spid="351"/>
                                        </p:tgtEl>
                                        <p:attrNameLst>
                                          <p:attrName>style.visibility</p:attrName>
                                        </p:attrNameLst>
                                      </p:cBhvr>
                                      <p:to>
                                        <p:strVal val="visible"/>
                                      </p:to>
                                    </p:set>
                                    <p:animEffect transition="in" filter="fade">
                                      <p:cBhvr>
                                        <p:cTn id="317" dur="500"/>
                                        <p:tgtEl>
                                          <p:spTgt spid="351"/>
                                        </p:tgtEl>
                                      </p:cBhvr>
                                    </p:animEffect>
                                  </p:childTnLst>
                                </p:cTn>
                              </p:par>
                              <p:par>
                                <p:cTn id="318" presetID="10" presetClass="entr" presetSubtype="0" fill="hold" grpId="0" nodeType="withEffect">
                                  <p:stCondLst>
                                    <p:cond delay="12250"/>
                                  </p:stCondLst>
                                  <p:childTnLst>
                                    <p:set>
                                      <p:cBhvr>
                                        <p:cTn id="319" dur="1" fill="hold">
                                          <p:stCondLst>
                                            <p:cond delay="0"/>
                                          </p:stCondLst>
                                        </p:cTn>
                                        <p:tgtEl>
                                          <p:spTgt spid="367"/>
                                        </p:tgtEl>
                                        <p:attrNameLst>
                                          <p:attrName>style.visibility</p:attrName>
                                        </p:attrNameLst>
                                      </p:cBhvr>
                                      <p:to>
                                        <p:strVal val="visible"/>
                                      </p:to>
                                    </p:set>
                                    <p:animEffect transition="in" filter="fade">
                                      <p:cBhvr>
                                        <p:cTn id="320" dur="500"/>
                                        <p:tgtEl>
                                          <p:spTgt spid="367"/>
                                        </p:tgtEl>
                                      </p:cBhvr>
                                    </p:animEffect>
                                  </p:childTnLst>
                                </p:cTn>
                              </p:par>
                              <p:par>
                                <p:cTn id="321" presetID="10" presetClass="entr" presetSubtype="0" fill="hold" grpId="0" nodeType="withEffect">
                                  <p:stCondLst>
                                    <p:cond delay="6000"/>
                                  </p:stCondLst>
                                  <p:childTnLst>
                                    <p:set>
                                      <p:cBhvr>
                                        <p:cTn id="322" dur="1" fill="hold">
                                          <p:stCondLst>
                                            <p:cond delay="0"/>
                                          </p:stCondLst>
                                        </p:cTn>
                                        <p:tgtEl>
                                          <p:spTgt spid="350"/>
                                        </p:tgtEl>
                                        <p:attrNameLst>
                                          <p:attrName>style.visibility</p:attrName>
                                        </p:attrNameLst>
                                      </p:cBhvr>
                                      <p:to>
                                        <p:strVal val="visible"/>
                                      </p:to>
                                    </p:set>
                                    <p:animEffect transition="in" filter="fade">
                                      <p:cBhvr>
                                        <p:cTn id="323" dur="500"/>
                                        <p:tgtEl>
                                          <p:spTgt spid="350"/>
                                        </p:tgtEl>
                                      </p:cBhvr>
                                    </p:animEffect>
                                  </p:childTnLst>
                                </p:cTn>
                              </p:par>
                              <p:par>
                                <p:cTn id="324" presetID="10" presetClass="entr" presetSubtype="0" fill="hold" grpId="0" nodeType="withEffect">
                                  <p:stCondLst>
                                    <p:cond delay="6250"/>
                                  </p:stCondLst>
                                  <p:childTnLst>
                                    <p:set>
                                      <p:cBhvr>
                                        <p:cTn id="325" dur="1" fill="hold">
                                          <p:stCondLst>
                                            <p:cond delay="0"/>
                                          </p:stCondLst>
                                        </p:cTn>
                                        <p:tgtEl>
                                          <p:spTgt spid="349"/>
                                        </p:tgtEl>
                                        <p:attrNameLst>
                                          <p:attrName>style.visibility</p:attrName>
                                        </p:attrNameLst>
                                      </p:cBhvr>
                                      <p:to>
                                        <p:strVal val="visible"/>
                                      </p:to>
                                    </p:set>
                                    <p:animEffect transition="in" filter="fade">
                                      <p:cBhvr>
                                        <p:cTn id="326" dur="500"/>
                                        <p:tgtEl>
                                          <p:spTgt spid="349"/>
                                        </p:tgtEl>
                                      </p:cBhvr>
                                    </p:animEffect>
                                  </p:childTnLst>
                                </p:cTn>
                              </p:par>
                              <p:par>
                                <p:cTn id="327" presetID="10" presetClass="entr" presetSubtype="0" fill="hold" grpId="0" nodeType="withEffect">
                                  <p:stCondLst>
                                    <p:cond delay="6500"/>
                                  </p:stCondLst>
                                  <p:childTnLst>
                                    <p:set>
                                      <p:cBhvr>
                                        <p:cTn id="328" dur="1" fill="hold">
                                          <p:stCondLst>
                                            <p:cond delay="0"/>
                                          </p:stCondLst>
                                        </p:cTn>
                                        <p:tgtEl>
                                          <p:spTgt spid="364"/>
                                        </p:tgtEl>
                                        <p:attrNameLst>
                                          <p:attrName>style.visibility</p:attrName>
                                        </p:attrNameLst>
                                      </p:cBhvr>
                                      <p:to>
                                        <p:strVal val="visible"/>
                                      </p:to>
                                    </p:set>
                                    <p:animEffect transition="in" filter="fade">
                                      <p:cBhvr>
                                        <p:cTn id="329" dur="500"/>
                                        <p:tgtEl>
                                          <p:spTgt spid="364"/>
                                        </p:tgtEl>
                                      </p:cBhvr>
                                    </p:animEffect>
                                  </p:childTnLst>
                                </p:cTn>
                              </p:par>
                              <p:par>
                                <p:cTn id="330" presetID="10" presetClass="entr" presetSubtype="0" fill="hold" grpId="0" nodeType="withEffect">
                                  <p:stCondLst>
                                    <p:cond delay="6750"/>
                                  </p:stCondLst>
                                  <p:childTnLst>
                                    <p:set>
                                      <p:cBhvr>
                                        <p:cTn id="331" dur="1" fill="hold">
                                          <p:stCondLst>
                                            <p:cond delay="0"/>
                                          </p:stCondLst>
                                        </p:cTn>
                                        <p:tgtEl>
                                          <p:spTgt spid="360"/>
                                        </p:tgtEl>
                                        <p:attrNameLst>
                                          <p:attrName>style.visibility</p:attrName>
                                        </p:attrNameLst>
                                      </p:cBhvr>
                                      <p:to>
                                        <p:strVal val="visible"/>
                                      </p:to>
                                    </p:set>
                                    <p:animEffect transition="in" filter="fade">
                                      <p:cBhvr>
                                        <p:cTn id="332" dur="500"/>
                                        <p:tgtEl>
                                          <p:spTgt spid="360"/>
                                        </p:tgtEl>
                                      </p:cBhvr>
                                    </p:animEffect>
                                  </p:childTnLst>
                                </p:cTn>
                              </p:par>
                              <p:par>
                                <p:cTn id="333" presetID="10" presetClass="entr" presetSubtype="0" fill="hold" grpId="0" nodeType="withEffect">
                                  <p:stCondLst>
                                    <p:cond delay="7000"/>
                                  </p:stCondLst>
                                  <p:childTnLst>
                                    <p:set>
                                      <p:cBhvr>
                                        <p:cTn id="334" dur="1" fill="hold">
                                          <p:stCondLst>
                                            <p:cond delay="0"/>
                                          </p:stCondLst>
                                        </p:cTn>
                                        <p:tgtEl>
                                          <p:spTgt spid="372"/>
                                        </p:tgtEl>
                                        <p:attrNameLst>
                                          <p:attrName>style.visibility</p:attrName>
                                        </p:attrNameLst>
                                      </p:cBhvr>
                                      <p:to>
                                        <p:strVal val="visible"/>
                                      </p:to>
                                    </p:set>
                                    <p:animEffect transition="in" filter="fade">
                                      <p:cBhvr>
                                        <p:cTn id="335" dur="500"/>
                                        <p:tgtEl>
                                          <p:spTgt spid="372"/>
                                        </p:tgtEl>
                                      </p:cBhvr>
                                    </p:animEffect>
                                  </p:childTnLst>
                                </p:cTn>
                              </p:par>
                              <p:par>
                                <p:cTn id="336" presetID="10" presetClass="entr" presetSubtype="0" fill="hold" grpId="0" nodeType="withEffect">
                                  <p:stCondLst>
                                    <p:cond delay="12500"/>
                                  </p:stCondLst>
                                  <p:childTnLst>
                                    <p:set>
                                      <p:cBhvr>
                                        <p:cTn id="337" dur="1" fill="hold">
                                          <p:stCondLst>
                                            <p:cond delay="0"/>
                                          </p:stCondLst>
                                        </p:cTn>
                                        <p:tgtEl>
                                          <p:spTgt spid="389"/>
                                        </p:tgtEl>
                                        <p:attrNameLst>
                                          <p:attrName>style.visibility</p:attrName>
                                        </p:attrNameLst>
                                      </p:cBhvr>
                                      <p:to>
                                        <p:strVal val="visible"/>
                                      </p:to>
                                    </p:set>
                                    <p:animEffect transition="in" filter="fade">
                                      <p:cBhvr>
                                        <p:cTn id="338" dur="500"/>
                                        <p:tgtEl>
                                          <p:spTgt spid="389"/>
                                        </p:tgtEl>
                                      </p:cBhvr>
                                    </p:animEffect>
                                  </p:childTnLst>
                                </p:cTn>
                              </p:par>
                              <p:par>
                                <p:cTn id="339" presetID="10" presetClass="entr" presetSubtype="0" fill="hold" grpId="0" nodeType="withEffect">
                                  <p:stCondLst>
                                    <p:cond delay="13750"/>
                                  </p:stCondLst>
                                  <p:childTnLst>
                                    <p:set>
                                      <p:cBhvr>
                                        <p:cTn id="340" dur="1" fill="hold">
                                          <p:stCondLst>
                                            <p:cond delay="0"/>
                                          </p:stCondLst>
                                        </p:cTn>
                                        <p:tgtEl>
                                          <p:spTgt spid="352"/>
                                        </p:tgtEl>
                                        <p:attrNameLst>
                                          <p:attrName>style.visibility</p:attrName>
                                        </p:attrNameLst>
                                      </p:cBhvr>
                                      <p:to>
                                        <p:strVal val="visible"/>
                                      </p:to>
                                    </p:set>
                                    <p:animEffect transition="in" filter="fade">
                                      <p:cBhvr>
                                        <p:cTn id="341" dur="500"/>
                                        <p:tgtEl>
                                          <p:spTgt spid="352"/>
                                        </p:tgtEl>
                                      </p:cBhvr>
                                    </p:animEffect>
                                  </p:childTnLst>
                                </p:cTn>
                              </p:par>
                              <p:par>
                                <p:cTn id="342" presetID="10" presetClass="entr" presetSubtype="0" fill="hold" grpId="0" nodeType="withEffect">
                                  <p:stCondLst>
                                    <p:cond delay="14000"/>
                                  </p:stCondLst>
                                  <p:childTnLst>
                                    <p:set>
                                      <p:cBhvr>
                                        <p:cTn id="343" dur="1" fill="hold">
                                          <p:stCondLst>
                                            <p:cond delay="0"/>
                                          </p:stCondLst>
                                        </p:cTn>
                                        <p:tgtEl>
                                          <p:spTgt spid="365"/>
                                        </p:tgtEl>
                                        <p:attrNameLst>
                                          <p:attrName>style.visibility</p:attrName>
                                        </p:attrNameLst>
                                      </p:cBhvr>
                                      <p:to>
                                        <p:strVal val="visible"/>
                                      </p:to>
                                    </p:set>
                                    <p:animEffect transition="in" filter="fade">
                                      <p:cBhvr>
                                        <p:cTn id="344" dur="500"/>
                                        <p:tgtEl>
                                          <p:spTgt spid="365"/>
                                        </p:tgtEl>
                                      </p:cBhvr>
                                    </p:animEffect>
                                  </p:childTnLst>
                                </p:cTn>
                              </p:par>
                              <p:par>
                                <p:cTn id="345" presetID="10" presetClass="entr" presetSubtype="0" fill="hold" grpId="0" nodeType="withEffect">
                                  <p:stCondLst>
                                    <p:cond delay="7250"/>
                                  </p:stCondLst>
                                  <p:childTnLst>
                                    <p:set>
                                      <p:cBhvr>
                                        <p:cTn id="346" dur="1" fill="hold">
                                          <p:stCondLst>
                                            <p:cond delay="0"/>
                                          </p:stCondLst>
                                        </p:cTn>
                                        <p:tgtEl>
                                          <p:spTgt spid="345"/>
                                        </p:tgtEl>
                                        <p:attrNameLst>
                                          <p:attrName>style.visibility</p:attrName>
                                        </p:attrNameLst>
                                      </p:cBhvr>
                                      <p:to>
                                        <p:strVal val="visible"/>
                                      </p:to>
                                    </p:set>
                                    <p:animEffect transition="in" filter="fade">
                                      <p:cBhvr>
                                        <p:cTn id="347" dur="500"/>
                                        <p:tgtEl>
                                          <p:spTgt spid="345"/>
                                        </p:tgtEl>
                                      </p:cBhvr>
                                    </p:animEffect>
                                  </p:childTnLst>
                                </p:cTn>
                              </p:par>
                              <p:par>
                                <p:cTn id="348" presetID="10" presetClass="entr" presetSubtype="0" fill="hold" grpId="0" nodeType="withEffect">
                                  <p:stCondLst>
                                    <p:cond delay="7500"/>
                                  </p:stCondLst>
                                  <p:childTnLst>
                                    <p:set>
                                      <p:cBhvr>
                                        <p:cTn id="349" dur="1" fill="hold">
                                          <p:stCondLst>
                                            <p:cond delay="0"/>
                                          </p:stCondLst>
                                        </p:cTn>
                                        <p:tgtEl>
                                          <p:spTgt spid="344"/>
                                        </p:tgtEl>
                                        <p:attrNameLst>
                                          <p:attrName>style.visibility</p:attrName>
                                        </p:attrNameLst>
                                      </p:cBhvr>
                                      <p:to>
                                        <p:strVal val="visible"/>
                                      </p:to>
                                    </p:set>
                                    <p:animEffect transition="in" filter="fade">
                                      <p:cBhvr>
                                        <p:cTn id="350" dur="500"/>
                                        <p:tgtEl>
                                          <p:spTgt spid="344"/>
                                        </p:tgtEl>
                                      </p:cBhvr>
                                    </p:animEffect>
                                  </p:childTnLst>
                                </p:cTn>
                              </p:par>
                              <p:par>
                                <p:cTn id="351" presetID="10" presetClass="entr" presetSubtype="0" fill="hold" grpId="0" nodeType="withEffect">
                                  <p:stCondLst>
                                    <p:cond delay="250"/>
                                  </p:stCondLst>
                                  <p:childTnLst>
                                    <p:set>
                                      <p:cBhvr>
                                        <p:cTn id="352" dur="1" fill="hold">
                                          <p:stCondLst>
                                            <p:cond delay="0"/>
                                          </p:stCondLst>
                                        </p:cTn>
                                        <p:tgtEl>
                                          <p:spTgt spid="395"/>
                                        </p:tgtEl>
                                        <p:attrNameLst>
                                          <p:attrName>style.visibility</p:attrName>
                                        </p:attrNameLst>
                                      </p:cBhvr>
                                      <p:to>
                                        <p:strVal val="visible"/>
                                      </p:to>
                                    </p:set>
                                    <p:animEffect transition="in" filter="fade">
                                      <p:cBhvr>
                                        <p:cTn id="353" dur="500"/>
                                        <p:tgtEl>
                                          <p:spTgt spid="395"/>
                                        </p:tgtEl>
                                      </p:cBhvr>
                                    </p:animEffect>
                                  </p:childTnLst>
                                </p:cTn>
                              </p:par>
                              <p:par>
                                <p:cTn id="354" presetID="10" presetClass="entr" presetSubtype="0" fill="hold" grpId="0" nodeType="withEffect">
                                  <p:stCondLst>
                                    <p:cond delay="250"/>
                                  </p:stCondLst>
                                  <p:childTnLst>
                                    <p:set>
                                      <p:cBhvr>
                                        <p:cTn id="355" dur="1" fill="hold">
                                          <p:stCondLst>
                                            <p:cond delay="0"/>
                                          </p:stCondLst>
                                        </p:cTn>
                                        <p:tgtEl>
                                          <p:spTgt spid="437"/>
                                        </p:tgtEl>
                                        <p:attrNameLst>
                                          <p:attrName>style.visibility</p:attrName>
                                        </p:attrNameLst>
                                      </p:cBhvr>
                                      <p:to>
                                        <p:strVal val="visible"/>
                                      </p:to>
                                    </p:set>
                                    <p:animEffect transition="in" filter="fade">
                                      <p:cBhvr>
                                        <p:cTn id="356" dur="500"/>
                                        <p:tgtEl>
                                          <p:spTgt spid="437"/>
                                        </p:tgtEl>
                                      </p:cBhvr>
                                    </p:animEffect>
                                  </p:childTnLst>
                                </p:cTn>
                              </p:par>
                              <p:par>
                                <p:cTn id="357" presetID="10" presetClass="entr" presetSubtype="0" fill="hold" grpId="0" nodeType="withEffect">
                                  <p:stCondLst>
                                    <p:cond delay="500"/>
                                  </p:stCondLst>
                                  <p:childTnLst>
                                    <p:set>
                                      <p:cBhvr>
                                        <p:cTn id="358" dur="1" fill="hold">
                                          <p:stCondLst>
                                            <p:cond delay="0"/>
                                          </p:stCondLst>
                                        </p:cTn>
                                        <p:tgtEl>
                                          <p:spTgt spid="449"/>
                                        </p:tgtEl>
                                        <p:attrNameLst>
                                          <p:attrName>style.visibility</p:attrName>
                                        </p:attrNameLst>
                                      </p:cBhvr>
                                      <p:to>
                                        <p:strVal val="visible"/>
                                      </p:to>
                                    </p:set>
                                    <p:animEffect transition="in" filter="fade">
                                      <p:cBhvr>
                                        <p:cTn id="359" dur="500"/>
                                        <p:tgtEl>
                                          <p:spTgt spid="449"/>
                                        </p:tgtEl>
                                      </p:cBhvr>
                                    </p:animEffect>
                                  </p:childTnLst>
                                </p:cTn>
                              </p:par>
                              <p:par>
                                <p:cTn id="360" presetID="10" presetClass="entr" presetSubtype="0" fill="hold" grpId="0" nodeType="withEffect">
                                  <p:stCondLst>
                                    <p:cond delay="500"/>
                                  </p:stCondLst>
                                  <p:childTnLst>
                                    <p:set>
                                      <p:cBhvr>
                                        <p:cTn id="361" dur="1" fill="hold">
                                          <p:stCondLst>
                                            <p:cond delay="0"/>
                                          </p:stCondLst>
                                        </p:cTn>
                                        <p:tgtEl>
                                          <p:spTgt spid="403"/>
                                        </p:tgtEl>
                                        <p:attrNameLst>
                                          <p:attrName>style.visibility</p:attrName>
                                        </p:attrNameLst>
                                      </p:cBhvr>
                                      <p:to>
                                        <p:strVal val="visible"/>
                                      </p:to>
                                    </p:set>
                                    <p:animEffect transition="in" filter="fade">
                                      <p:cBhvr>
                                        <p:cTn id="362" dur="500"/>
                                        <p:tgtEl>
                                          <p:spTgt spid="403"/>
                                        </p:tgtEl>
                                      </p:cBhvr>
                                    </p:animEffect>
                                  </p:childTnLst>
                                </p:cTn>
                              </p:par>
                              <p:par>
                                <p:cTn id="363" presetID="10" presetClass="entr" presetSubtype="0" fill="hold" grpId="0" nodeType="withEffect">
                                  <p:stCondLst>
                                    <p:cond delay="750"/>
                                  </p:stCondLst>
                                  <p:childTnLst>
                                    <p:set>
                                      <p:cBhvr>
                                        <p:cTn id="364" dur="1" fill="hold">
                                          <p:stCondLst>
                                            <p:cond delay="0"/>
                                          </p:stCondLst>
                                        </p:cTn>
                                        <p:tgtEl>
                                          <p:spTgt spid="402"/>
                                        </p:tgtEl>
                                        <p:attrNameLst>
                                          <p:attrName>style.visibility</p:attrName>
                                        </p:attrNameLst>
                                      </p:cBhvr>
                                      <p:to>
                                        <p:strVal val="visible"/>
                                      </p:to>
                                    </p:set>
                                    <p:animEffect transition="in" filter="fade">
                                      <p:cBhvr>
                                        <p:cTn id="365" dur="500"/>
                                        <p:tgtEl>
                                          <p:spTgt spid="402"/>
                                        </p:tgtEl>
                                      </p:cBhvr>
                                    </p:animEffect>
                                  </p:childTnLst>
                                </p:cTn>
                              </p:par>
                              <p:par>
                                <p:cTn id="366" presetID="10" presetClass="entr" presetSubtype="0" fill="hold" grpId="0" nodeType="withEffect">
                                  <p:stCondLst>
                                    <p:cond delay="750"/>
                                  </p:stCondLst>
                                  <p:childTnLst>
                                    <p:set>
                                      <p:cBhvr>
                                        <p:cTn id="367" dur="1" fill="hold">
                                          <p:stCondLst>
                                            <p:cond delay="0"/>
                                          </p:stCondLst>
                                        </p:cTn>
                                        <p:tgtEl>
                                          <p:spTgt spid="401"/>
                                        </p:tgtEl>
                                        <p:attrNameLst>
                                          <p:attrName>style.visibility</p:attrName>
                                        </p:attrNameLst>
                                      </p:cBhvr>
                                      <p:to>
                                        <p:strVal val="visible"/>
                                      </p:to>
                                    </p:set>
                                    <p:animEffect transition="in" filter="fade">
                                      <p:cBhvr>
                                        <p:cTn id="368" dur="500"/>
                                        <p:tgtEl>
                                          <p:spTgt spid="401"/>
                                        </p:tgtEl>
                                      </p:cBhvr>
                                    </p:animEffect>
                                  </p:childTnLst>
                                </p:cTn>
                              </p:par>
                              <p:par>
                                <p:cTn id="369" presetID="10" presetClass="entr" presetSubtype="0" fill="hold" grpId="0" nodeType="withEffect">
                                  <p:stCondLst>
                                    <p:cond delay="1000"/>
                                  </p:stCondLst>
                                  <p:childTnLst>
                                    <p:set>
                                      <p:cBhvr>
                                        <p:cTn id="370" dur="1" fill="hold">
                                          <p:stCondLst>
                                            <p:cond delay="0"/>
                                          </p:stCondLst>
                                        </p:cTn>
                                        <p:tgtEl>
                                          <p:spTgt spid="453"/>
                                        </p:tgtEl>
                                        <p:attrNameLst>
                                          <p:attrName>style.visibility</p:attrName>
                                        </p:attrNameLst>
                                      </p:cBhvr>
                                      <p:to>
                                        <p:strVal val="visible"/>
                                      </p:to>
                                    </p:set>
                                    <p:animEffect transition="in" filter="fade">
                                      <p:cBhvr>
                                        <p:cTn id="371" dur="500"/>
                                        <p:tgtEl>
                                          <p:spTgt spid="453"/>
                                        </p:tgtEl>
                                      </p:cBhvr>
                                    </p:animEffect>
                                  </p:childTnLst>
                                </p:cTn>
                              </p:par>
                              <p:par>
                                <p:cTn id="372" presetID="10" presetClass="entr" presetSubtype="0" fill="hold" grpId="0" nodeType="withEffect">
                                  <p:stCondLst>
                                    <p:cond delay="1000"/>
                                  </p:stCondLst>
                                  <p:childTnLst>
                                    <p:set>
                                      <p:cBhvr>
                                        <p:cTn id="373" dur="1" fill="hold">
                                          <p:stCondLst>
                                            <p:cond delay="0"/>
                                          </p:stCondLst>
                                        </p:cTn>
                                        <p:tgtEl>
                                          <p:spTgt spid="452"/>
                                        </p:tgtEl>
                                        <p:attrNameLst>
                                          <p:attrName>style.visibility</p:attrName>
                                        </p:attrNameLst>
                                      </p:cBhvr>
                                      <p:to>
                                        <p:strVal val="visible"/>
                                      </p:to>
                                    </p:set>
                                    <p:animEffect transition="in" filter="fade">
                                      <p:cBhvr>
                                        <p:cTn id="374" dur="500"/>
                                        <p:tgtEl>
                                          <p:spTgt spid="452"/>
                                        </p:tgtEl>
                                      </p:cBhvr>
                                    </p:animEffect>
                                  </p:childTnLst>
                                </p:cTn>
                              </p:par>
                              <p:par>
                                <p:cTn id="375" presetID="10" presetClass="entr" presetSubtype="0" fill="hold" grpId="0" nodeType="withEffect">
                                  <p:stCondLst>
                                    <p:cond delay="2000"/>
                                  </p:stCondLst>
                                  <p:childTnLst>
                                    <p:set>
                                      <p:cBhvr>
                                        <p:cTn id="376" dur="1" fill="hold">
                                          <p:stCondLst>
                                            <p:cond delay="0"/>
                                          </p:stCondLst>
                                        </p:cTn>
                                        <p:tgtEl>
                                          <p:spTgt spid="394"/>
                                        </p:tgtEl>
                                        <p:attrNameLst>
                                          <p:attrName>style.visibility</p:attrName>
                                        </p:attrNameLst>
                                      </p:cBhvr>
                                      <p:to>
                                        <p:strVal val="visible"/>
                                      </p:to>
                                    </p:set>
                                    <p:animEffect transition="in" filter="fade">
                                      <p:cBhvr>
                                        <p:cTn id="377" dur="500"/>
                                        <p:tgtEl>
                                          <p:spTgt spid="394"/>
                                        </p:tgtEl>
                                      </p:cBhvr>
                                    </p:animEffect>
                                  </p:childTnLst>
                                </p:cTn>
                              </p:par>
                              <p:par>
                                <p:cTn id="378" presetID="10" presetClass="entr" presetSubtype="0" fill="hold" grpId="0" nodeType="withEffect">
                                  <p:stCondLst>
                                    <p:cond delay="2250"/>
                                  </p:stCondLst>
                                  <p:childTnLst>
                                    <p:set>
                                      <p:cBhvr>
                                        <p:cTn id="379" dur="1" fill="hold">
                                          <p:stCondLst>
                                            <p:cond delay="0"/>
                                          </p:stCondLst>
                                        </p:cTn>
                                        <p:tgtEl>
                                          <p:spTgt spid="393"/>
                                        </p:tgtEl>
                                        <p:attrNameLst>
                                          <p:attrName>style.visibility</p:attrName>
                                        </p:attrNameLst>
                                      </p:cBhvr>
                                      <p:to>
                                        <p:strVal val="visible"/>
                                      </p:to>
                                    </p:set>
                                    <p:animEffect transition="in" filter="fade">
                                      <p:cBhvr>
                                        <p:cTn id="380" dur="500"/>
                                        <p:tgtEl>
                                          <p:spTgt spid="393"/>
                                        </p:tgtEl>
                                      </p:cBhvr>
                                    </p:animEffect>
                                  </p:childTnLst>
                                </p:cTn>
                              </p:par>
                              <p:par>
                                <p:cTn id="381" presetID="10" presetClass="entr" presetSubtype="0" fill="hold" grpId="0" nodeType="withEffect">
                                  <p:stCondLst>
                                    <p:cond delay="2500"/>
                                  </p:stCondLst>
                                  <p:childTnLst>
                                    <p:set>
                                      <p:cBhvr>
                                        <p:cTn id="382" dur="1" fill="hold">
                                          <p:stCondLst>
                                            <p:cond delay="0"/>
                                          </p:stCondLst>
                                        </p:cTn>
                                        <p:tgtEl>
                                          <p:spTgt spid="417"/>
                                        </p:tgtEl>
                                        <p:attrNameLst>
                                          <p:attrName>style.visibility</p:attrName>
                                        </p:attrNameLst>
                                      </p:cBhvr>
                                      <p:to>
                                        <p:strVal val="visible"/>
                                      </p:to>
                                    </p:set>
                                    <p:animEffect transition="in" filter="fade">
                                      <p:cBhvr>
                                        <p:cTn id="383" dur="500"/>
                                        <p:tgtEl>
                                          <p:spTgt spid="417"/>
                                        </p:tgtEl>
                                      </p:cBhvr>
                                    </p:animEffect>
                                  </p:childTnLst>
                                </p:cTn>
                              </p:par>
                              <p:par>
                                <p:cTn id="384" presetID="10" presetClass="entr" presetSubtype="0" fill="hold" grpId="0" nodeType="withEffect">
                                  <p:stCondLst>
                                    <p:cond delay="2750"/>
                                  </p:stCondLst>
                                  <p:childTnLst>
                                    <p:set>
                                      <p:cBhvr>
                                        <p:cTn id="385" dur="1" fill="hold">
                                          <p:stCondLst>
                                            <p:cond delay="0"/>
                                          </p:stCondLst>
                                        </p:cTn>
                                        <p:tgtEl>
                                          <p:spTgt spid="409"/>
                                        </p:tgtEl>
                                        <p:attrNameLst>
                                          <p:attrName>style.visibility</p:attrName>
                                        </p:attrNameLst>
                                      </p:cBhvr>
                                      <p:to>
                                        <p:strVal val="visible"/>
                                      </p:to>
                                    </p:set>
                                    <p:animEffect transition="in" filter="fade">
                                      <p:cBhvr>
                                        <p:cTn id="386" dur="500"/>
                                        <p:tgtEl>
                                          <p:spTgt spid="409"/>
                                        </p:tgtEl>
                                      </p:cBhvr>
                                    </p:animEffect>
                                  </p:childTnLst>
                                </p:cTn>
                              </p:par>
                              <p:par>
                                <p:cTn id="387" presetID="10" presetClass="entr" presetSubtype="0" fill="hold" grpId="0" nodeType="withEffect">
                                  <p:stCondLst>
                                    <p:cond delay="3000"/>
                                  </p:stCondLst>
                                  <p:childTnLst>
                                    <p:set>
                                      <p:cBhvr>
                                        <p:cTn id="388" dur="1" fill="hold">
                                          <p:stCondLst>
                                            <p:cond delay="0"/>
                                          </p:stCondLst>
                                        </p:cTn>
                                        <p:tgtEl>
                                          <p:spTgt spid="424"/>
                                        </p:tgtEl>
                                        <p:attrNameLst>
                                          <p:attrName>style.visibility</p:attrName>
                                        </p:attrNameLst>
                                      </p:cBhvr>
                                      <p:to>
                                        <p:strVal val="visible"/>
                                      </p:to>
                                    </p:set>
                                    <p:animEffect transition="in" filter="fade">
                                      <p:cBhvr>
                                        <p:cTn id="389" dur="500"/>
                                        <p:tgtEl>
                                          <p:spTgt spid="424"/>
                                        </p:tgtEl>
                                      </p:cBhvr>
                                    </p:animEffect>
                                  </p:childTnLst>
                                </p:cTn>
                              </p:par>
                              <p:par>
                                <p:cTn id="390" presetID="10" presetClass="entr" presetSubtype="0" fill="hold" grpId="0" nodeType="withEffect">
                                  <p:stCondLst>
                                    <p:cond delay="3250"/>
                                  </p:stCondLst>
                                  <p:childTnLst>
                                    <p:set>
                                      <p:cBhvr>
                                        <p:cTn id="391" dur="1" fill="hold">
                                          <p:stCondLst>
                                            <p:cond delay="0"/>
                                          </p:stCondLst>
                                        </p:cTn>
                                        <p:tgtEl>
                                          <p:spTgt spid="420"/>
                                        </p:tgtEl>
                                        <p:attrNameLst>
                                          <p:attrName>style.visibility</p:attrName>
                                        </p:attrNameLst>
                                      </p:cBhvr>
                                      <p:to>
                                        <p:strVal val="visible"/>
                                      </p:to>
                                    </p:set>
                                    <p:animEffect transition="in" filter="fade">
                                      <p:cBhvr>
                                        <p:cTn id="392" dur="500"/>
                                        <p:tgtEl>
                                          <p:spTgt spid="420"/>
                                        </p:tgtEl>
                                      </p:cBhvr>
                                    </p:animEffect>
                                  </p:childTnLst>
                                </p:cTn>
                              </p:par>
                              <p:par>
                                <p:cTn id="393" presetID="10" presetClass="entr" presetSubtype="0" fill="hold" grpId="0" nodeType="withEffect">
                                  <p:stCondLst>
                                    <p:cond delay="12000"/>
                                  </p:stCondLst>
                                  <p:childTnLst>
                                    <p:set>
                                      <p:cBhvr>
                                        <p:cTn id="394" dur="1" fill="hold">
                                          <p:stCondLst>
                                            <p:cond delay="0"/>
                                          </p:stCondLst>
                                        </p:cTn>
                                        <p:tgtEl>
                                          <p:spTgt spid="441"/>
                                        </p:tgtEl>
                                        <p:attrNameLst>
                                          <p:attrName>style.visibility</p:attrName>
                                        </p:attrNameLst>
                                      </p:cBhvr>
                                      <p:to>
                                        <p:strVal val="visible"/>
                                      </p:to>
                                    </p:set>
                                    <p:animEffect transition="in" filter="fade">
                                      <p:cBhvr>
                                        <p:cTn id="395" dur="500"/>
                                        <p:tgtEl>
                                          <p:spTgt spid="441"/>
                                        </p:tgtEl>
                                      </p:cBhvr>
                                    </p:animEffect>
                                  </p:childTnLst>
                                </p:cTn>
                              </p:par>
                              <p:par>
                                <p:cTn id="396" presetID="10" presetClass="entr" presetSubtype="0" fill="hold" grpId="0" nodeType="withEffect">
                                  <p:stCondLst>
                                    <p:cond delay="12250"/>
                                  </p:stCondLst>
                                  <p:childTnLst>
                                    <p:set>
                                      <p:cBhvr>
                                        <p:cTn id="397" dur="1" fill="hold">
                                          <p:stCondLst>
                                            <p:cond delay="0"/>
                                          </p:stCondLst>
                                        </p:cTn>
                                        <p:tgtEl>
                                          <p:spTgt spid="440"/>
                                        </p:tgtEl>
                                        <p:attrNameLst>
                                          <p:attrName>style.visibility</p:attrName>
                                        </p:attrNameLst>
                                      </p:cBhvr>
                                      <p:to>
                                        <p:strVal val="visible"/>
                                      </p:to>
                                    </p:set>
                                    <p:animEffect transition="in" filter="fade">
                                      <p:cBhvr>
                                        <p:cTn id="398" dur="500"/>
                                        <p:tgtEl>
                                          <p:spTgt spid="440"/>
                                        </p:tgtEl>
                                      </p:cBhvr>
                                    </p:animEffect>
                                  </p:childTnLst>
                                </p:cTn>
                              </p:par>
                              <p:par>
                                <p:cTn id="399" presetID="10" presetClass="entr" presetSubtype="0" fill="hold" grpId="0" nodeType="withEffect">
                                  <p:stCondLst>
                                    <p:cond delay="12500"/>
                                  </p:stCondLst>
                                  <p:childTnLst>
                                    <p:set>
                                      <p:cBhvr>
                                        <p:cTn id="400" dur="1" fill="hold">
                                          <p:stCondLst>
                                            <p:cond delay="0"/>
                                          </p:stCondLst>
                                        </p:cTn>
                                        <p:tgtEl>
                                          <p:spTgt spid="439"/>
                                        </p:tgtEl>
                                        <p:attrNameLst>
                                          <p:attrName>style.visibility</p:attrName>
                                        </p:attrNameLst>
                                      </p:cBhvr>
                                      <p:to>
                                        <p:strVal val="visible"/>
                                      </p:to>
                                    </p:set>
                                    <p:animEffect transition="in" filter="fade">
                                      <p:cBhvr>
                                        <p:cTn id="401" dur="500"/>
                                        <p:tgtEl>
                                          <p:spTgt spid="439"/>
                                        </p:tgtEl>
                                      </p:cBhvr>
                                    </p:animEffect>
                                  </p:childTnLst>
                                </p:cTn>
                              </p:par>
                              <p:par>
                                <p:cTn id="402" presetID="10" presetClass="entr" presetSubtype="0" fill="hold" grpId="0" nodeType="withEffect">
                                  <p:stCondLst>
                                    <p:cond delay="12750"/>
                                  </p:stCondLst>
                                  <p:childTnLst>
                                    <p:set>
                                      <p:cBhvr>
                                        <p:cTn id="403" dur="1" fill="hold">
                                          <p:stCondLst>
                                            <p:cond delay="0"/>
                                          </p:stCondLst>
                                        </p:cTn>
                                        <p:tgtEl>
                                          <p:spTgt spid="438"/>
                                        </p:tgtEl>
                                        <p:attrNameLst>
                                          <p:attrName>style.visibility</p:attrName>
                                        </p:attrNameLst>
                                      </p:cBhvr>
                                      <p:to>
                                        <p:strVal val="visible"/>
                                      </p:to>
                                    </p:set>
                                    <p:animEffect transition="in" filter="fade">
                                      <p:cBhvr>
                                        <p:cTn id="404" dur="500"/>
                                        <p:tgtEl>
                                          <p:spTgt spid="438"/>
                                        </p:tgtEl>
                                      </p:cBhvr>
                                    </p:animEffect>
                                  </p:childTnLst>
                                </p:cTn>
                              </p:par>
                              <p:par>
                                <p:cTn id="405" presetID="10" presetClass="entr" presetSubtype="0" fill="hold" grpId="0" nodeType="withEffect">
                                  <p:stCondLst>
                                    <p:cond delay="13000"/>
                                  </p:stCondLst>
                                  <p:childTnLst>
                                    <p:set>
                                      <p:cBhvr>
                                        <p:cTn id="406" dur="1" fill="hold">
                                          <p:stCondLst>
                                            <p:cond delay="0"/>
                                          </p:stCondLst>
                                        </p:cTn>
                                        <p:tgtEl>
                                          <p:spTgt spid="445"/>
                                        </p:tgtEl>
                                        <p:attrNameLst>
                                          <p:attrName>style.visibility</p:attrName>
                                        </p:attrNameLst>
                                      </p:cBhvr>
                                      <p:to>
                                        <p:strVal val="visible"/>
                                      </p:to>
                                    </p:set>
                                    <p:animEffect transition="in" filter="fade">
                                      <p:cBhvr>
                                        <p:cTn id="407" dur="500"/>
                                        <p:tgtEl>
                                          <p:spTgt spid="445"/>
                                        </p:tgtEl>
                                      </p:cBhvr>
                                    </p:animEffect>
                                  </p:childTnLst>
                                </p:cTn>
                              </p:par>
                              <p:par>
                                <p:cTn id="408" presetID="10" presetClass="entr" presetSubtype="0" fill="hold" grpId="0" nodeType="withEffect">
                                  <p:stCondLst>
                                    <p:cond delay="13250"/>
                                  </p:stCondLst>
                                  <p:childTnLst>
                                    <p:set>
                                      <p:cBhvr>
                                        <p:cTn id="409" dur="1" fill="hold">
                                          <p:stCondLst>
                                            <p:cond delay="0"/>
                                          </p:stCondLst>
                                        </p:cTn>
                                        <p:tgtEl>
                                          <p:spTgt spid="444"/>
                                        </p:tgtEl>
                                        <p:attrNameLst>
                                          <p:attrName>style.visibility</p:attrName>
                                        </p:attrNameLst>
                                      </p:cBhvr>
                                      <p:to>
                                        <p:strVal val="visible"/>
                                      </p:to>
                                    </p:set>
                                    <p:animEffect transition="in" filter="fade">
                                      <p:cBhvr>
                                        <p:cTn id="410" dur="500"/>
                                        <p:tgtEl>
                                          <p:spTgt spid="444"/>
                                        </p:tgtEl>
                                      </p:cBhvr>
                                    </p:animEffect>
                                  </p:childTnLst>
                                </p:cTn>
                              </p:par>
                              <p:par>
                                <p:cTn id="411" presetID="10" presetClass="entr" presetSubtype="0" fill="hold" grpId="0" nodeType="withEffect">
                                  <p:stCondLst>
                                    <p:cond delay="13500"/>
                                  </p:stCondLst>
                                  <p:childTnLst>
                                    <p:set>
                                      <p:cBhvr>
                                        <p:cTn id="412" dur="1" fill="hold">
                                          <p:stCondLst>
                                            <p:cond delay="0"/>
                                          </p:stCondLst>
                                        </p:cTn>
                                        <p:tgtEl>
                                          <p:spTgt spid="443"/>
                                        </p:tgtEl>
                                        <p:attrNameLst>
                                          <p:attrName>style.visibility</p:attrName>
                                        </p:attrNameLst>
                                      </p:cBhvr>
                                      <p:to>
                                        <p:strVal val="visible"/>
                                      </p:to>
                                    </p:set>
                                    <p:animEffect transition="in" filter="fade">
                                      <p:cBhvr>
                                        <p:cTn id="413" dur="500"/>
                                        <p:tgtEl>
                                          <p:spTgt spid="443"/>
                                        </p:tgtEl>
                                      </p:cBhvr>
                                    </p:animEffect>
                                  </p:childTnLst>
                                </p:cTn>
                              </p:par>
                              <p:par>
                                <p:cTn id="414" presetID="10" presetClass="entr" presetSubtype="0" fill="hold" grpId="0" nodeType="withEffect">
                                  <p:stCondLst>
                                    <p:cond delay="13750"/>
                                  </p:stCondLst>
                                  <p:childTnLst>
                                    <p:set>
                                      <p:cBhvr>
                                        <p:cTn id="415" dur="1" fill="hold">
                                          <p:stCondLst>
                                            <p:cond delay="0"/>
                                          </p:stCondLst>
                                        </p:cTn>
                                        <p:tgtEl>
                                          <p:spTgt spid="442"/>
                                        </p:tgtEl>
                                        <p:attrNameLst>
                                          <p:attrName>style.visibility</p:attrName>
                                        </p:attrNameLst>
                                      </p:cBhvr>
                                      <p:to>
                                        <p:strVal val="visible"/>
                                      </p:to>
                                    </p:set>
                                    <p:animEffect transition="in" filter="fade">
                                      <p:cBhvr>
                                        <p:cTn id="416" dur="500"/>
                                        <p:tgtEl>
                                          <p:spTgt spid="442"/>
                                        </p:tgtEl>
                                      </p:cBhvr>
                                    </p:animEffect>
                                  </p:childTnLst>
                                </p:cTn>
                              </p:par>
                              <p:par>
                                <p:cTn id="417" presetID="10" presetClass="entr" presetSubtype="0" fill="hold" grpId="0" nodeType="withEffect">
                                  <p:stCondLst>
                                    <p:cond delay="15500"/>
                                  </p:stCondLst>
                                  <p:childTnLst>
                                    <p:set>
                                      <p:cBhvr>
                                        <p:cTn id="418" dur="1" fill="hold">
                                          <p:stCondLst>
                                            <p:cond delay="0"/>
                                          </p:stCondLst>
                                        </p:cTn>
                                        <p:tgtEl>
                                          <p:spTgt spid="433"/>
                                        </p:tgtEl>
                                        <p:attrNameLst>
                                          <p:attrName>style.visibility</p:attrName>
                                        </p:attrNameLst>
                                      </p:cBhvr>
                                      <p:to>
                                        <p:strVal val="visible"/>
                                      </p:to>
                                    </p:set>
                                    <p:animEffect transition="in" filter="fade">
                                      <p:cBhvr>
                                        <p:cTn id="419" dur="500"/>
                                        <p:tgtEl>
                                          <p:spTgt spid="433"/>
                                        </p:tgtEl>
                                      </p:cBhvr>
                                    </p:animEffect>
                                  </p:childTnLst>
                                </p:cTn>
                              </p:par>
                              <p:par>
                                <p:cTn id="420" presetID="10" presetClass="entr" presetSubtype="0" fill="hold" grpId="0" nodeType="withEffect">
                                  <p:stCondLst>
                                    <p:cond delay="3000"/>
                                  </p:stCondLst>
                                  <p:childTnLst>
                                    <p:set>
                                      <p:cBhvr>
                                        <p:cTn id="421" dur="1" fill="hold">
                                          <p:stCondLst>
                                            <p:cond delay="0"/>
                                          </p:stCondLst>
                                        </p:cTn>
                                        <p:tgtEl>
                                          <p:spTgt spid="448"/>
                                        </p:tgtEl>
                                        <p:attrNameLst>
                                          <p:attrName>style.visibility</p:attrName>
                                        </p:attrNameLst>
                                      </p:cBhvr>
                                      <p:to>
                                        <p:strVal val="visible"/>
                                      </p:to>
                                    </p:set>
                                    <p:animEffect transition="in" filter="fade">
                                      <p:cBhvr>
                                        <p:cTn id="422" dur="500"/>
                                        <p:tgtEl>
                                          <p:spTgt spid="448"/>
                                        </p:tgtEl>
                                      </p:cBhvr>
                                    </p:animEffect>
                                  </p:childTnLst>
                                </p:cTn>
                              </p:par>
                              <p:par>
                                <p:cTn id="423" presetID="10" presetClass="entr" presetSubtype="0" fill="hold" grpId="0" nodeType="withEffect">
                                  <p:stCondLst>
                                    <p:cond delay="3500"/>
                                  </p:stCondLst>
                                  <p:childTnLst>
                                    <p:set>
                                      <p:cBhvr>
                                        <p:cTn id="424" dur="1" fill="hold">
                                          <p:stCondLst>
                                            <p:cond delay="0"/>
                                          </p:stCondLst>
                                        </p:cTn>
                                        <p:tgtEl>
                                          <p:spTgt spid="447"/>
                                        </p:tgtEl>
                                        <p:attrNameLst>
                                          <p:attrName>style.visibility</p:attrName>
                                        </p:attrNameLst>
                                      </p:cBhvr>
                                      <p:to>
                                        <p:strVal val="visible"/>
                                      </p:to>
                                    </p:set>
                                    <p:animEffect transition="in" filter="fade">
                                      <p:cBhvr>
                                        <p:cTn id="425" dur="500"/>
                                        <p:tgtEl>
                                          <p:spTgt spid="447"/>
                                        </p:tgtEl>
                                      </p:cBhvr>
                                    </p:animEffect>
                                  </p:childTnLst>
                                </p:cTn>
                              </p:par>
                              <p:par>
                                <p:cTn id="426" presetID="10" presetClass="entr" presetSubtype="0" fill="hold" grpId="0" nodeType="withEffect">
                                  <p:stCondLst>
                                    <p:cond delay="11000"/>
                                  </p:stCondLst>
                                  <p:childTnLst>
                                    <p:set>
                                      <p:cBhvr>
                                        <p:cTn id="427" dur="1" fill="hold">
                                          <p:stCondLst>
                                            <p:cond delay="0"/>
                                          </p:stCondLst>
                                        </p:cTn>
                                        <p:tgtEl>
                                          <p:spTgt spid="404"/>
                                        </p:tgtEl>
                                        <p:attrNameLst>
                                          <p:attrName>style.visibility</p:attrName>
                                        </p:attrNameLst>
                                      </p:cBhvr>
                                      <p:to>
                                        <p:strVal val="visible"/>
                                      </p:to>
                                    </p:set>
                                    <p:animEffect transition="in" filter="fade">
                                      <p:cBhvr>
                                        <p:cTn id="428" dur="500"/>
                                        <p:tgtEl>
                                          <p:spTgt spid="404"/>
                                        </p:tgtEl>
                                      </p:cBhvr>
                                    </p:animEffect>
                                  </p:childTnLst>
                                </p:cTn>
                              </p:par>
                              <p:par>
                                <p:cTn id="429" presetID="10" presetClass="entr" presetSubtype="0" fill="hold" grpId="0" nodeType="withEffect">
                                  <p:stCondLst>
                                    <p:cond delay="4000"/>
                                  </p:stCondLst>
                                  <p:childTnLst>
                                    <p:set>
                                      <p:cBhvr>
                                        <p:cTn id="430" dur="1" fill="hold">
                                          <p:stCondLst>
                                            <p:cond delay="0"/>
                                          </p:stCondLst>
                                        </p:cTn>
                                        <p:tgtEl>
                                          <p:spTgt spid="416"/>
                                        </p:tgtEl>
                                        <p:attrNameLst>
                                          <p:attrName>style.visibility</p:attrName>
                                        </p:attrNameLst>
                                      </p:cBhvr>
                                      <p:to>
                                        <p:strVal val="visible"/>
                                      </p:to>
                                    </p:set>
                                    <p:animEffect transition="in" filter="fade">
                                      <p:cBhvr>
                                        <p:cTn id="431" dur="500"/>
                                        <p:tgtEl>
                                          <p:spTgt spid="416"/>
                                        </p:tgtEl>
                                      </p:cBhvr>
                                    </p:animEffect>
                                  </p:childTnLst>
                                </p:cTn>
                              </p:par>
                              <p:par>
                                <p:cTn id="432" presetID="10" presetClass="entr" presetSubtype="0" fill="hold" grpId="0" nodeType="withEffect">
                                  <p:stCondLst>
                                    <p:cond delay="16000"/>
                                  </p:stCondLst>
                                  <p:childTnLst>
                                    <p:set>
                                      <p:cBhvr>
                                        <p:cTn id="433" dur="1" fill="hold">
                                          <p:stCondLst>
                                            <p:cond delay="0"/>
                                          </p:stCondLst>
                                        </p:cTn>
                                        <p:tgtEl>
                                          <p:spTgt spid="432"/>
                                        </p:tgtEl>
                                        <p:attrNameLst>
                                          <p:attrName>style.visibility</p:attrName>
                                        </p:attrNameLst>
                                      </p:cBhvr>
                                      <p:to>
                                        <p:strVal val="visible"/>
                                      </p:to>
                                    </p:set>
                                    <p:animEffect transition="in" filter="fade">
                                      <p:cBhvr>
                                        <p:cTn id="434" dur="500"/>
                                        <p:tgtEl>
                                          <p:spTgt spid="432"/>
                                        </p:tgtEl>
                                      </p:cBhvr>
                                    </p:animEffect>
                                  </p:childTnLst>
                                </p:cTn>
                              </p:par>
                              <p:par>
                                <p:cTn id="435" presetID="10" presetClass="entr" presetSubtype="0" fill="hold" grpId="0" nodeType="withEffect">
                                  <p:stCondLst>
                                    <p:cond delay="4500"/>
                                  </p:stCondLst>
                                  <p:childTnLst>
                                    <p:set>
                                      <p:cBhvr>
                                        <p:cTn id="436" dur="1" fill="hold">
                                          <p:stCondLst>
                                            <p:cond delay="0"/>
                                          </p:stCondLst>
                                        </p:cTn>
                                        <p:tgtEl>
                                          <p:spTgt spid="446"/>
                                        </p:tgtEl>
                                        <p:attrNameLst>
                                          <p:attrName>style.visibility</p:attrName>
                                        </p:attrNameLst>
                                      </p:cBhvr>
                                      <p:to>
                                        <p:strVal val="visible"/>
                                      </p:to>
                                    </p:set>
                                    <p:animEffect transition="in" filter="fade">
                                      <p:cBhvr>
                                        <p:cTn id="437" dur="500"/>
                                        <p:tgtEl>
                                          <p:spTgt spid="446"/>
                                        </p:tgtEl>
                                      </p:cBhvr>
                                    </p:animEffect>
                                  </p:childTnLst>
                                </p:cTn>
                              </p:par>
                              <p:par>
                                <p:cTn id="438" presetID="10" presetClass="entr" presetSubtype="0" fill="hold" grpId="0" nodeType="withEffect">
                                  <p:stCondLst>
                                    <p:cond delay="5000"/>
                                  </p:stCondLst>
                                  <p:childTnLst>
                                    <p:set>
                                      <p:cBhvr>
                                        <p:cTn id="439" dur="1" fill="hold">
                                          <p:stCondLst>
                                            <p:cond delay="0"/>
                                          </p:stCondLst>
                                        </p:cTn>
                                        <p:tgtEl>
                                          <p:spTgt spid="410"/>
                                        </p:tgtEl>
                                        <p:attrNameLst>
                                          <p:attrName>style.visibility</p:attrName>
                                        </p:attrNameLst>
                                      </p:cBhvr>
                                      <p:to>
                                        <p:strVal val="visible"/>
                                      </p:to>
                                    </p:set>
                                    <p:animEffect transition="in" filter="fade">
                                      <p:cBhvr>
                                        <p:cTn id="440" dur="500"/>
                                        <p:tgtEl>
                                          <p:spTgt spid="410"/>
                                        </p:tgtEl>
                                      </p:cBhvr>
                                    </p:animEffect>
                                  </p:childTnLst>
                                </p:cTn>
                              </p:par>
                              <p:par>
                                <p:cTn id="441" presetID="10" presetClass="entr" presetSubtype="0" fill="hold" grpId="0" nodeType="withEffect">
                                  <p:stCondLst>
                                    <p:cond delay="5500"/>
                                  </p:stCondLst>
                                  <p:childTnLst>
                                    <p:set>
                                      <p:cBhvr>
                                        <p:cTn id="442" dur="1" fill="hold">
                                          <p:stCondLst>
                                            <p:cond delay="0"/>
                                          </p:stCondLst>
                                        </p:cTn>
                                        <p:tgtEl>
                                          <p:spTgt spid="397"/>
                                        </p:tgtEl>
                                        <p:attrNameLst>
                                          <p:attrName>style.visibility</p:attrName>
                                        </p:attrNameLst>
                                      </p:cBhvr>
                                      <p:to>
                                        <p:strVal val="visible"/>
                                      </p:to>
                                    </p:set>
                                    <p:animEffect transition="in" filter="fade">
                                      <p:cBhvr>
                                        <p:cTn id="443" dur="500"/>
                                        <p:tgtEl>
                                          <p:spTgt spid="397"/>
                                        </p:tgtEl>
                                      </p:cBhvr>
                                    </p:animEffect>
                                  </p:childTnLst>
                                </p:cTn>
                              </p:par>
                              <p:par>
                                <p:cTn id="444" presetID="10" presetClass="entr" presetSubtype="0" fill="hold" grpId="0" nodeType="withEffect">
                                  <p:stCondLst>
                                    <p:cond delay="6000"/>
                                  </p:stCondLst>
                                  <p:childTnLst>
                                    <p:set>
                                      <p:cBhvr>
                                        <p:cTn id="445" dur="1" fill="hold">
                                          <p:stCondLst>
                                            <p:cond delay="0"/>
                                          </p:stCondLst>
                                        </p:cTn>
                                        <p:tgtEl>
                                          <p:spTgt spid="396"/>
                                        </p:tgtEl>
                                        <p:attrNameLst>
                                          <p:attrName>style.visibility</p:attrName>
                                        </p:attrNameLst>
                                      </p:cBhvr>
                                      <p:to>
                                        <p:strVal val="visible"/>
                                      </p:to>
                                    </p:set>
                                    <p:animEffect transition="in" filter="fade">
                                      <p:cBhvr>
                                        <p:cTn id="446" dur="500"/>
                                        <p:tgtEl>
                                          <p:spTgt spid="396"/>
                                        </p:tgtEl>
                                      </p:cBhvr>
                                    </p:animEffect>
                                  </p:childTnLst>
                                </p:cTn>
                              </p:par>
                              <p:par>
                                <p:cTn id="447" presetID="10" presetClass="entr" presetSubtype="0" fill="hold" grpId="0" nodeType="withEffect">
                                  <p:stCondLst>
                                    <p:cond delay="11000"/>
                                  </p:stCondLst>
                                  <p:childTnLst>
                                    <p:set>
                                      <p:cBhvr>
                                        <p:cTn id="448" dur="1" fill="hold">
                                          <p:stCondLst>
                                            <p:cond delay="0"/>
                                          </p:stCondLst>
                                        </p:cTn>
                                        <p:tgtEl>
                                          <p:spTgt spid="425"/>
                                        </p:tgtEl>
                                        <p:attrNameLst>
                                          <p:attrName>style.visibility</p:attrName>
                                        </p:attrNameLst>
                                      </p:cBhvr>
                                      <p:to>
                                        <p:strVal val="visible"/>
                                      </p:to>
                                    </p:set>
                                    <p:animEffect transition="in" filter="fade">
                                      <p:cBhvr>
                                        <p:cTn id="449" dur="500"/>
                                        <p:tgtEl>
                                          <p:spTgt spid="425"/>
                                        </p:tgtEl>
                                      </p:cBhvr>
                                    </p:animEffect>
                                  </p:childTnLst>
                                </p:cTn>
                              </p:par>
                              <p:par>
                                <p:cTn id="450" presetID="10" presetClass="entr" presetSubtype="0" fill="hold" grpId="0" nodeType="withEffect">
                                  <p:stCondLst>
                                    <p:cond delay="11250"/>
                                  </p:stCondLst>
                                  <p:childTnLst>
                                    <p:set>
                                      <p:cBhvr>
                                        <p:cTn id="451" dur="1" fill="hold">
                                          <p:stCondLst>
                                            <p:cond delay="0"/>
                                          </p:stCondLst>
                                        </p:cTn>
                                        <p:tgtEl>
                                          <p:spTgt spid="421"/>
                                        </p:tgtEl>
                                        <p:attrNameLst>
                                          <p:attrName>style.visibility</p:attrName>
                                        </p:attrNameLst>
                                      </p:cBhvr>
                                      <p:to>
                                        <p:strVal val="visible"/>
                                      </p:to>
                                    </p:set>
                                    <p:animEffect transition="in" filter="fade">
                                      <p:cBhvr>
                                        <p:cTn id="452" dur="500"/>
                                        <p:tgtEl>
                                          <p:spTgt spid="421"/>
                                        </p:tgtEl>
                                      </p:cBhvr>
                                    </p:animEffect>
                                  </p:childTnLst>
                                </p:cTn>
                              </p:par>
                              <p:par>
                                <p:cTn id="453" presetID="10" presetClass="entr" presetSubtype="0" fill="hold" grpId="0" nodeType="withEffect">
                                  <p:stCondLst>
                                    <p:cond delay="11500"/>
                                  </p:stCondLst>
                                  <p:childTnLst>
                                    <p:set>
                                      <p:cBhvr>
                                        <p:cTn id="454" dur="1" fill="hold">
                                          <p:stCondLst>
                                            <p:cond delay="0"/>
                                          </p:stCondLst>
                                        </p:cTn>
                                        <p:tgtEl>
                                          <p:spTgt spid="431"/>
                                        </p:tgtEl>
                                        <p:attrNameLst>
                                          <p:attrName>style.visibility</p:attrName>
                                        </p:attrNameLst>
                                      </p:cBhvr>
                                      <p:to>
                                        <p:strVal val="visible"/>
                                      </p:to>
                                    </p:set>
                                    <p:animEffect transition="in" filter="fade">
                                      <p:cBhvr>
                                        <p:cTn id="455" dur="500"/>
                                        <p:tgtEl>
                                          <p:spTgt spid="431"/>
                                        </p:tgtEl>
                                      </p:cBhvr>
                                    </p:animEffect>
                                  </p:childTnLst>
                                </p:cTn>
                              </p:par>
                              <p:par>
                                <p:cTn id="456" presetID="10" presetClass="entr" presetSubtype="0" fill="hold" grpId="0" nodeType="withEffect">
                                  <p:stCondLst>
                                    <p:cond delay="11750"/>
                                  </p:stCondLst>
                                  <p:childTnLst>
                                    <p:set>
                                      <p:cBhvr>
                                        <p:cTn id="457" dur="1" fill="hold">
                                          <p:stCondLst>
                                            <p:cond delay="0"/>
                                          </p:stCondLst>
                                        </p:cTn>
                                        <p:tgtEl>
                                          <p:spTgt spid="430"/>
                                        </p:tgtEl>
                                        <p:attrNameLst>
                                          <p:attrName>style.visibility</p:attrName>
                                        </p:attrNameLst>
                                      </p:cBhvr>
                                      <p:to>
                                        <p:strVal val="visible"/>
                                      </p:to>
                                    </p:set>
                                    <p:animEffect transition="in" filter="fade">
                                      <p:cBhvr>
                                        <p:cTn id="458" dur="500"/>
                                        <p:tgtEl>
                                          <p:spTgt spid="430"/>
                                        </p:tgtEl>
                                      </p:cBhvr>
                                    </p:animEffect>
                                  </p:childTnLst>
                                </p:cTn>
                              </p:par>
                              <p:par>
                                <p:cTn id="459" presetID="10" presetClass="entr" presetSubtype="0" fill="hold" grpId="0" nodeType="withEffect">
                                  <p:stCondLst>
                                    <p:cond delay="8250"/>
                                  </p:stCondLst>
                                  <p:childTnLst>
                                    <p:set>
                                      <p:cBhvr>
                                        <p:cTn id="460" dur="1" fill="hold">
                                          <p:stCondLst>
                                            <p:cond delay="0"/>
                                          </p:stCondLst>
                                        </p:cTn>
                                        <p:tgtEl>
                                          <p:spTgt spid="419"/>
                                        </p:tgtEl>
                                        <p:attrNameLst>
                                          <p:attrName>style.visibility</p:attrName>
                                        </p:attrNameLst>
                                      </p:cBhvr>
                                      <p:to>
                                        <p:strVal val="visible"/>
                                      </p:to>
                                    </p:set>
                                    <p:animEffect transition="in" filter="fade">
                                      <p:cBhvr>
                                        <p:cTn id="461" dur="500"/>
                                        <p:tgtEl>
                                          <p:spTgt spid="419"/>
                                        </p:tgtEl>
                                      </p:cBhvr>
                                    </p:animEffect>
                                  </p:childTnLst>
                                </p:cTn>
                              </p:par>
                              <p:par>
                                <p:cTn id="462" presetID="10" presetClass="entr" presetSubtype="0" fill="hold" grpId="0" nodeType="withEffect">
                                  <p:stCondLst>
                                    <p:cond delay="8250"/>
                                  </p:stCondLst>
                                  <p:childTnLst>
                                    <p:set>
                                      <p:cBhvr>
                                        <p:cTn id="463" dur="1" fill="hold">
                                          <p:stCondLst>
                                            <p:cond delay="0"/>
                                          </p:stCondLst>
                                        </p:cTn>
                                        <p:tgtEl>
                                          <p:spTgt spid="392"/>
                                        </p:tgtEl>
                                        <p:attrNameLst>
                                          <p:attrName>style.visibility</p:attrName>
                                        </p:attrNameLst>
                                      </p:cBhvr>
                                      <p:to>
                                        <p:strVal val="visible"/>
                                      </p:to>
                                    </p:set>
                                    <p:animEffect transition="in" filter="fade">
                                      <p:cBhvr>
                                        <p:cTn id="464" dur="500"/>
                                        <p:tgtEl>
                                          <p:spTgt spid="392"/>
                                        </p:tgtEl>
                                      </p:cBhvr>
                                    </p:animEffect>
                                  </p:childTnLst>
                                </p:cTn>
                              </p:par>
                              <p:par>
                                <p:cTn id="465" presetID="10" presetClass="entr" presetSubtype="0" fill="hold" grpId="0" nodeType="withEffect">
                                  <p:stCondLst>
                                    <p:cond delay="8250"/>
                                  </p:stCondLst>
                                  <p:childTnLst>
                                    <p:set>
                                      <p:cBhvr>
                                        <p:cTn id="466" dur="1" fill="hold">
                                          <p:stCondLst>
                                            <p:cond delay="0"/>
                                          </p:stCondLst>
                                        </p:cTn>
                                        <p:tgtEl>
                                          <p:spTgt spid="415"/>
                                        </p:tgtEl>
                                        <p:attrNameLst>
                                          <p:attrName>style.visibility</p:attrName>
                                        </p:attrNameLst>
                                      </p:cBhvr>
                                      <p:to>
                                        <p:strVal val="visible"/>
                                      </p:to>
                                    </p:set>
                                    <p:animEffect transition="in" filter="fade">
                                      <p:cBhvr>
                                        <p:cTn id="467" dur="500"/>
                                        <p:tgtEl>
                                          <p:spTgt spid="415"/>
                                        </p:tgtEl>
                                      </p:cBhvr>
                                    </p:animEffect>
                                  </p:childTnLst>
                                </p:cTn>
                              </p:par>
                              <p:par>
                                <p:cTn id="468" presetID="10" presetClass="entr" presetSubtype="0" fill="hold" grpId="0" nodeType="withEffect">
                                  <p:stCondLst>
                                    <p:cond delay="12000"/>
                                  </p:stCondLst>
                                  <p:childTnLst>
                                    <p:set>
                                      <p:cBhvr>
                                        <p:cTn id="469" dur="1" fill="hold">
                                          <p:stCondLst>
                                            <p:cond delay="0"/>
                                          </p:stCondLst>
                                        </p:cTn>
                                        <p:tgtEl>
                                          <p:spTgt spid="428"/>
                                        </p:tgtEl>
                                        <p:attrNameLst>
                                          <p:attrName>style.visibility</p:attrName>
                                        </p:attrNameLst>
                                      </p:cBhvr>
                                      <p:to>
                                        <p:strVal val="visible"/>
                                      </p:to>
                                    </p:set>
                                    <p:animEffect transition="in" filter="fade">
                                      <p:cBhvr>
                                        <p:cTn id="470" dur="500"/>
                                        <p:tgtEl>
                                          <p:spTgt spid="428"/>
                                        </p:tgtEl>
                                      </p:cBhvr>
                                    </p:animEffect>
                                  </p:childTnLst>
                                </p:cTn>
                              </p:par>
                              <p:par>
                                <p:cTn id="471" presetID="10" presetClass="entr" presetSubtype="0" fill="hold" grpId="0" nodeType="withEffect">
                                  <p:stCondLst>
                                    <p:cond delay="9500"/>
                                  </p:stCondLst>
                                  <p:childTnLst>
                                    <p:set>
                                      <p:cBhvr>
                                        <p:cTn id="472" dur="1" fill="hold">
                                          <p:stCondLst>
                                            <p:cond delay="0"/>
                                          </p:stCondLst>
                                        </p:cTn>
                                        <p:tgtEl>
                                          <p:spTgt spid="399"/>
                                        </p:tgtEl>
                                        <p:attrNameLst>
                                          <p:attrName>style.visibility</p:attrName>
                                        </p:attrNameLst>
                                      </p:cBhvr>
                                      <p:to>
                                        <p:strVal val="visible"/>
                                      </p:to>
                                    </p:set>
                                    <p:animEffect transition="in" filter="fade">
                                      <p:cBhvr>
                                        <p:cTn id="473" dur="500"/>
                                        <p:tgtEl>
                                          <p:spTgt spid="399"/>
                                        </p:tgtEl>
                                      </p:cBhvr>
                                    </p:animEffect>
                                  </p:childTnLst>
                                </p:cTn>
                              </p:par>
                              <p:par>
                                <p:cTn id="474" presetID="10" presetClass="entr" presetSubtype="0" fill="hold" grpId="0" nodeType="withEffect">
                                  <p:stCondLst>
                                    <p:cond delay="9750"/>
                                  </p:stCondLst>
                                  <p:childTnLst>
                                    <p:set>
                                      <p:cBhvr>
                                        <p:cTn id="475" dur="1" fill="hold">
                                          <p:stCondLst>
                                            <p:cond delay="0"/>
                                          </p:stCondLst>
                                        </p:cTn>
                                        <p:tgtEl>
                                          <p:spTgt spid="400"/>
                                        </p:tgtEl>
                                        <p:attrNameLst>
                                          <p:attrName>style.visibility</p:attrName>
                                        </p:attrNameLst>
                                      </p:cBhvr>
                                      <p:to>
                                        <p:strVal val="visible"/>
                                      </p:to>
                                    </p:set>
                                    <p:animEffect transition="in" filter="fade">
                                      <p:cBhvr>
                                        <p:cTn id="476" dur="500"/>
                                        <p:tgtEl>
                                          <p:spTgt spid="400"/>
                                        </p:tgtEl>
                                      </p:cBhvr>
                                    </p:animEffect>
                                  </p:childTnLst>
                                </p:cTn>
                              </p:par>
                              <p:par>
                                <p:cTn id="477" presetID="10" presetClass="entr" presetSubtype="0" fill="hold" grpId="0" nodeType="withEffect">
                                  <p:stCondLst>
                                    <p:cond delay="11250"/>
                                  </p:stCondLst>
                                  <p:childTnLst>
                                    <p:set>
                                      <p:cBhvr>
                                        <p:cTn id="478" dur="1" fill="hold">
                                          <p:stCondLst>
                                            <p:cond delay="0"/>
                                          </p:stCondLst>
                                        </p:cTn>
                                        <p:tgtEl>
                                          <p:spTgt spid="405"/>
                                        </p:tgtEl>
                                        <p:attrNameLst>
                                          <p:attrName>style.visibility</p:attrName>
                                        </p:attrNameLst>
                                      </p:cBhvr>
                                      <p:to>
                                        <p:strVal val="visible"/>
                                      </p:to>
                                    </p:set>
                                    <p:animEffect transition="in" filter="fade">
                                      <p:cBhvr>
                                        <p:cTn id="479" dur="500"/>
                                        <p:tgtEl>
                                          <p:spTgt spid="405"/>
                                        </p:tgtEl>
                                      </p:cBhvr>
                                    </p:animEffect>
                                  </p:childTnLst>
                                </p:cTn>
                              </p:par>
                              <p:par>
                                <p:cTn id="480" presetID="10" presetClass="entr" presetSubtype="0" fill="hold" grpId="0" nodeType="withEffect">
                                  <p:stCondLst>
                                    <p:cond delay="9750"/>
                                  </p:stCondLst>
                                  <p:childTnLst>
                                    <p:set>
                                      <p:cBhvr>
                                        <p:cTn id="481" dur="1" fill="hold">
                                          <p:stCondLst>
                                            <p:cond delay="0"/>
                                          </p:stCondLst>
                                        </p:cTn>
                                        <p:tgtEl>
                                          <p:spTgt spid="398"/>
                                        </p:tgtEl>
                                        <p:attrNameLst>
                                          <p:attrName>style.visibility</p:attrName>
                                        </p:attrNameLst>
                                      </p:cBhvr>
                                      <p:to>
                                        <p:strVal val="visible"/>
                                      </p:to>
                                    </p:set>
                                    <p:animEffect transition="in" filter="fade">
                                      <p:cBhvr>
                                        <p:cTn id="482" dur="500"/>
                                        <p:tgtEl>
                                          <p:spTgt spid="398"/>
                                        </p:tgtEl>
                                      </p:cBhvr>
                                    </p:animEffect>
                                  </p:childTnLst>
                                </p:cTn>
                              </p:par>
                              <p:par>
                                <p:cTn id="483" presetID="10" presetClass="entr" presetSubtype="0" fill="hold" grpId="0" nodeType="withEffect">
                                  <p:stCondLst>
                                    <p:cond delay="9750"/>
                                  </p:stCondLst>
                                  <p:childTnLst>
                                    <p:set>
                                      <p:cBhvr>
                                        <p:cTn id="484" dur="1" fill="hold">
                                          <p:stCondLst>
                                            <p:cond delay="0"/>
                                          </p:stCondLst>
                                        </p:cTn>
                                        <p:tgtEl>
                                          <p:spTgt spid="423"/>
                                        </p:tgtEl>
                                        <p:attrNameLst>
                                          <p:attrName>style.visibility</p:attrName>
                                        </p:attrNameLst>
                                      </p:cBhvr>
                                      <p:to>
                                        <p:strVal val="visible"/>
                                      </p:to>
                                    </p:set>
                                    <p:animEffect transition="in" filter="fade">
                                      <p:cBhvr>
                                        <p:cTn id="485" dur="500"/>
                                        <p:tgtEl>
                                          <p:spTgt spid="423"/>
                                        </p:tgtEl>
                                      </p:cBhvr>
                                    </p:animEffect>
                                  </p:childTnLst>
                                </p:cTn>
                              </p:par>
                              <p:par>
                                <p:cTn id="486" presetID="10" presetClass="entr" presetSubtype="0" fill="hold" grpId="0" nodeType="withEffect">
                                  <p:stCondLst>
                                    <p:cond delay="9750"/>
                                  </p:stCondLst>
                                  <p:childTnLst>
                                    <p:set>
                                      <p:cBhvr>
                                        <p:cTn id="487" dur="1" fill="hold">
                                          <p:stCondLst>
                                            <p:cond delay="0"/>
                                          </p:stCondLst>
                                        </p:cTn>
                                        <p:tgtEl>
                                          <p:spTgt spid="408"/>
                                        </p:tgtEl>
                                        <p:attrNameLst>
                                          <p:attrName>style.visibility</p:attrName>
                                        </p:attrNameLst>
                                      </p:cBhvr>
                                      <p:to>
                                        <p:strVal val="visible"/>
                                      </p:to>
                                    </p:set>
                                    <p:animEffect transition="in" filter="fade">
                                      <p:cBhvr>
                                        <p:cTn id="488" dur="500"/>
                                        <p:tgtEl>
                                          <p:spTgt spid="408"/>
                                        </p:tgtEl>
                                      </p:cBhvr>
                                    </p:animEffect>
                                  </p:childTnLst>
                                </p:cTn>
                              </p:par>
                              <p:par>
                                <p:cTn id="489" presetID="10" presetClass="entr" presetSubtype="0" fill="hold" grpId="0" nodeType="withEffect">
                                  <p:stCondLst>
                                    <p:cond delay="10000"/>
                                  </p:stCondLst>
                                  <p:childTnLst>
                                    <p:set>
                                      <p:cBhvr>
                                        <p:cTn id="490" dur="1" fill="hold">
                                          <p:stCondLst>
                                            <p:cond delay="0"/>
                                          </p:stCondLst>
                                        </p:cTn>
                                        <p:tgtEl>
                                          <p:spTgt spid="436"/>
                                        </p:tgtEl>
                                        <p:attrNameLst>
                                          <p:attrName>style.visibility</p:attrName>
                                        </p:attrNameLst>
                                      </p:cBhvr>
                                      <p:to>
                                        <p:strVal val="visible"/>
                                      </p:to>
                                    </p:set>
                                    <p:animEffect transition="in" filter="fade">
                                      <p:cBhvr>
                                        <p:cTn id="491" dur="500"/>
                                        <p:tgtEl>
                                          <p:spTgt spid="436"/>
                                        </p:tgtEl>
                                      </p:cBhvr>
                                    </p:animEffect>
                                  </p:childTnLst>
                                </p:cTn>
                              </p:par>
                              <p:par>
                                <p:cTn id="492" presetID="10" presetClass="entr" presetSubtype="0" fill="hold" grpId="0" nodeType="withEffect">
                                  <p:stCondLst>
                                    <p:cond delay="10250"/>
                                  </p:stCondLst>
                                  <p:childTnLst>
                                    <p:set>
                                      <p:cBhvr>
                                        <p:cTn id="493" dur="1" fill="hold">
                                          <p:stCondLst>
                                            <p:cond delay="0"/>
                                          </p:stCondLst>
                                        </p:cTn>
                                        <p:tgtEl>
                                          <p:spTgt spid="435"/>
                                        </p:tgtEl>
                                        <p:attrNameLst>
                                          <p:attrName>style.visibility</p:attrName>
                                        </p:attrNameLst>
                                      </p:cBhvr>
                                      <p:to>
                                        <p:strVal val="visible"/>
                                      </p:to>
                                    </p:set>
                                    <p:animEffect transition="in" filter="fade">
                                      <p:cBhvr>
                                        <p:cTn id="494" dur="500"/>
                                        <p:tgtEl>
                                          <p:spTgt spid="435"/>
                                        </p:tgtEl>
                                      </p:cBhvr>
                                    </p:animEffect>
                                  </p:childTnLst>
                                </p:cTn>
                              </p:par>
                              <p:par>
                                <p:cTn id="495" presetID="10" presetClass="entr" presetSubtype="0" fill="hold" grpId="0" nodeType="withEffect">
                                  <p:stCondLst>
                                    <p:cond delay="10250"/>
                                  </p:stCondLst>
                                  <p:childTnLst>
                                    <p:set>
                                      <p:cBhvr>
                                        <p:cTn id="496" dur="1" fill="hold">
                                          <p:stCondLst>
                                            <p:cond delay="0"/>
                                          </p:stCondLst>
                                        </p:cTn>
                                        <p:tgtEl>
                                          <p:spTgt spid="450"/>
                                        </p:tgtEl>
                                        <p:attrNameLst>
                                          <p:attrName>style.visibility</p:attrName>
                                        </p:attrNameLst>
                                      </p:cBhvr>
                                      <p:to>
                                        <p:strVal val="visible"/>
                                      </p:to>
                                    </p:set>
                                    <p:animEffect transition="in" filter="fade">
                                      <p:cBhvr>
                                        <p:cTn id="497" dur="500"/>
                                        <p:tgtEl>
                                          <p:spTgt spid="450"/>
                                        </p:tgtEl>
                                      </p:cBhvr>
                                    </p:animEffect>
                                  </p:childTnLst>
                                </p:cTn>
                              </p:par>
                              <p:par>
                                <p:cTn id="498" presetID="10" presetClass="entr" presetSubtype="0" fill="hold" grpId="0" nodeType="withEffect">
                                  <p:stCondLst>
                                    <p:cond delay="14000"/>
                                  </p:stCondLst>
                                  <p:childTnLst>
                                    <p:set>
                                      <p:cBhvr>
                                        <p:cTn id="499" dur="1" fill="hold">
                                          <p:stCondLst>
                                            <p:cond delay="0"/>
                                          </p:stCondLst>
                                        </p:cTn>
                                        <p:tgtEl>
                                          <p:spTgt spid="418"/>
                                        </p:tgtEl>
                                        <p:attrNameLst>
                                          <p:attrName>style.visibility</p:attrName>
                                        </p:attrNameLst>
                                      </p:cBhvr>
                                      <p:to>
                                        <p:strVal val="visible"/>
                                      </p:to>
                                    </p:set>
                                    <p:animEffect transition="in" filter="fade">
                                      <p:cBhvr>
                                        <p:cTn id="500" dur="500"/>
                                        <p:tgtEl>
                                          <p:spTgt spid="418"/>
                                        </p:tgtEl>
                                      </p:cBhvr>
                                    </p:animEffect>
                                  </p:childTnLst>
                                </p:cTn>
                              </p:par>
                              <p:par>
                                <p:cTn id="501" presetID="10" presetClass="entr" presetSubtype="0" fill="hold" grpId="0" nodeType="withEffect">
                                  <p:stCondLst>
                                    <p:cond delay="14250"/>
                                  </p:stCondLst>
                                  <p:childTnLst>
                                    <p:set>
                                      <p:cBhvr>
                                        <p:cTn id="502" dur="1" fill="hold">
                                          <p:stCondLst>
                                            <p:cond delay="0"/>
                                          </p:stCondLst>
                                        </p:cTn>
                                        <p:tgtEl>
                                          <p:spTgt spid="413"/>
                                        </p:tgtEl>
                                        <p:attrNameLst>
                                          <p:attrName>style.visibility</p:attrName>
                                        </p:attrNameLst>
                                      </p:cBhvr>
                                      <p:to>
                                        <p:strVal val="visible"/>
                                      </p:to>
                                    </p:set>
                                    <p:animEffect transition="in" filter="fade">
                                      <p:cBhvr>
                                        <p:cTn id="503" dur="500"/>
                                        <p:tgtEl>
                                          <p:spTgt spid="413"/>
                                        </p:tgtEl>
                                      </p:cBhvr>
                                    </p:animEffect>
                                  </p:childTnLst>
                                </p:cTn>
                              </p:par>
                              <p:par>
                                <p:cTn id="504" presetID="10" presetClass="entr" presetSubtype="0" fill="hold" grpId="0" nodeType="withEffect">
                                  <p:stCondLst>
                                    <p:cond delay="12250"/>
                                  </p:stCondLst>
                                  <p:childTnLst>
                                    <p:set>
                                      <p:cBhvr>
                                        <p:cTn id="505" dur="1" fill="hold">
                                          <p:stCondLst>
                                            <p:cond delay="0"/>
                                          </p:stCondLst>
                                        </p:cTn>
                                        <p:tgtEl>
                                          <p:spTgt spid="429"/>
                                        </p:tgtEl>
                                        <p:attrNameLst>
                                          <p:attrName>style.visibility</p:attrName>
                                        </p:attrNameLst>
                                      </p:cBhvr>
                                      <p:to>
                                        <p:strVal val="visible"/>
                                      </p:to>
                                    </p:set>
                                    <p:animEffect transition="in" filter="fade">
                                      <p:cBhvr>
                                        <p:cTn id="506" dur="500"/>
                                        <p:tgtEl>
                                          <p:spTgt spid="429"/>
                                        </p:tgtEl>
                                      </p:cBhvr>
                                    </p:animEffect>
                                  </p:childTnLst>
                                </p:cTn>
                              </p:par>
                              <p:par>
                                <p:cTn id="507" presetID="10" presetClass="entr" presetSubtype="0" fill="hold" grpId="0" nodeType="withEffect">
                                  <p:stCondLst>
                                    <p:cond delay="6000"/>
                                  </p:stCondLst>
                                  <p:childTnLst>
                                    <p:set>
                                      <p:cBhvr>
                                        <p:cTn id="508" dur="1" fill="hold">
                                          <p:stCondLst>
                                            <p:cond delay="0"/>
                                          </p:stCondLst>
                                        </p:cTn>
                                        <p:tgtEl>
                                          <p:spTgt spid="412"/>
                                        </p:tgtEl>
                                        <p:attrNameLst>
                                          <p:attrName>style.visibility</p:attrName>
                                        </p:attrNameLst>
                                      </p:cBhvr>
                                      <p:to>
                                        <p:strVal val="visible"/>
                                      </p:to>
                                    </p:set>
                                    <p:animEffect transition="in" filter="fade">
                                      <p:cBhvr>
                                        <p:cTn id="509" dur="500"/>
                                        <p:tgtEl>
                                          <p:spTgt spid="412"/>
                                        </p:tgtEl>
                                      </p:cBhvr>
                                    </p:animEffect>
                                  </p:childTnLst>
                                </p:cTn>
                              </p:par>
                              <p:par>
                                <p:cTn id="510" presetID="10" presetClass="entr" presetSubtype="0" fill="hold" grpId="0" nodeType="withEffect">
                                  <p:stCondLst>
                                    <p:cond delay="6250"/>
                                  </p:stCondLst>
                                  <p:childTnLst>
                                    <p:set>
                                      <p:cBhvr>
                                        <p:cTn id="511" dur="1" fill="hold">
                                          <p:stCondLst>
                                            <p:cond delay="0"/>
                                          </p:stCondLst>
                                        </p:cTn>
                                        <p:tgtEl>
                                          <p:spTgt spid="411"/>
                                        </p:tgtEl>
                                        <p:attrNameLst>
                                          <p:attrName>style.visibility</p:attrName>
                                        </p:attrNameLst>
                                      </p:cBhvr>
                                      <p:to>
                                        <p:strVal val="visible"/>
                                      </p:to>
                                    </p:set>
                                    <p:animEffect transition="in" filter="fade">
                                      <p:cBhvr>
                                        <p:cTn id="512" dur="500"/>
                                        <p:tgtEl>
                                          <p:spTgt spid="411"/>
                                        </p:tgtEl>
                                      </p:cBhvr>
                                    </p:animEffect>
                                  </p:childTnLst>
                                </p:cTn>
                              </p:par>
                              <p:par>
                                <p:cTn id="513" presetID="10" presetClass="entr" presetSubtype="0" fill="hold" grpId="0" nodeType="withEffect">
                                  <p:stCondLst>
                                    <p:cond delay="6500"/>
                                  </p:stCondLst>
                                  <p:childTnLst>
                                    <p:set>
                                      <p:cBhvr>
                                        <p:cTn id="514" dur="1" fill="hold">
                                          <p:stCondLst>
                                            <p:cond delay="0"/>
                                          </p:stCondLst>
                                        </p:cTn>
                                        <p:tgtEl>
                                          <p:spTgt spid="426"/>
                                        </p:tgtEl>
                                        <p:attrNameLst>
                                          <p:attrName>style.visibility</p:attrName>
                                        </p:attrNameLst>
                                      </p:cBhvr>
                                      <p:to>
                                        <p:strVal val="visible"/>
                                      </p:to>
                                    </p:set>
                                    <p:animEffect transition="in" filter="fade">
                                      <p:cBhvr>
                                        <p:cTn id="515" dur="500"/>
                                        <p:tgtEl>
                                          <p:spTgt spid="426"/>
                                        </p:tgtEl>
                                      </p:cBhvr>
                                    </p:animEffect>
                                  </p:childTnLst>
                                </p:cTn>
                              </p:par>
                              <p:par>
                                <p:cTn id="516" presetID="10" presetClass="entr" presetSubtype="0" fill="hold" grpId="0" nodeType="withEffect">
                                  <p:stCondLst>
                                    <p:cond delay="6750"/>
                                  </p:stCondLst>
                                  <p:childTnLst>
                                    <p:set>
                                      <p:cBhvr>
                                        <p:cTn id="517" dur="1" fill="hold">
                                          <p:stCondLst>
                                            <p:cond delay="0"/>
                                          </p:stCondLst>
                                        </p:cTn>
                                        <p:tgtEl>
                                          <p:spTgt spid="422"/>
                                        </p:tgtEl>
                                        <p:attrNameLst>
                                          <p:attrName>style.visibility</p:attrName>
                                        </p:attrNameLst>
                                      </p:cBhvr>
                                      <p:to>
                                        <p:strVal val="visible"/>
                                      </p:to>
                                    </p:set>
                                    <p:animEffect transition="in" filter="fade">
                                      <p:cBhvr>
                                        <p:cTn id="518" dur="500"/>
                                        <p:tgtEl>
                                          <p:spTgt spid="422"/>
                                        </p:tgtEl>
                                      </p:cBhvr>
                                    </p:animEffect>
                                  </p:childTnLst>
                                </p:cTn>
                              </p:par>
                              <p:par>
                                <p:cTn id="519" presetID="10" presetClass="entr" presetSubtype="0" fill="hold" grpId="0" nodeType="withEffect">
                                  <p:stCondLst>
                                    <p:cond delay="7000"/>
                                  </p:stCondLst>
                                  <p:childTnLst>
                                    <p:set>
                                      <p:cBhvr>
                                        <p:cTn id="520" dur="1" fill="hold">
                                          <p:stCondLst>
                                            <p:cond delay="0"/>
                                          </p:stCondLst>
                                        </p:cTn>
                                        <p:tgtEl>
                                          <p:spTgt spid="434"/>
                                        </p:tgtEl>
                                        <p:attrNameLst>
                                          <p:attrName>style.visibility</p:attrName>
                                        </p:attrNameLst>
                                      </p:cBhvr>
                                      <p:to>
                                        <p:strVal val="visible"/>
                                      </p:to>
                                    </p:set>
                                    <p:animEffect transition="in" filter="fade">
                                      <p:cBhvr>
                                        <p:cTn id="521" dur="500"/>
                                        <p:tgtEl>
                                          <p:spTgt spid="434"/>
                                        </p:tgtEl>
                                      </p:cBhvr>
                                    </p:animEffect>
                                  </p:childTnLst>
                                </p:cTn>
                              </p:par>
                              <p:par>
                                <p:cTn id="522" presetID="10" presetClass="entr" presetSubtype="0" fill="hold" grpId="0" nodeType="withEffect">
                                  <p:stCondLst>
                                    <p:cond delay="12500"/>
                                  </p:stCondLst>
                                  <p:childTnLst>
                                    <p:set>
                                      <p:cBhvr>
                                        <p:cTn id="523" dur="1" fill="hold">
                                          <p:stCondLst>
                                            <p:cond delay="0"/>
                                          </p:stCondLst>
                                        </p:cTn>
                                        <p:tgtEl>
                                          <p:spTgt spid="451"/>
                                        </p:tgtEl>
                                        <p:attrNameLst>
                                          <p:attrName>style.visibility</p:attrName>
                                        </p:attrNameLst>
                                      </p:cBhvr>
                                      <p:to>
                                        <p:strVal val="visible"/>
                                      </p:to>
                                    </p:set>
                                    <p:animEffect transition="in" filter="fade">
                                      <p:cBhvr>
                                        <p:cTn id="524" dur="500"/>
                                        <p:tgtEl>
                                          <p:spTgt spid="451"/>
                                        </p:tgtEl>
                                      </p:cBhvr>
                                    </p:animEffect>
                                  </p:childTnLst>
                                </p:cTn>
                              </p:par>
                              <p:par>
                                <p:cTn id="525" presetID="10" presetClass="entr" presetSubtype="0" fill="hold" grpId="0" nodeType="withEffect">
                                  <p:stCondLst>
                                    <p:cond delay="13750"/>
                                  </p:stCondLst>
                                  <p:childTnLst>
                                    <p:set>
                                      <p:cBhvr>
                                        <p:cTn id="526" dur="1" fill="hold">
                                          <p:stCondLst>
                                            <p:cond delay="0"/>
                                          </p:stCondLst>
                                        </p:cTn>
                                        <p:tgtEl>
                                          <p:spTgt spid="414"/>
                                        </p:tgtEl>
                                        <p:attrNameLst>
                                          <p:attrName>style.visibility</p:attrName>
                                        </p:attrNameLst>
                                      </p:cBhvr>
                                      <p:to>
                                        <p:strVal val="visible"/>
                                      </p:to>
                                    </p:set>
                                    <p:animEffect transition="in" filter="fade">
                                      <p:cBhvr>
                                        <p:cTn id="527" dur="500"/>
                                        <p:tgtEl>
                                          <p:spTgt spid="414"/>
                                        </p:tgtEl>
                                      </p:cBhvr>
                                    </p:animEffect>
                                  </p:childTnLst>
                                </p:cTn>
                              </p:par>
                              <p:par>
                                <p:cTn id="528" presetID="10" presetClass="entr" presetSubtype="0" fill="hold" grpId="0" nodeType="withEffect">
                                  <p:stCondLst>
                                    <p:cond delay="14000"/>
                                  </p:stCondLst>
                                  <p:childTnLst>
                                    <p:set>
                                      <p:cBhvr>
                                        <p:cTn id="529" dur="1" fill="hold">
                                          <p:stCondLst>
                                            <p:cond delay="0"/>
                                          </p:stCondLst>
                                        </p:cTn>
                                        <p:tgtEl>
                                          <p:spTgt spid="427"/>
                                        </p:tgtEl>
                                        <p:attrNameLst>
                                          <p:attrName>style.visibility</p:attrName>
                                        </p:attrNameLst>
                                      </p:cBhvr>
                                      <p:to>
                                        <p:strVal val="visible"/>
                                      </p:to>
                                    </p:set>
                                    <p:animEffect transition="in" filter="fade">
                                      <p:cBhvr>
                                        <p:cTn id="530" dur="500"/>
                                        <p:tgtEl>
                                          <p:spTgt spid="427"/>
                                        </p:tgtEl>
                                      </p:cBhvr>
                                    </p:animEffect>
                                  </p:childTnLst>
                                </p:cTn>
                              </p:par>
                              <p:par>
                                <p:cTn id="531" presetID="10" presetClass="entr" presetSubtype="0" fill="hold" grpId="0" nodeType="withEffect">
                                  <p:stCondLst>
                                    <p:cond delay="7250"/>
                                  </p:stCondLst>
                                  <p:childTnLst>
                                    <p:set>
                                      <p:cBhvr>
                                        <p:cTn id="532" dur="1" fill="hold">
                                          <p:stCondLst>
                                            <p:cond delay="0"/>
                                          </p:stCondLst>
                                        </p:cTn>
                                        <p:tgtEl>
                                          <p:spTgt spid="407"/>
                                        </p:tgtEl>
                                        <p:attrNameLst>
                                          <p:attrName>style.visibility</p:attrName>
                                        </p:attrNameLst>
                                      </p:cBhvr>
                                      <p:to>
                                        <p:strVal val="visible"/>
                                      </p:to>
                                    </p:set>
                                    <p:animEffect transition="in" filter="fade">
                                      <p:cBhvr>
                                        <p:cTn id="533" dur="500"/>
                                        <p:tgtEl>
                                          <p:spTgt spid="407"/>
                                        </p:tgtEl>
                                      </p:cBhvr>
                                    </p:animEffect>
                                  </p:childTnLst>
                                </p:cTn>
                              </p:par>
                              <p:par>
                                <p:cTn id="534" presetID="10" presetClass="entr" presetSubtype="0" fill="hold" grpId="0" nodeType="withEffect">
                                  <p:stCondLst>
                                    <p:cond delay="7500"/>
                                  </p:stCondLst>
                                  <p:childTnLst>
                                    <p:set>
                                      <p:cBhvr>
                                        <p:cTn id="535" dur="1" fill="hold">
                                          <p:stCondLst>
                                            <p:cond delay="0"/>
                                          </p:stCondLst>
                                        </p:cTn>
                                        <p:tgtEl>
                                          <p:spTgt spid="406"/>
                                        </p:tgtEl>
                                        <p:attrNameLst>
                                          <p:attrName>style.visibility</p:attrName>
                                        </p:attrNameLst>
                                      </p:cBhvr>
                                      <p:to>
                                        <p:strVal val="visible"/>
                                      </p:to>
                                    </p:set>
                                    <p:animEffect transition="in" filter="fade">
                                      <p:cBhvr>
                                        <p:cTn id="536" dur="500"/>
                                        <p:tgtEl>
                                          <p:spTgt spid="406"/>
                                        </p:tgtEl>
                                      </p:cBhvr>
                                    </p:animEffect>
                                  </p:childTnLst>
                                </p:cTn>
                              </p:par>
                              <p:par>
                                <p:cTn id="537" presetID="10" presetClass="entr" presetSubtype="0" fill="hold" grpId="1" nodeType="withEffect">
                                  <p:stCondLst>
                                    <p:cond delay="2000"/>
                                  </p:stCondLst>
                                  <p:childTnLst>
                                    <p:set>
                                      <p:cBhvr>
                                        <p:cTn id="538" dur="1" fill="hold">
                                          <p:stCondLst>
                                            <p:cond delay="0"/>
                                          </p:stCondLst>
                                        </p:cTn>
                                        <p:tgtEl>
                                          <p:spTgt spid="500"/>
                                        </p:tgtEl>
                                        <p:attrNameLst>
                                          <p:attrName>style.visibility</p:attrName>
                                        </p:attrNameLst>
                                      </p:cBhvr>
                                      <p:to>
                                        <p:strVal val="visible"/>
                                      </p:to>
                                    </p:set>
                                    <p:animEffect transition="in" filter="fade">
                                      <p:cBhvr>
                                        <p:cTn id="539" dur="250"/>
                                        <p:tgtEl>
                                          <p:spTgt spid="500"/>
                                        </p:tgtEl>
                                      </p:cBhvr>
                                    </p:animEffect>
                                  </p:childTnLst>
                                </p:cTn>
                              </p:par>
                              <p:par>
                                <p:cTn id="540" presetID="42" presetClass="path" presetSubtype="0" accel="50000" decel="50000" fill="hold" grpId="0" nodeType="withEffect">
                                  <p:stCondLst>
                                    <p:cond delay="2000"/>
                                  </p:stCondLst>
                                  <p:childTnLst>
                                    <p:animMotion origin="layout" path="M 2.77778E-7 -0.31203 L 2.77778E-7 -4.44444E-6 " pathEditMode="relative" rAng="0" ptsTypes="AA">
                                      <p:cBhvr>
                                        <p:cTn id="541" dur="350" fill="hold"/>
                                        <p:tgtEl>
                                          <p:spTgt spid="500"/>
                                        </p:tgtEl>
                                        <p:attrNameLst>
                                          <p:attrName>ppt_x</p:attrName>
                                          <p:attrName>ppt_y</p:attrName>
                                        </p:attrNameLst>
                                      </p:cBhvr>
                                      <p:rCtr x="0" y="15602"/>
                                    </p:animMotion>
                                  </p:childTnLst>
                                </p:cTn>
                              </p:par>
                              <p:par>
                                <p:cTn id="542" presetID="10" presetClass="entr" presetSubtype="0" fill="hold" grpId="1" nodeType="withEffect">
                                  <p:stCondLst>
                                    <p:cond delay="15000"/>
                                  </p:stCondLst>
                                  <p:childTnLst>
                                    <p:set>
                                      <p:cBhvr>
                                        <p:cTn id="543" dur="1" fill="hold">
                                          <p:stCondLst>
                                            <p:cond delay="0"/>
                                          </p:stCondLst>
                                        </p:cTn>
                                        <p:tgtEl>
                                          <p:spTgt spid="501"/>
                                        </p:tgtEl>
                                        <p:attrNameLst>
                                          <p:attrName>style.visibility</p:attrName>
                                        </p:attrNameLst>
                                      </p:cBhvr>
                                      <p:to>
                                        <p:strVal val="visible"/>
                                      </p:to>
                                    </p:set>
                                    <p:animEffect transition="in" filter="fade">
                                      <p:cBhvr>
                                        <p:cTn id="544" dur="250"/>
                                        <p:tgtEl>
                                          <p:spTgt spid="501"/>
                                        </p:tgtEl>
                                      </p:cBhvr>
                                    </p:animEffect>
                                  </p:childTnLst>
                                </p:cTn>
                              </p:par>
                              <p:par>
                                <p:cTn id="545" presetID="42" presetClass="path" presetSubtype="0" accel="50000" decel="50000" fill="hold" grpId="0" nodeType="withEffect">
                                  <p:stCondLst>
                                    <p:cond delay="15000"/>
                                  </p:stCondLst>
                                  <p:childTnLst>
                                    <p:animMotion origin="layout" path="M 1.94444E-6 -0.31967 L 1.94444E-6 -4.44444E-6 " pathEditMode="relative" rAng="0" ptsTypes="AA">
                                      <p:cBhvr>
                                        <p:cTn id="546" dur="350" fill="hold"/>
                                        <p:tgtEl>
                                          <p:spTgt spid="501"/>
                                        </p:tgtEl>
                                        <p:attrNameLst>
                                          <p:attrName>ppt_x</p:attrName>
                                          <p:attrName>ppt_y</p:attrName>
                                        </p:attrNameLst>
                                      </p:cBhvr>
                                      <p:rCtr x="0" y="15972"/>
                                    </p:animMotion>
                                  </p:childTnLst>
                                </p:cTn>
                              </p:par>
                              <p:par>
                                <p:cTn id="547" presetID="10" presetClass="entr" presetSubtype="0" fill="hold" grpId="1" nodeType="withEffect">
                                  <p:stCondLst>
                                    <p:cond delay="3000"/>
                                  </p:stCondLst>
                                  <p:childTnLst>
                                    <p:set>
                                      <p:cBhvr>
                                        <p:cTn id="548" dur="1" fill="hold">
                                          <p:stCondLst>
                                            <p:cond delay="0"/>
                                          </p:stCondLst>
                                        </p:cTn>
                                        <p:tgtEl>
                                          <p:spTgt spid="502"/>
                                        </p:tgtEl>
                                        <p:attrNameLst>
                                          <p:attrName>style.visibility</p:attrName>
                                        </p:attrNameLst>
                                      </p:cBhvr>
                                      <p:to>
                                        <p:strVal val="visible"/>
                                      </p:to>
                                    </p:set>
                                    <p:animEffect transition="in" filter="fade">
                                      <p:cBhvr>
                                        <p:cTn id="549" dur="250"/>
                                        <p:tgtEl>
                                          <p:spTgt spid="502"/>
                                        </p:tgtEl>
                                      </p:cBhvr>
                                    </p:animEffect>
                                  </p:childTnLst>
                                </p:cTn>
                              </p:par>
                              <p:par>
                                <p:cTn id="550" presetID="42" presetClass="path" presetSubtype="0" accel="50000" decel="50000" fill="hold" grpId="0" nodeType="withEffect">
                                  <p:stCondLst>
                                    <p:cond delay="3000"/>
                                  </p:stCondLst>
                                  <p:childTnLst>
                                    <p:animMotion origin="layout" path="M 3.61111E-6 -0.32708 L 3.61111E-6 -4.44444E-6 " pathEditMode="relative" rAng="0" ptsTypes="AA">
                                      <p:cBhvr>
                                        <p:cTn id="551" dur="350" fill="hold"/>
                                        <p:tgtEl>
                                          <p:spTgt spid="502"/>
                                        </p:tgtEl>
                                        <p:attrNameLst>
                                          <p:attrName>ppt_x</p:attrName>
                                          <p:attrName>ppt_y</p:attrName>
                                        </p:attrNameLst>
                                      </p:cBhvr>
                                      <p:rCtr x="0" y="16343"/>
                                    </p:animMotion>
                                  </p:childTnLst>
                                </p:cTn>
                              </p:par>
                              <p:par>
                                <p:cTn id="552" presetID="10" presetClass="entr" presetSubtype="0" fill="hold" grpId="1" nodeType="withEffect">
                                  <p:stCondLst>
                                    <p:cond delay="4000"/>
                                  </p:stCondLst>
                                  <p:childTnLst>
                                    <p:set>
                                      <p:cBhvr>
                                        <p:cTn id="553" dur="1" fill="hold">
                                          <p:stCondLst>
                                            <p:cond delay="0"/>
                                          </p:stCondLst>
                                        </p:cTn>
                                        <p:tgtEl>
                                          <p:spTgt spid="503"/>
                                        </p:tgtEl>
                                        <p:attrNameLst>
                                          <p:attrName>style.visibility</p:attrName>
                                        </p:attrNameLst>
                                      </p:cBhvr>
                                      <p:to>
                                        <p:strVal val="visible"/>
                                      </p:to>
                                    </p:set>
                                    <p:animEffect transition="in" filter="fade">
                                      <p:cBhvr>
                                        <p:cTn id="554" dur="250"/>
                                        <p:tgtEl>
                                          <p:spTgt spid="503"/>
                                        </p:tgtEl>
                                      </p:cBhvr>
                                    </p:animEffect>
                                  </p:childTnLst>
                                </p:cTn>
                              </p:par>
                              <p:par>
                                <p:cTn id="555" presetID="42" presetClass="path" presetSubtype="0" accel="50000" decel="50000" fill="hold" grpId="0" nodeType="withEffect">
                                  <p:stCondLst>
                                    <p:cond delay="4000"/>
                                  </p:stCondLst>
                                  <p:childTnLst>
                                    <p:animMotion origin="layout" path="M 1.11111E-6 -0.33495 L 1.11111E-6 -4.44444E-6 " pathEditMode="relative" rAng="0" ptsTypes="AA">
                                      <p:cBhvr>
                                        <p:cTn id="556" dur="350" fill="hold"/>
                                        <p:tgtEl>
                                          <p:spTgt spid="503"/>
                                        </p:tgtEl>
                                        <p:attrNameLst>
                                          <p:attrName>ppt_x</p:attrName>
                                          <p:attrName>ppt_y</p:attrName>
                                        </p:attrNameLst>
                                      </p:cBhvr>
                                      <p:rCtr x="0" y="16736"/>
                                    </p:animMotion>
                                  </p:childTnLst>
                                </p:cTn>
                              </p:par>
                              <p:par>
                                <p:cTn id="557" presetID="10" presetClass="entr" presetSubtype="0" fill="hold" grpId="1" nodeType="withEffect">
                                  <p:stCondLst>
                                    <p:cond delay="250"/>
                                  </p:stCondLst>
                                  <p:childTnLst>
                                    <p:set>
                                      <p:cBhvr>
                                        <p:cTn id="558" dur="1" fill="hold">
                                          <p:stCondLst>
                                            <p:cond delay="0"/>
                                          </p:stCondLst>
                                        </p:cTn>
                                        <p:tgtEl>
                                          <p:spTgt spid="504"/>
                                        </p:tgtEl>
                                        <p:attrNameLst>
                                          <p:attrName>style.visibility</p:attrName>
                                        </p:attrNameLst>
                                      </p:cBhvr>
                                      <p:to>
                                        <p:strVal val="visible"/>
                                      </p:to>
                                    </p:set>
                                    <p:animEffect transition="in" filter="fade">
                                      <p:cBhvr>
                                        <p:cTn id="559" dur="250"/>
                                        <p:tgtEl>
                                          <p:spTgt spid="504"/>
                                        </p:tgtEl>
                                      </p:cBhvr>
                                    </p:animEffect>
                                  </p:childTnLst>
                                </p:cTn>
                              </p:par>
                              <p:par>
                                <p:cTn id="560" presetID="42" presetClass="path" presetSubtype="0" accel="50000" decel="50000" fill="hold" grpId="0" nodeType="withEffect">
                                  <p:stCondLst>
                                    <p:cond delay="250"/>
                                  </p:stCondLst>
                                  <p:childTnLst>
                                    <p:animMotion origin="layout" path="M -8.33333E-7 -0.31273 L -8.33333E-7 -4.44444E-6 " pathEditMode="relative" rAng="0" ptsTypes="AA">
                                      <p:cBhvr>
                                        <p:cTn id="561" dur="350" fill="hold"/>
                                        <p:tgtEl>
                                          <p:spTgt spid="504"/>
                                        </p:tgtEl>
                                        <p:attrNameLst>
                                          <p:attrName>ppt_x</p:attrName>
                                          <p:attrName>ppt_y</p:attrName>
                                        </p:attrNameLst>
                                      </p:cBhvr>
                                      <p:rCtr x="0" y="15625"/>
                                    </p:animMotion>
                                  </p:childTnLst>
                                </p:cTn>
                              </p:par>
                              <p:par>
                                <p:cTn id="562" presetID="10" presetClass="entr" presetSubtype="0" fill="hold" grpId="1" nodeType="withEffect">
                                  <p:stCondLst>
                                    <p:cond delay="7000"/>
                                  </p:stCondLst>
                                  <p:childTnLst>
                                    <p:set>
                                      <p:cBhvr>
                                        <p:cTn id="563" dur="1" fill="hold">
                                          <p:stCondLst>
                                            <p:cond delay="0"/>
                                          </p:stCondLst>
                                        </p:cTn>
                                        <p:tgtEl>
                                          <p:spTgt spid="505"/>
                                        </p:tgtEl>
                                        <p:attrNameLst>
                                          <p:attrName>style.visibility</p:attrName>
                                        </p:attrNameLst>
                                      </p:cBhvr>
                                      <p:to>
                                        <p:strVal val="visible"/>
                                      </p:to>
                                    </p:set>
                                    <p:animEffect transition="in" filter="fade">
                                      <p:cBhvr>
                                        <p:cTn id="564" dur="250"/>
                                        <p:tgtEl>
                                          <p:spTgt spid="505"/>
                                        </p:tgtEl>
                                      </p:cBhvr>
                                    </p:animEffect>
                                  </p:childTnLst>
                                </p:cTn>
                              </p:par>
                              <p:par>
                                <p:cTn id="565" presetID="42" presetClass="path" presetSubtype="0" accel="50000" decel="50000" fill="hold" grpId="0" nodeType="withEffect">
                                  <p:stCondLst>
                                    <p:cond delay="7000"/>
                                  </p:stCondLst>
                                  <p:childTnLst>
                                    <p:animMotion origin="layout" path="M 0 -0.32731 L 0 -4.44444E-6 " pathEditMode="relative" rAng="0" ptsTypes="AA">
                                      <p:cBhvr>
                                        <p:cTn id="566" dur="350" fill="hold"/>
                                        <p:tgtEl>
                                          <p:spTgt spid="505"/>
                                        </p:tgtEl>
                                        <p:attrNameLst>
                                          <p:attrName>ppt_x</p:attrName>
                                          <p:attrName>ppt_y</p:attrName>
                                        </p:attrNameLst>
                                      </p:cBhvr>
                                      <p:rCtr x="0" y="16366"/>
                                    </p:animMotion>
                                  </p:childTnLst>
                                </p:cTn>
                              </p:par>
                              <p:par>
                                <p:cTn id="567" presetID="10" presetClass="entr" presetSubtype="0" fill="hold" grpId="1" nodeType="withEffect">
                                  <p:stCondLst>
                                    <p:cond delay="11000"/>
                                  </p:stCondLst>
                                  <p:childTnLst>
                                    <p:set>
                                      <p:cBhvr>
                                        <p:cTn id="568" dur="1" fill="hold">
                                          <p:stCondLst>
                                            <p:cond delay="0"/>
                                          </p:stCondLst>
                                        </p:cTn>
                                        <p:tgtEl>
                                          <p:spTgt spid="506"/>
                                        </p:tgtEl>
                                        <p:attrNameLst>
                                          <p:attrName>style.visibility</p:attrName>
                                        </p:attrNameLst>
                                      </p:cBhvr>
                                      <p:to>
                                        <p:strVal val="visible"/>
                                      </p:to>
                                    </p:set>
                                    <p:animEffect transition="in" filter="fade">
                                      <p:cBhvr>
                                        <p:cTn id="569" dur="250"/>
                                        <p:tgtEl>
                                          <p:spTgt spid="506"/>
                                        </p:tgtEl>
                                      </p:cBhvr>
                                    </p:animEffect>
                                  </p:childTnLst>
                                </p:cTn>
                              </p:par>
                              <p:par>
                                <p:cTn id="570" presetID="42" presetClass="path" presetSubtype="0" accel="50000" decel="50000" fill="hold" grpId="0" nodeType="withEffect">
                                  <p:stCondLst>
                                    <p:cond delay="11000"/>
                                  </p:stCondLst>
                                  <p:childTnLst>
                                    <p:animMotion origin="layout" path="M -1.94444E-6 -0.31273 L -1.94444E-6 -4.44444E-6 " pathEditMode="relative" rAng="0" ptsTypes="AA">
                                      <p:cBhvr>
                                        <p:cTn id="571" dur="350" fill="hold"/>
                                        <p:tgtEl>
                                          <p:spTgt spid="506"/>
                                        </p:tgtEl>
                                        <p:attrNameLst>
                                          <p:attrName>ppt_x</p:attrName>
                                          <p:attrName>ppt_y</p:attrName>
                                        </p:attrNameLst>
                                      </p:cBhvr>
                                      <p:rCtr x="0" y="15625"/>
                                    </p:animMotion>
                                  </p:childTnLst>
                                </p:cTn>
                              </p:par>
                              <p:par>
                                <p:cTn id="572" presetID="10" presetClass="entr" presetSubtype="0" fill="hold" grpId="1" nodeType="withEffect">
                                  <p:stCondLst>
                                    <p:cond delay="13000"/>
                                  </p:stCondLst>
                                  <p:childTnLst>
                                    <p:set>
                                      <p:cBhvr>
                                        <p:cTn id="573" dur="1" fill="hold">
                                          <p:stCondLst>
                                            <p:cond delay="0"/>
                                          </p:stCondLst>
                                        </p:cTn>
                                        <p:tgtEl>
                                          <p:spTgt spid="507"/>
                                        </p:tgtEl>
                                        <p:attrNameLst>
                                          <p:attrName>style.visibility</p:attrName>
                                        </p:attrNameLst>
                                      </p:cBhvr>
                                      <p:to>
                                        <p:strVal val="visible"/>
                                      </p:to>
                                    </p:set>
                                    <p:animEffect transition="in" filter="fade">
                                      <p:cBhvr>
                                        <p:cTn id="574" dur="250"/>
                                        <p:tgtEl>
                                          <p:spTgt spid="507"/>
                                        </p:tgtEl>
                                      </p:cBhvr>
                                    </p:animEffect>
                                  </p:childTnLst>
                                </p:cTn>
                              </p:par>
                              <p:par>
                                <p:cTn id="575" presetID="42" presetClass="path" presetSubtype="0" accel="50000" decel="50000" fill="hold" grpId="0" nodeType="withEffect">
                                  <p:stCondLst>
                                    <p:cond delay="13000"/>
                                  </p:stCondLst>
                                  <p:childTnLst>
                                    <p:animMotion origin="layout" path="M 3.05556E-6 -0.31273 L 3.05556E-6 -4.44444E-6 " pathEditMode="relative" rAng="0" ptsTypes="AA">
                                      <p:cBhvr>
                                        <p:cTn id="576" dur="350" fill="hold"/>
                                        <p:tgtEl>
                                          <p:spTgt spid="507"/>
                                        </p:tgtEl>
                                        <p:attrNameLst>
                                          <p:attrName>ppt_x</p:attrName>
                                          <p:attrName>ppt_y</p:attrName>
                                        </p:attrNameLst>
                                      </p:cBhvr>
                                      <p:rCtr x="0" y="15625"/>
                                    </p:animMotion>
                                  </p:childTnLst>
                                </p:cTn>
                              </p:par>
                              <p:par>
                                <p:cTn id="577" presetID="10" presetClass="entr" presetSubtype="0" fill="hold" grpId="1" nodeType="withEffect">
                                  <p:stCondLst>
                                    <p:cond delay="16000"/>
                                  </p:stCondLst>
                                  <p:childTnLst>
                                    <p:set>
                                      <p:cBhvr>
                                        <p:cTn id="578" dur="1" fill="hold">
                                          <p:stCondLst>
                                            <p:cond delay="0"/>
                                          </p:stCondLst>
                                        </p:cTn>
                                        <p:tgtEl>
                                          <p:spTgt spid="508"/>
                                        </p:tgtEl>
                                        <p:attrNameLst>
                                          <p:attrName>style.visibility</p:attrName>
                                        </p:attrNameLst>
                                      </p:cBhvr>
                                      <p:to>
                                        <p:strVal val="visible"/>
                                      </p:to>
                                    </p:set>
                                    <p:animEffect transition="in" filter="fade">
                                      <p:cBhvr>
                                        <p:cTn id="579" dur="250"/>
                                        <p:tgtEl>
                                          <p:spTgt spid="508"/>
                                        </p:tgtEl>
                                      </p:cBhvr>
                                    </p:animEffect>
                                  </p:childTnLst>
                                </p:cTn>
                              </p:par>
                              <p:par>
                                <p:cTn id="580" presetID="42" presetClass="path" presetSubtype="0" accel="50000" decel="50000" fill="hold" grpId="0" nodeType="withEffect">
                                  <p:stCondLst>
                                    <p:cond delay="16000"/>
                                  </p:stCondLst>
                                  <p:childTnLst>
                                    <p:animMotion origin="layout" path="M -5.55556E-7 -0.31273 L -5.55556E-7 -4.44444E-6 " pathEditMode="relative" rAng="0" ptsTypes="AA">
                                      <p:cBhvr>
                                        <p:cTn id="581" dur="350" fill="hold"/>
                                        <p:tgtEl>
                                          <p:spTgt spid="508"/>
                                        </p:tgtEl>
                                        <p:attrNameLst>
                                          <p:attrName>ppt_x</p:attrName>
                                          <p:attrName>ppt_y</p:attrName>
                                        </p:attrNameLst>
                                      </p:cBhvr>
                                      <p:rCtr x="0" y="15625"/>
                                    </p:animMotion>
                                  </p:childTnLst>
                                </p:cTn>
                              </p:par>
                              <p:par>
                                <p:cTn id="582" presetID="10" presetClass="entr" presetSubtype="0" fill="hold" grpId="1" nodeType="withEffect">
                                  <p:stCondLst>
                                    <p:cond delay="3000"/>
                                  </p:stCondLst>
                                  <p:childTnLst>
                                    <p:set>
                                      <p:cBhvr>
                                        <p:cTn id="583" dur="1" fill="hold">
                                          <p:stCondLst>
                                            <p:cond delay="0"/>
                                          </p:stCondLst>
                                        </p:cTn>
                                        <p:tgtEl>
                                          <p:spTgt spid="509"/>
                                        </p:tgtEl>
                                        <p:attrNameLst>
                                          <p:attrName>style.visibility</p:attrName>
                                        </p:attrNameLst>
                                      </p:cBhvr>
                                      <p:to>
                                        <p:strVal val="visible"/>
                                      </p:to>
                                    </p:set>
                                    <p:animEffect transition="in" filter="fade">
                                      <p:cBhvr>
                                        <p:cTn id="584" dur="250"/>
                                        <p:tgtEl>
                                          <p:spTgt spid="509"/>
                                        </p:tgtEl>
                                      </p:cBhvr>
                                    </p:animEffect>
                                  </p:childTnLst>
                                </p:cTn>
                              </p:par>
                              <p:par>
                                <p:cTn id="585" presetID="42" presetClass="path" presetSubtype="0" accel="50000" decel="50000" fill="hold" grpId="0" nodeType="withEffect">
                                  <p:stCondLst>
                                    <p:cond delay="3000"/>
                                  </p:stCondLst>
                                  <p:childTnLst>
                                    <p:animMotion origin="layout" path="M -4.44444E-6 -0.31273 L -4.44444E-6 -4.44444E-6 " pathEditMode="relative" rAng="0" ptsTypes="AA">
                                      <p:cBhvr>
                                        <p:cTn id="586" dur="350" fill="hold"/>
                                        <p:tgtEl>
                                          <p:spTgt spid="509"/>
                                        </p:tgtEl>
                                        <p:attrNameLst>
                                          <p:attrName>ppt_x</p:attrName>
                                          <p:attrName>ppt_y</p:attrName>
                                        </p:attrNameLst>
                                      </p:cBhvr>
                                      <p:rCtr x="0" y="15625"/>
                                    </p:animMotion>
                                  </p:childTnLst>
                                </p:cTn>
                              </p:par>
                              <p:par>
                                <p:cTn id="587" presetID="10" presetClass="entr" presetSubtype="0" fill="hold" grpId="1" nodeType="withEffect">
                                  <p:stCondLst>
                                    <p:cond delay="4000"/>
                                  </p:stCondLst>
                                  <p:childTnLst>
                                    <p:set>
                                      <p:cBhvr>
                                        <p:cTn id="588" dur="1" fill="hold">
                                          <p:stCondLst>
                                            <p:cond delay="0"/>
                                          </p:stCondLst>
                                        </p:cTn>
                                        <p:tgtEl>
                                          <p:spTgt spid="510"/>
                                        </p:tgtEl>
                                        <p:attrNameLst>
                                          <p:attrName>style.visibility</p:attrName>
                                        </p:attrNameLst>
                                      </p:cBhvr>
                                      <p:to>
                                        <p:strVal val="visible"/>
                                      </p:to>
                                    </p:set>
                                    <p:animEffect transition="in" filter="fade">
                                      <p:cBhvr>
                                        <p:cTn id="589" dur="250"/>
                                        <p:tgtEl>
                                          <p:spTgt spid="510"/>
                                        </p:tgtEl>
                                      </p:cBhvr>
                                    </p:animEffect>
                                  </p:childTnLst>
                                </p:cTn>
                              </p:par>
                              <p:par>
                                <p:cTn id="590" presetID="42" presetClass="path" presetSubtype="0" accel="50000" decel="50000" fill="hold" grpId="0" nodeType="withEffect">
                                  <p:stCondLst>
                                    <p:cond delay="4000"/>
                                  </p:stCondLst>
                                  <p:childTnLst>
                                    <p:animMotion origin="layout" path="M 4.72222E-6 -0.31273 L 4.72222E-6 -4.44444E-6 " pathEditMode="relative" rAng="0" ptsTypes="AA">
                                      <p:cBhvr>
                                        <p:cTn id="591" dur="350" fill="hold"/>
                                        <p:tgtEl>
                                          <p:spTgt spid="510"/>
                                        </p:tgtEl>
                                        <p:attrNameLst>
                                          <p:attrName>ppt_x</p:attrName>
                                          <p:attrName>ppt_y</p:attrName>
                                        </p:attrNameLst>
                                      </p:cBhvr>
                                      <p:rCtr x="0" y="15625"/>
                                    </p:animMotion>
                                  </p:childTnLst>
                                </p:cTn>
                              </p:par>
                              <p:par>
                                <p:cTn id="592" presetID="10" presetClass="entr" presetSubtype="0" fill="hold" grpId="1" nodeType="withEffect">
                                  <p:stCondLst>
                                    <p:cond delay="250"/>
                                  </p:stCondLst>
                                  <p:childTnLst>
                                    <p:set>
                                      <p:cBhvr>
                                        <p:cTn id="593" dur="1" fill="hold">
                                          <p:stCondLst>
                                            <p:cond delay="0"/>
                                          </p:stCondLst>
                                        </p:cTn>
                                        <p:tgtEl>
                                          <p:spTgt spid="511"/>
                                        </p:tgtEl>
                                        <p:attrNameLst>
                                          <p:attrName>style.visibility</p:attrName>
                                        </p:attrNameLst>
                                      </p:cBhvr>
                                      <p:to>
                                        <p:strVal val="visible"/>
                                      </p:to>
                                    </p:set>
                                    <p:animEffect transition="in" filter="fade">
                                      <p:cBhvr>
                                        <p:cTn id="594" dur="250"/>
                                        <p:tgtEl>
                                          <p:spTgt spid="511"/>
                                        </p:tgtEl>
                                      </p:cBhvr>
                                    </p:animEffect>
                                  </p:childTnLst>
                                </p:cTn>
                              </p:par>
                              <p:par>
                                <p:cTn id="595" presetID="42" presetClass="path" presetSubtype="0" accel="50000" decel="50000" fill="hold" grpId="0" nodeType="withEffect">
                                  <p:stCondLst>
                                    <p:cond delay="250"/>
                                  </p:stCondLst>
                                  <p:childTnLst>
                                    <p:animMotion origin="layout" path="M -2.22222E-6 -0.31273 L -2.22222E-6 -4.44444E-6 " pathEditMode="relative" rAng="0" ptsTypes="AA">
                                      <p:cBhvr>
                                        <p:cTn id="596" dur="350" fill="hold"/>
                                        <p:tgtEl>
                                          <p:spTgt spid="511"/>
                                        </p:tgtEl>
                                        <p:attrNameLst>
                                          <p:attrName>ppt_x</p:attrName>
                                          <p:attrName>ppt_y</p:attrName>
                                        </p:attrNameLst>
                                      </p:cBhvr>
                                      <p:rCtr x="0" y="15625"/>
                                    </p:animMotion>
                                  </p:childTnLst>
                                </p:cTn>
                              </p:par>
                              <p:par>
                                <p:cTn id="597" presetID="10" presetClass="entr" presetSubtype="0" fill="hold" grpId="1" nodeType="withEffect">
                                  <p:stCondLst>
                                    <p:cond delay="9000"/>
                                  </p:stCondLst>
                                  <p:childTnLst>
                                    <p:set>
                                      <p:cBhvr>
                                        <p:cTn id="598" dur="1" fill="hold">
                                          <p:stCondLst>
                                            <p:cond delay="0"/>
                                          </p:stCondLst>
                                        </p:cTn>
                                        <p:tgtEl>
                                          <p:spTgt spid="512"/>
                                        </p:tgtEl>
                                        <p:attrNameLst>
                                          <p:attrName>style.visibility</p:attrName>
                                        </p:attrNameLst>
                                      </p:cBhvr>
                                      <p:to>
                                        <p:strVal val="visible"/>
                                      </p:to>
                                    </p:set>
                                    <p:animEffect transition="in" filter="fade">
                                      <p:cBhvr>
                                        <p:cTn id="599" dur="250"/>
                                        <p:tgtEl>
                                          <p:spTgt spid="512"/>
                                        </p:tgtEl>
                                      </p:cBhvr>
                                    </p:animEffect>
                                  </p:childTnLst>
                                </p:cTn>
                              </p:par>
                              <p:par>
                                <p:cTn id="600" presetID="42" presetClass="path" presetSubtype="0" accel="50000" decel="50000" fill="hold" grpId="0" nodeType="withEffect">
                                  <p:stCondLst>
                                    <p:cond delay="9000"/>
                                  </p:stCondLst>
                                  <p:childTnLst>
                                    <p:animMotion origin="layout" path="M 4.72222E-6 -0.31273 L 4.72222E-6 -4.44444E-6 " pathEditMode="relative" rAng="0" ptsTypes="AA">
                                      <p:cBhvr>
                                        <p:cTn id="601" dur="350" fill="hold"/>
                                        <p:tgtEl>
                                          <p:spTgt spid="512"/>
                                        </p:tgtEl>
                                        <p:attrNameLst>
                                          <p:attrName>ppt_x</p:attrName>
                                          <p:attrName>ppt_y</p:attrName>
                                        </p:attrNameLst>
                                      </p:cBhvr>
                                      <p:rCtr x="0" y="15625"/>
                                    </p:animMotion>
                                  </p:childTnLst>
                                </p:cTn>
                              </p:par>
                              <p:par>
                                <p:cTn id="602" presetID="10" presetClass="entr" presetSubtype="0" fill="hold" grpId="1" nodeType="withEffect">
                                  <p:stCondLst>
                                    <p:cond delay="12000"/>
                                  </p:stCondLst>
                                  <p:childTnLst>
                                    <p:set>
                                      <p:cBhvr>
                                        <p:cTn id="603" dur="1" fill="hold">
                                          <p:stCondLst>
                                            <p:cond delay="0"/>
                                          </p:stCondLst>
                                        </p:cTn>
                                        <p:tgtEl>
                                          <p:spTgt spid="513"/>
                                        </p:tgtEl>
                                        <p:attrNameLst>
                                          <p:attrName>style.visibility</p:attrName>
                                        </p:attrNameLst>
                                      </p:cBhvr>
                                      <p:to>
                                        <p:strVal val="visible"/>
                                      </p:to>
                                    </p:set>
                                    <p:animEffect transition="in" filter="fade">
                                      <p:cBhvr>
                                        <p:cTn id="604" dur="250"/>
                                        <p:tgtEl>
                                          <p:spTgt spid="513"/>
                                        </p:tgtEl>
                                      </p:cBhvr>
                                    </p:animEffect>
                                  </p:childTnLst>
                                </p:cTn>
                              </p:par>
                              <p:par>
                                <p:cTn id="605" presetID="42" presetClass="path" presetSubtype="0" accel="50000" decel="50000" fill="hold" grpId="0" nodeType="withEffect">
                                  <p:stCondLst>
                                    <p:cond delay="12000"/>
                                  </p:stCondLst>
                                  <p:childTnLst>
                                    <p:animMotion origin="layout" path="M -3.88889E-6 -0.31273 L -3.88889E-6 -4.44444E-6 " pathEditMode="relative" rAng="0" ptsTypes="AA">
                                      <p:cBhvr>
                                        <p:cTn id="606" dur="350" fill="hold"/>
                                        <p:tgtEl>
                                          <p:spTgt spid="513"/>
                                        </p:tgtEl>
                                        <p:attrNameLst>
                                          <p:attrName>ppt_x</p:attrName>
                                          <p:attrName>ppt_y</p:attrName>
                                        </p:attrNameLst>
                                      </p:cBhvr>
                                      <p:rCtr x="0" y="15625"/>
                                    </p:animMotion>
                                  </p:childTnLst>
                                </p:cTn>
                              </p:par>
                              <p:par>
                                <p:cTn id="607" presetID="10" presetClass="entr" presetSubtype="0" fill="hold" grpId="1" nodeType="withEffect">
                                  <p:stCondLst>
                                    <p:cond delay="10000"/>
                                  </p:stCondLst>
                                  <p:childTnLst>
                                    <p:set>
                                      <p:cBhvr>
                                        <p:cTn id="608" dur="1" fill="hold">
                                          <p:stCondLst>
                                            <p:cond delay="0"/>
                                          </p:stCondLst>
                                        </p:cTn>
                                        <p:tgtEl>
                                          <p:spTgt spid="514"/>
                                        </p:tgtEl>
                                        <p:attrNameLst>
                                          <p:attrName>style.visibility</p:attrName>
                                        </p:attrNameLst>
                                      </p:cBhvr>
                                      <p:to>
                                        <p:strVal val="visible"/>
                                      </p:to>
                                    </p:set>
                                    <p:animEffect transition="in" filter="fade">
                                      <p:cBhvr>
                                        <p:cTn id="609" dur="250"/>
                                        <p:tgtEl>
                                          <p:spTgt spid="514"/>
                                        </p:tgtEl>
                                      </p:cBhvr>
                                    </p:animEffect>
                                  </p:childTnLst>
                                </p:cTn>
                              </p:par>
                              <p:par>
                                <p:cTn id="610" presetID="42" presetClass="path" presetSubtype="0" accel="50000" decel="50000" fill="hold" grpId="0" nodeType="withEffect">
                                  <p:stCondLst>
                                    <p:cond delay="10000"/>
                                  </p:stCondLst>
                                  <p:childTnLst>
                                    <p:animMotion origin="layout" path="M 5E-6 -0.33495 L 5E-6 -4.44444E-6 " pathEditMode="relative" rAng="0" ptsTypes="AA">
                                      <p:cBhvr>
                                        <p:cTn id="611" dur="350" fill="hold"/>
                                        <p:tgtEl>
                                          <p:spTgt spid="514"/>
                                        </p:tgtEl>
                                        <p:attrNameLst>
                                          <p:attrName>ppt_x</p:attrName>
                                          <p:attrName>ppt_y</p:attrName>
                                        </p:attrNameLst>
                                      </p:cBhvr>
                                      <p:rCtr x="0" y="16736"/>
                                    </p:animMotion>
                                  </p:childTnLst>
                                </p:cTn>
                              </p:par>
                              <p:par>
                                <p:cTn id="612" presetID="10" presetClass="entr" presetSubtype="0" fill="hold" grpId="1" nodeType="withEffect">
                                  <p:stCondLst>
                                    <p:cond delay="13000"/>
                                  </p:stCondLst>
                                  <p:childTnLst>
                                    <p:set>
                                      <p:cBhvr>
                                        <p:cTn id="613" dur="1" fill="hold">
                                          <p:stCondLst>
                                            <p:cond delay="0"/>
                                          </p:stCondLst>
                                        </p:cTn>
                                        <p:tgtEl>
                                          <p:spTgt spid="515"/>
                                        </p:tgtEl>
                                        <p:attrNameLst>
                                          <p:attrName>style.visibility</p:attrName>
                                        </p:attrNameLst>
                                      </p:cBhvr>
                                      <p:to>
                                        <p:strVal val="visible"/>
                                      </p:to>
                                    </p:set>
                                    <p:animEffect transition="in" filter="fade">
                                      <p:cBhvr>
                                        <p:cTn id="614" dur="250"/>
                                        <p:tgtEl>
                                          <p:spTgt spid="515"/>
                                        </p:tgtEl>
                                      </p:cBhvr>
                                    </p:animEffect>
                                  </p:childTnLst>
                                </p:cTn>
                              </p:par>
                              <p:par>
                                <p:cTn id="615" presetID="42" presetClass="path" presetSubtype="0" accel="50000" decel="50000" fill="hold" grpId="0" nodeType="withEffect">
                                  <p:stCondLst>
                                    <p:cond delay="13000"/>
                                  </p:stCondLst>
                                  <p:childTnLst>
                                    <p:animMotion origin="layout" path="M -5.55556E-7 -0.31273 L -5.55556E-7 -4.44444E-6 " pathEditMode="relative" rAng="0" ptsTypes="AA">
                                      <p:cBhvr>
                                        <p:cTn id="616" dur="350" fill="hold"/>
                                        <p:tgtEl>
                                          <p:spTgt spid="515"/>
                                        </p:tgtEl>
                                        <p:attrNameLst>
                                          <p:attrName>ppt_x</p:attrName>
                                          <p:attrName>ppt_y</p:attrName>
                                        </p:attrNameLst>
                                      </p:cBhvr>
                                      <p:rCtr x="0" y="15625"/>
                                    </p:animMotion>
                                  </p:childTnLst>
                                </p:cTn>
                              </p:par>
                              <p:par>
                                <p:cTn id="617" presetID="10" presetClass="entr" presetSubtype="0" fill="hold" grpId="1" nodeType="withEffect">
                                  <p:stCondLst>
                                    <p:cond delay="5000"/>
                                  </p:stCondLst>
                                  <p:childTnLst>
                                    <p:set>
                                      <p:cBhvr>
                                        <p:cTn id="618" dur="1" fill="hold">
                                          <p:stCondLst>
                                            <p:cond delay="0"/>
                                          </p:stCondLst>
                                        </p:cTn>
                                        <p:tgtEl>
                                          <p:spTgt spid="516"/>
                                        </p:tgtEl>
                                        <p:attrNameLst>
                                          <p:attrName>style.visibility</p:attrName>
                                        </p:attrNameLst>
                                      </p:cBhvr>
                                      <p:to>
                                        <p:strVal val="visible"/>
                                      </p:to>
                                    </p:set>
                                    <p:animEffect transition="in" filter="fade">
                                      <p:cBhvr>
                                        <p:cTn id="619" dur="250"/>
                                        <p:tgtEl>
                                          <p:spTgt spid="516"/>
                                        </p:tgtEl>
                                      </p:cBhvr>
                                    </p:animEffect>
                                  </p:childTnLst>
                                </p:cTn>
                              </p:par>
                              <p:par>
                                <p:cTn id="620" presetID="42" presetClass="path" presetSubtype="0" accel="50000" decel="50000" fill="hold" grpId="0" nodeType="withEffect">
                                  <p:stCondLst>
                                    <p:cond delay="5000"/>
                                  </p:stCondLst>
                                  <p:childTnLst>
                                    <p:animMotion origin="layout" path="M -4.44444E-6 -0.33495 L -4.44444E-6 -4.44444E-6 " pathEditMode="relative" rAng="0" ptsTypes="AA">
                                      <p:cBhvr>
                                        <p:cTn id="621" dur="350" fill="hold"/>
                                        <p:tgtEl>
                                          <p:spTgt spid="516"/>
                                        </p:tgtEl>
                                        <p:attrNameLst>
                                          <p:attrName>ppt_x</p:attrName>
                                          <p:attrName>ppt_y</p:attrName>
                                        </p:attrNameLst>
                                      </p:cBhvr>
                                      <p:rCtr x="0" y="16736"/>
                                    </p:animMotion>
                                  </p:childTnLst>
                                </p:cTn>
                              </p:par>
                              <p:par>
                                <p:cTn id="622" presetID="10" presetClass="entr" presetSubtype="0" fill="hold" grpId="1" nodeType="withEffect">
                                  <p:stCondLst>
                                    <p:cond delay="10000"/>
                                  </p:stCondLst>
                                  <p:childTnLst>
                                    <p:set>
                                      <p:cBhvr>
                                        <p:cTn id="623" dur="1" fill="hold">
                                          <p:stCondLst>
                                            <p:cond delay="0"/>
                                          </p:stCondLst>
                                        </p:cTn>
                                        <p:tgtEl>
                                          <p:spTgt spid="517"/>
                                        </p:tgtEl>
                                        <p:attrNameLst>
                                          <p:attrName>style.visibility</p:attrName>
                                        </p:attrNameLst>
                                      </p:cBhvr>
                                      <p:to>
                                        <p:strVal val="visible"/>
                                      </p:to>
                                    </p:set>
                                    <p:animEffect transition="in" filter="fade">
                                      <p:cBhvr>
                                        <p:cTn id="624" dur="250"/>
                                        <p:tgtEl>
                                          <p:spTgt spid="517"/>
                                        </p:tgtEl>
                                      </p:cBhvr>
                                    </p:animEffect>
                                  </p:childTnLst>
                                </p:cTn>
                              </p:par>
                              <p:par>
                                <p:cTn id="625" presetID="42" presetClass="path" presetSubtype="0" accel="50000" decel="50000" fill="hold" grpId="0" nodeType="withEffect">
                                  <p:stCondLst>
                                    <p:cond delay="10000"/>
                                  </p:stCondLst>
                                  <p:childTnLst>
                                    <p:animMotion origin="layout" path="M 3.05556E-6 -0.31273 L 3.05556E-6 -4.44444E-6 " pathEditMode="relative" rAng="0" ptsTypes="AA">
                                      <p:cBhvr>
                                        <p:cTn id="626" dur="350" fill="hold"/>
                                        <p:tgtEl>
                                          <p:spTgt spid="517"/>
                                        </p:tgtEl>
                                        <p:attrNameLst>
                                          <p:attrName>ppt_x</p:attrName>
                                          <p:attrName>ppt_y</p:attrName>
                                        </p:attrNameLst>
                                      </p:cBhvr>
                                      <p:rCtr x="0" y="15625"/>
                                    </p:animMotion>
                                  </p:childTnLst>
                                </p:cTn>
                              </p:par>
                              <p:par>
                                <p:cTn id="627" presetID="10" presetClass="entr" presetSubtype="0" fill="hold" grpId="1" nodeType="withEffect">
                                  <p:stCondLst>
                                    <p:cond delay="250"/>
                                  </p:stCondLst>
                                  <p:childTnLst>
                                    <p:set>
                                      <p:cBhvr>
                                        <p:cTn id="628" dur="1" fill="hold">
                                          <p:stCondLst>
                                            <p:cond delay="0"/>
                                          </p:stCondLst>
                                        </p:cTn>
                                        <p:tgtEl>
                                          <p:spTgt spid="518"/>
                                        </p:tgtEl>
                                        <p:attrNameLst>
                                          <p:attrName>style.visibility</p:attrName>
                                        </p:attrNameLst>
                                      </p:cBhvr>
                                      <p:to>
                                        <p:strVal val="visible"/>
                                      </p:to>
                                    </p:set>
                                    <p:animEffect transition="in" filter="fade">
                                      <p:cBhvr>
                                        <p:cTn id="629" dur="250"/>
                                        <p:tgtEl>
                                          <p:spTgt spid="518"/>
                                        </p:tgtEl>
                                      </p:cBhvr>
                                    </p:animEffect>
                                  </p:childTnLst>
                                </p:cTn>
                              </p:par>
                              <p:par>
                                <p:cTn id="630" presetID="42" presetClass="path" presetSubtype="0" accel="50000" decel="50000" fill="hold" grpId="0" nodeType="withEffect">
                                  <p:stCondLst>
                                    <p:cond delay="250"/>
                                  </p:stCondLst>
                                  <p:childTnLst>
                                    <p:animMotion origin="layout" path="M -8.33333E-7 -0.31273 L -8.33333E-7 -4.44444E-6 " pathEditMode="relative" rAng="0" ptsTypes="AA">
                                      <p:cBhvr>
                                        <p:cTn id="631" dur="350" fill="hold"/>
                                        <p:tgtEl>
                                          <p:spTgt spid="518"/>
                                        </p:tgtEl>
                                        <p:attrNameLst>
                                          <p:attrName>ppt_x</p:attrName>
                                          <p:attrName>ppt_y</p:attrName>
                                        </p:attrNameLst>
                                      </p:cBhvr>
                                      <p:rCtr x="0" y="15625"/>
                                    </p:animMotion>
                                  </p:childTnLst>
                                </p:cTn>
                              </p:par>
                              <p:par>
                                <p:cTn id="632" presetID="10" presetClass="entr" presetSubtype="0" fill="hold" grpId="1" nodeType="withEffect">
                                  <p:stCondLst>
                                    <p:cond delay="3000"/>
                                  </p:stCondLst>
                                  <p:childTnLst>
                                    <p:set>
                                      <p:cBhvr>
                                        <p:cTn id="633" dur="1" fill="hold">
                                          <p:stCondLst>
                                            <p:cond delay="0"/>
                                          </p:stCondLst>
                                        </p:cTn>
                                        <p:tgtEl>
                                          <p:spTgt spid="519"/>
                                        </p:tgtEl>
                                        <p:attrNameLst>
                                          <p:attrName>style.visibility</p:attrName>
                                        </p:attrNameLst>
                                      </p:cBhvr>
                                      <p:to>
                                        <p:strVal val="visible"/>
                                      </p:to>
                                    </p:set>
                                    <p:animEffect transition="in" filter="fade">
                                      <p:cBhvr>
                                        <p:cTn id="634" dur="250"/>
                                        <p:tgtEl>
                                          <p:spTgt spid="519"/>
                                        </p:tgtEl>
                                      </p:cBhvr>
                                    </p:animEffect>
                                  </p:childTnLst>
                                </p:cTn>
                              </p:par>
                              <p:par>
                                <p:cTn id="635" presetID="42" presetClass="path" presetSubtype="0" accel="50000" decel="50000" fill="hold" grpId="0" nodeType="withEffect">
                                  <p:stCondLst>
                                    <p:cond delay="3000"/>
                                  </p:stCondLst>
                                  <p:childTnLst>
                                    <p:animMotion origin="layout" path="M 4.44444E-6 -0.31481 L 4.44444E-6 -4.44444E-6 " pathEditMode="relative" rAng="0" ptsTypes="AA">
                                      <p:cBhvr>
                                        <p:cTn id="636" dur="350" fill="hold"/>
                                        <p:tgtEl>
                                          <p:spTgt spid="519"/>
                                        </p:tgtEl>
                                        <p:attrNameLst>
                                          <p:attrName>ppt_x</p:attrName>
                                          <p:attrName>ppt_y</p:attrName>
                                        </p:attrNameLst>
                                      </p:cBhvr>
                                      <p:rCtr x="0" y="15741"/>
                                    </p:animMotion>
                                  </p:childTnLst>
                                </p:cTn>
                              </p:par>
                              <p:par>
                                <p:cTn id="637" presetID="10" presetClass="entr" presetSubtype="0" fill="hold" grpId="1" nodeType="withEffect">
                                  <p:stCondLst>
                                    <p:cond delay="7000"/>
                                  </p:stCondLst>
                                  <p:childTnLst>
                                    <p:set>
                                      <p:cBhvr>
                                        <p:cTn id="638" dur="1" fill="hold">
                                          <p:stCondLst>
                                            <p:cond delay="0"/>
                                          </p:stCondLst>
                                        </p:cTn>
                                        <p:tgtEl>
                                          <p:spTgt spid="520"/>
                                        </p:tgtEl>
                                        <p:attrNameLst>
                                          <p:attrName>style.visibility</p:attrName>
                                        </p:attrNameLst>
                                      </p:cBhvr>
                                      <p:to>
                                        <p:strVal val="visible"/>
                                      </p:to>
                                    </p:set>
                                    <p:animEffect transition="in" filter="fade">
                                      <p:cBhvr>
                                        <p:cTn id="639" dur="250"/>
                                        <p:tgtEl>
                                          <p:spTgt spid="520"/>
                                        </p:tgtEl>
                                      </p:cBhvr>
                                    </p:animEffect>
                                  </p:childTnLst>
                                </p:cTn>
                              </p:par>
                              <p:par>
                                <p:cTn id="640" presetID="42" presetClass="path" presetSubtype="0" accel="50000" decel="50000" fill="hold" grpId="0" nodeType="withEffect">
                                  <p:stCondLst>
                                    <p:cond delay="7000"/>
                                  </p:stCondLst>
                                  <p:childTnLst>
                                    <p:animMotion origin="layout" path="M -2.77778E-6 -0.32199 L -2.77778E-6 -4.44444E-6 " pathEditMode="relative" rAng="0" ptsTypes="AA">
                                      <p:cBhvr>
                                        <p:cTn id="641" dur="350" fill="hold"/>
                                        <p:tgtEl>
                                          <p:spTgt spid="520"/>
                                        </p:tgtEl>
                                        <p:attrNameLst>
                                          <p:attrName>ppt_x</p:attrName>
                                          <p:attrName>ppt_y</p:attrName>
                                        </p:attrNameLst>
                                      </p:cBhvr>
                                      <p:rCtr x="0" y="16088"/>
                                    </p:animMotion>
                                  </p:childTnLst>
                                </p:cTn>
                              </p:par>
                              <p:par>
                                <p:cTn id="642" presetID="10" presetClass="entr" presetSubtype="0" fill="hold" grpId="1" nodeType="withEffect">
                                  <p:stCondLst>
                                    <p:cond delay="4000"/>
                                  </p:stCondLst>
                                  <p:childTnLst>
                                    <p:set>
                                      <p:cBhvr>
                                        <p:cTn id="643" dur="1" fill="hold">
                                          <p:stCondLst>
                                            <p:cond delay="0"/>
                                          </p:stCondLst>
                                        </p:cTn>
                                        <p:tgtEl>
                                          <p:spTgt spid="521"/>
                                        </p:tgtEl>
                                        <p:attrNameLst>
                                          <p:attrName>style.visibility</p:attrName>
                                        </p:attrNameLst>
                                      </p:cBhvr>
                                      <p:to>
                                        <p:strVal val="visible"/>
                                      </p:to>
                                    </p:set>
                                    <p:animEffect transition="in" filter="fade">
                                      <p:cBhvr>
                                        <p:cTn id="644" dur="250"/>
                                        <p:tgtEl>
                                          <p:spTgt spid="521"/>
                                        </p:tgtEl>
                                      </p:cBhvr>
                                    </p:animEffect>
                                  </p:childTnLst>
                                </p:cTn>
                              </p:par>
                              <p:par>
                                <p:cTn id="645" presetID="42" presetClass="path" presetSubtype="0" accel="50000" decel="50000" fill="hold" grpId="0" nodeType="withEffect">
                                  <p:stCondLst>
                                    <p:cond delay="4000"/>
                                  </p:stCondLst>
                                  <p:childTnLst>
                                    <p:animMotion origin="layout" path="M -2.77778E-6 -0.33495 L -2.77778E-6 -4.44444E-6 " pathEditMode="relative" rAng="0" ptsTypes="AA">
                                      <p:cBhvr>
                                        <p:cTn id="646" dur="350" fill="hold"/>
                                        <p:tgtEl>
                                          <p:spTgt spid="521"/>
                                        </p:tgtEl>
                                        <p:attrNameLst>
                                          <p:attrName>ppt_x</p:attrName>
                                          <p:attrName>ppt_y</p:attrName>
                                        </p:attrNameLst>
                                      </p:cBhvr>
                                      <p:rCtr x="0" y="16736"/>
                                    </p:animMotion>
                                  </p:childTnLst>
                                </p:cTn>
                              </p:par>
                              <p:par>
                                <p:cTn id="647" presetID="10" presetClass="entr" presetSubtype="0" fill="hold" grpId="1" nodeType="withEffect">
                                  <p:stCondLst>
                                    <p:cond delay="2000"/>
                                  </p:stCondLst>
                                  <p:childTnLst>
                                    <p:set>
                                      <p:cBhvr>
                                        <p:cTn id="648" dur="1" fill="hold">
                                          <p:stCondLst>
                                            <p:cond delay="0"/>
                                          </p:stCondLst>
                                        </p:cTn>
                                        <p:tgtEl>
                                          <p:spTgt spid="522"/>
                                        </p:tgtEl>
                                        <p:attrNameLst>
                                          <p:attrName>style.visibility</p:attrName>
                                        </p:attrNameLst>
                                      </p:cBhvr>
                                      <p:to>
                                        <p:strVal val="visible"/>
                                      </p:to>
                                    </p:set>
                                    <p:animEffect transition="in" filter="fade">
                                      <p:cBhvr>
                                        <p:cTn id="649" dur="250"/>
                                        <p:tgtEl>
                                          <p:spTgt spid="522"/>
                                        </p:tgtEl>
                                      </p:cBhvr>
                                    </p:animEffect>
                                  </p:childTnLst>
                                </p:cTn>
                              </p:par>
                              <p:par>
                                <p:cTn id="650" presetID="42" presetClass="path" presetSubtype="0" accel="50000" decel="50000" fill="hold" grpId="0" nodeType="withEffect">
                                  <p:stCondLst>
                                    <p:cond delay="2000"/>
                                  </p:stCondLst>
                                  <p:childTnLst>
                                    <p:animMotion origin="layout" path="M 3.33333E-6 -0.31273 L 3.33333E-6 -4.44444E-6 " pathEditMode="relative" rAng="0" ptsTypes="AA">
                                      <p:cBhvr>
                                        <p:cTn id="651" dur="350" fill="hold"/>
                                        <p:tgtEl>
                                          <p:spTgt spid="522"/>
                                        </p:tgtEl>
                                        <p:attrNameLst>
                                          <p:attrName>ppt_x</p:attrName>
                                          <p:attrName>ppt_y</p:attrName>
                                        </p:attrNameLst>
                                      </p:cBhvr>
                                      <p:rCtr x="0" y="15625"/>
                                    </p:animMotion>
                                  </p:childTnLst>
                                </p:cTn>
                              </p:par>
                              <p:par>
                                <p:cTn id="652" presetID="10" presetClass="entr" presetSubtype="0" fill="hold" grpId="1" nodeType="withEffect">
                                  <p:stCondLst>
                                    <p:cond delay="14000"/>
                                  </p:stCondLst>
                                  <p:childTnLst>
                                    <p:set>
                                      <p:cBhvr>
                                        <p:cTn id="653" dur="1" fill="hold">
                                          <p:stCondLst>
                                            <p:cond delay="0"/>
                                          </p:stCondLst>
                                        </p:cTn>
                                        <p:tgtEl>
                                          <p:spTgt spid="523"/>
                                        </p:tgtEl>
                                        <p:attrNameLst>
                                          <p:attrName>style.visibility</p:attrName>
                                        </p:attrNameLst>
                                      </p:cBhvr>
                                      <p:to>
                                        <p:strVal val="visible"/>
                                      </p:to>
                                    </p:set>
                                    <p:animEffect transition="in" filter="fade">
                                      <p:cBhvr>
                                        <p:cTn id="654" dur="250"/>
                                        <p:tgtEl>
                                          <p:spTgt spid="523"/>
                                        </p:tgtEl>
                                      </p:cBhvr>
                                    </p:animEffect>
                                  </p:childTnLst>
                                </p:cTn>
                              </p:par>
                              <p:par>
                                <p:cTn id="655" presetID="42" presetClass="path" presetSubtype="0" accel="50000" decel="50000" fill="hold" grpId="0" nodeType="withEffect">
                                  <p:stCondLst>
                                    <p:cond delay="14000"/>
                                  </p:stCondLst>
                                  <p:childTnLst>
                                    <p:animMotion origin="layout" path="M 1.66667E-6 -0.33495 L 1.66667E-6 -4.44444E-6 " pathEditMode="relative" rAng="0" ptsTypes="AA">
                                      <p:cBhvr>
                                        <p:cTn id="656" dur="350" fill="hold"/>
                                        <p:tgtEl>
                                          <p:spTgt spid="523"/>
                                        </p:tgtEl>
                                        <p:attrNameLst>
                                          <p:attrName>ppt_x</p:attrName>
                                          <p:attrName>ppt_y</p:attrName>
                                        </p:attrNameLst>
                                      </p:cBhvr>
                                      <p:rCtr x="0" y="16736"/>
                                    </p:animMotion>
                                  </p:childTnLst>
                                </p:cTn>
                              </p:par>
                              <p:par>
                                <p:cTn id="657" presetID="10" presetClass="entr" presetSubtype="0" fill="hold" grpId="1" nodeType="withEffect">
                                  <p:stCondLst>
                                    <p:cond delay="15000"/>
                                  </p:stCondLst>
                                  <p:childTnLst>
                                    <p:set>
                                      <p:cBhvr>
                                        <p:cTn id="658" dur="1" fill="hold">
                                          <p:stCondLst>
                                            <p:cond delay="0"/>
                                          </p:stCondLst>
                                        </p:cTn>
                                        <p:tgtEl>
                                          <p:spTgt spid="524"/>
                                        </p:tgtEl>
                                        <p:attrNameLst>
                                          <p:attrName>style.visibility</p:attrName>
                                        </p:attrNameLst>
                                      </p:cBhvr>
                                      <p:to>
                                        <p:strVal val="visible"/>
                                      </p:to>
                                    </p:set>
                                    <p:animEffect transition="in" filter="fade">
                                      <p:cBhvr>
                                        <p:cTn id="659" dur="250"/>
                                        <p:tgtEl>
                                          <p:spTgt spid="524"/>
                                        </p:tgtEl>
                                      </p:cBhvr>
                                    </p:animEffect>
                                  </p:childTnLst>
                                </p:cTn>
                              </p:par>
                              <p:par>
                                <p:cTn id="660" presetID="42" presetClass="path" presetSubtype="0" accel="50000" decel="50000" fill="hold" grpId="0" nodeType="withEffect">
                                  <p:stCondLst>
                                    <p:cond delay="15000"/>
                                  </p:stCondLst>
                                  <p:childTnLst>
                                    <p:animMotion origin="layout" path="M -2.22222E-6 -0.32199 L -2.22222E-6 -4.44444E-6 " pathEditMode="relative" rAng="0" ptsTypes="AA">
                                      <p:cBhvr>
                                        <p:cTn id="661" dur="350" fill="hold"/>
                                        <p:tgtEl>
                                          <p:spTgt spid="524"/>
                                        </p:tgtEl>
                                        <p:attrNameLst>
                                          <p:attrName>ppt_x</p:attrName>
                                          <p:attrName>ppt_y</p:attrName>
                                        </p:attrNameLst>
                                      </p:cBhvr>
                                      <p:rCtr x="0" y="16088"/>
                                    </p:animMotion>
                                  </p:childTnLst>
                                </p:cTn>
                              </p:par>
                              <p:par>
                                <p:cTn id="662" presetID="10" presetClass="entr" presetSubtype="0" fill="hold" grpId="1" nodeType="withEffect">
                                  <p:stCondLst>
                                    <p:cond delay="16000"/>
                                  </p:stCondLst>
                                  <p:childTnLst>
                                    <p:set>
                                      <p:cBhvr>
                                        <p:cTn id="663" dur="1" fill="hold">
                                          <p:stCondLst>
                                            <p:cond delay="0"/>
                                          </p:stCondLst>
                                        </p:cTn>
                                        <p:tgtEl>
                                          <p:spTgt spid="525"/>
                                        </p:tgtEl>
                                        <p:attrNameLst>
                                          <p:attrName>style.visibility</p:attrName>
                                        </p:attrNameLst>
                                      </p:cBhvr>
                                      <p:to>
                                        <p:strVal val="visible"/>
                                      </p:to>
                                    </p:set>
                                    <p:animEffect transition="in" filter="fade">
                                      <p:cBhvr>
                                        <p:cTn id="664" dur="250"/>
                                        <p:tgtEl>
                                          <p:spTgt spid="525"/>
                                        </p:tgtEl>
                                      </p:cBhvr>
                                    </p:animEffect>
                                  </p:childTnLst>
                                </p:cTn>
                              </p:par>
                              <p:par>
                                <p:cTn id="665" presetID="42" presetClass="path" presetSubtype="0" accel="50000" decel="50000" fill="hold" grpId="0" nodeType="withEffect">
                                  <p:stCondLst>
                                    <p:cond delay="16000"/>
                                  </p:stCondLst>
                                  <p:childTnLst>
                                    <p:animMotion origin="layout" path="M -3.88889E-6 -0.32199 L -3.88889E-6 -4.44444E-6 " pathEditMode="relative" rAng="0" ptsTypes="AA">
                                      <p:cBhvr>
                                        <p:cTn id="666" dur="350" fill="hold"/>
                                        <p:tgtEl>
                                          <p:spTgt spid="525"/>
                                        </p:tgtEl>
                                        <p:attrNameLst>
                                          <p:attrName>ppt_x</p:attrName>
                                          <p:attrName>ppt_y</p:attrName>
                                        </p:attrNameLst>
                                      </p:cBhvr>
                                      <p:rCtr x="0" y="16088"/>
                                    </p:animMotion>
                                  </p:childTnLst>
                                </p:cTn>
                              </p:par>
                              <p:par>
                                <p:cTn id="667" presetID="10" presetClass="entr" presetSubtype="0" fill="hold" grpId="1" nodeType="withEffect">
                                  <p:stCondLst>
                                    <p:cond delay="250"/>
                                  </p:stCondLst>
                                  <p:childTnLst>
                                    <p:set>
                                      <p:cBhvr>
                                        <p:cTn id="668" dur="1" fill="hold">
                                          <p:stCondLst>
                                            <p:cond delay="0"/>
                                          </p:stCondLst>
                                        </p:cTn>
                                        <p:tgtEl>
                                          <p:spTgt spid="526"/>
                                        </p:tgtEl>
                                        <p:attrNameLst>
                                          <p:attrName>style.visibility</p:attrName>
                                        </p:attrNameLst>
                                      </p:cBhvr>
                                      <p:to>
                                        <p:strVal val="visible"/>
                                      </p:to>
                                    </p:set>
                                    <p:animEffect transition="in" filter="fade">
                                      <p:cBhvr>
                                        <p:cTn id="669" dur="250"/>
                                        <p:tgtEl>
                                          <p:spTgt spid="526"/>
                                        </p:tgtEl>
                                      </p:cBhvr>
                                    </p:animEffect>
                                  </p:childTnLst>
                                </p:cTn>
                              </p:par>
                              <p:par>
                                <p:cTn id="670" presetID="42" presetClass="path" presetSubtype="0" accel="50000" decel="50000" fill="hold" grpId="0" nodeType="withEffect">
                                  <p:stCondLst>
                                    <p:cond delay="250"/>
                                  </p:stCondLst>
                                  <p:childTnLst>
                                    <p:animMotion origin="layout" path="M -3.33333E-6 -0.33495 L -3.33333E-6 -4.44444E-6 " pathEditMode="relative" rAng="0" ptsTypes="AA">
                                      <p:cBhvr>
                                        <p:cTn id="671" dur="350" fill="hold"/>
                                        <p:tgtEl>
                                          <p:spTgt spid="526"/>
                                        </p:tgtEl>
                                        <p:attrNameLst>
                                          <p:attrName>ppt_x</p:attrName>
                                          <p:attrName>ppt_y</p:attrName>
                                        </p:attrNameLst>
                                      </p:cBhvr>
                                      <p:rCtr x="0" y="16736"/>
                                    </p:animMotion>
                                  </p:childTnLst>
                                </p:cTn>
                              </p:par>
                              <p:par>
                                <p:cTn id="672" presetID="10" presetClass="entr" presetSubtype="0" fill="hold" grpId="1" nodeType="withEffect">
                                  <p:stCondLst>
                                    <p:cond delay="5000"/>
                                  </p:stCondLst>
                                  <p:childTnLst>
                                    <p:set>
                                      <p:cBhvr>
                                        <p:cTn id="673" dur="1" fill="hold">
                                          <p:stCondLst>
                                            <p:cond delay="0"/>
                                          </p:stCondLst>
                                        </p:cTn>
                                        <p:tgtEl>
                                          <p:spTgt spid="527"/>
                                        </p:tgtEl>
                                        <p:attrNameLst>
                                          <p:attrName>style.visibility</p:attrName>
                                        </p:attrNameLst>
                                      </p:cBhvr>
                                      <p:to>
                                        <p:strVal val="visible"/>
                                      </p:to>
                                    </p:set>
                                    <p:animEffect transition="in" filter="fade">
                                      <p:cBhvr>
                                        <p:cTn id="674" dur="250"/>
                                        <p:tgtEl>
                                          <p:spTgt spid="527"/>
                                        </p:tgtEl>
                                      </p:cBhvr>
                                    </p:animEffect>
                                  </p:childTnLst>
                                </p:cTn>
                              </p:par>
                              <p:par>
                                <p:cTn id="675" presetID="42" presetClass="path" presetSubtype="0" accel="50000" decel="50000" fill="hold" grpId="0" nodeType="withEffect">
                                  <p:stCondLst>
                                    <p:cond delay="5000"/>
                                  </p:stCondLst>
                                  <p:childTnLst>
                                    <p:animMotion origin="layout" path="M -4.44444E-6 -0.32199 L -4.44444E-6 -4.44444E-6 " pathEditMode="relative" rAng="0" ptsTypes="AA">
                                      <p:cBhvr>
                                        <p:cTn id="676" dur="350" fill="hold"/>
                                        <p:tgtEl>
                                          <p:spTgt spid="527"/>
                                        </p:tgtEl>
                                        <p:attrNameLst>
                                          <p:attrName>ppt_x</p:attrName>
                                          <p:attrName>ppt_y</p:attrName>
                                        </p:attrNameLst>
                                      </p:cBhvr>
                                      <p:rCtr x="0" y="16088"/>
                                    </p:animMotion>
                                  </p:childTnLst>
                                </p:cTn>
                              </p:par>
                              <p:par>
                                <p:cTn id="677" presetID="10" presetClass="entr" presetSubtype="0" fill="hold" grpId="1" nodeType="withEffect">
                                  <p:stCondLst>
                                    <p:cond delay="7000"/>
                                  </p:stCondLst>
                                  <p:childTnLst>
                                    <p:set>
                                      <p:cBhvr>
                                        <p:cTn id="678" dur="1" fill="hold">
                                          <p:stCondLst>
                                            <p:cond delay="0"/>
                                          </p:stCondLst>
                                        </p:cTn>
                                        <p:tgtEl>
                                          <p:spTgt spid="528"/>
                                        </p:tgtEl>
                                        <p:attrNameLst>
                                          <p:attrName>style.visibility</p:attrName>
                                        </p:attrNameLst>
                                      </p:cBhvr>
                                      <p:to>
                                        <p:strVal val="visible"/>
                                      </p:to>
                                    </p:set>
                                    <p:animEffect transition="in" filter="fade">
                                      <p:cBhvr>
                                        <p:cTn id="679" dur="250"/>
                                        <p:tgtEl>
                                          <p:spTgt spid="528"/>
                                        </p:tgtEl>
                                      </p:cBhvr>
                                    </p:animEffect>
                                  </p:childTnLst>
                                </p:cTn>
                              </p:par>
                              <p:par>
                                <p:cTn id="680" presetID="42" presetClass="path" presetSubtype="0" accel="50000" decel="50000" fill="hold" grpId="0" nodeType="withEffect">
                                  <p:stCondLst>
                                    <p:cond delay="7000"/>
                                  </p:stCondLst>
                                  <p:childTnLst>
                                    <p:animMotion origin="layout" path="M -3.33333E-6 -0.32199 L -3.33333E-6 -4.44444E-6 " pathEditMode="relative" rAng="0" ptsTypes="AA">
                                      <p:cBhvr>
                                        <p:cTn id="681" dur="350" fill="hold"/>
                                        <p:tgtEl>
                                          <p:spTgt spid="528"/>
                                        </p:tgtEl>
                                        <p:attrNameLst>
                                          <p:attrName>ppt_x</p:attrName>
                                          <p:attrName>ppt_y</p:attrName>
                                        </p:attrNameLst>
                                      </p:cBhvr>
                                      <p:rCtr x="0" y="16088"/>
                                    </p:animMotion>
                                  </p:childTnLst>
                                </p:cTn>
                              </p:par>
                              <p:par>
                                <p:cTn id="682" presetID="10" presetClass="entr" presetSubtype="0" fill="hold" grpId="1" nodeType="withEffect">
                                  <p:stCondLst>
                                    <p:cond delay="5500"/>
                                  </p:stCondLst>
                                  <p:childTnLst>
                                    <p:set>
                                      <p:cBhvr>
                                        <p:cTn id="683" dur="1" fill="hold">
                                          <p:stCondLst>
                                            <p:cond delay="0"/>
                                          </p:stCondLst>
                                        </p:cTn>
                                        <p:tgtEl>
                                          <p:spTgt spid="529"/>
                                        </p:tgtEl>
                                        <p:attrNameLst>
                                          <p:attrName>style.visibility</p:attrName>
                                        </p:attrNameLst>
                                      </p:cBhvr>
                                      <p:to>
                                        <p:strVal val="visible"/>
                                      </p:to>
                                    </p:set>
                                    <p:animEffect transition="in" filter="fade">
                                      <p:cBhvr>
                                        <p:cTn id="684" dur="250"/>
                                        <p:tgtEl>
                                          <p:spTgt spid="529"/>
                                        </p:tgtEl>
                                      </p:cBhvr>
                                    </p:animEffect>
                                  </p:childTnLst>
                                </p:cTn>
                              </p:par>
                              <p:par>
                                <p:cTn id="685" presetID="42" presetClass="path" presetSubtype="0" accel="50000" decel="50000" fill="hold" grpId="0" nodeType="withEffect">
                                  <p:stCondLst>
                                    <p:cond delay="5500"/>
                                  </p:stCondLst>
                                  <p:childTnLst>
                                    <p:animMotion origin="layout" path="M 2.22222E-6 -0.32199 L 2.22222E-6 -4.44444E-6 " pathEditMode="relative" rAng="0" ptsTypes="AA">
                                      <p:cBhvr>
                                        <p:cTn id="686" dur="350" fill="hold"/>
                                        <p:tgtEl>
                                          <p:spTgt spid="529"/>
                                        </p:tgtEl>
                                        <p:attrNameLst>
                                          <p:attrName>ppt_x</p:attrName>
                                          <p:attrName>ppt_y</p:attrName>
                                        </p:attrNameLst>
                                      </p:cBhvr>
                                      <p:rCtr x="0" y="16088"/>
                                    </p:animMotion>
                                  </p:childTnLst>
                                </p:cTn>
                              </p:par>
                              <p:par>
                                <p:cTn id="687" presetID="10" presetClass="entr" presetSubtype="0" fill="hold" grpId="1" nodeType="withEffect">
                                  <p:stCondLst>
                                    <p:cond delay="7500"/>
                                  </p:stCondLst>
                                  <p:childTnLst>
                                    <p:set>
                                      <p:cBhvr>
                                        <p:cTn id="688" dur="1" fill="hold">
                                          <p:stCondLst>
                                            <p:cond delay="0"/>
                                          </p:stCondLst>
                                        </p:cTn>
                                        <p:tgtEl>
                                          <p:spTgt spid="530"/>
                                        </p:tgtEl>
                                        <p:attrNameLst>
                                          <p:attrName>style.visibility</p:attrName>
                                        </p:attrNameLst>
                                      </p:cBhvr>
                                      <p:to>
                                        <p:strVal val="visible"/>
                                      </p:to>
                                    </p:set>
                                    <p:animEffect transition="in" filter="fade">
                                      <p:cBhvr>
                                        <p:cTn id="689" dur="250"/>
                                        <p:tgtEl>
                                          <p:spTgt spid="530"/>
                                        </p:tgtEl>
                                      </p:cBhvr>
                                    </p:animEffect>
                                  </p:childTnLst>
                                </p:cTn>
                              </p:par>
                              <p:par>
                                <p:cTn id="690" presetID="42" presetClass="path" presetSubtype="0" accel="50000" decel="50000" fill="hold" grpId="0" nodeType="withEffect">
                                  <p:stCondLst>
                                    <p:cond delay="7500"/>
                                  </p:stCondLst>
                                  <p:childTnLst>
                                    <p:animMotion origin="layout" path="M 2.22222E-6 -0.32199 L 2.22222E-6 -4.44444E-6 " pathEditMode="relative" rAng="0" ptsTypes="AA">
                                      <p:cBhvr>
                                        <p:cTn id="691" dur="350" fill="hold"/>
                                        <p:tgtEl>
                                          <p:spTgt spid="530"/>
                                        </p:tgtEl>
                                        <p:attrNameLst>
                                          <p:attrName>ppt_x</p:attrName>
                                          <p:attrName>ppt_y</p:attrName>
                                        </p:attrNameLst>
                                      </p:cBhvr>
                                      <p:rCtr x="0" y="16088"/>
                                    </p:animMotion>
                                  </p:childTnLst>
                                </p:cTn>
                              </p:par>
                              <p:par>
                                <p:cTn id="692" presetID="10" presetClass="entr" presetSubtype="0" fill="hold" grpId="1" nodeType="withEffect">
                                  <p:stCondLst>
                                    <p:cond delay="2500"/>
                                  </p:stCondLst>
                                  <p:childTnLst>
                                    <p:set>
                                      <p:cBhvr>
                                        <p:cTn id="693" dur="1" fill="hold">
                                          <p:stCondLst>
                                            <p:cond delay="0"/>
                                          </p:stCondLst>
                                        </p:cTn>
                                        <p:tgtEl>
                                          <p:spTgt spid="531"/>
                                        </p:tgtEl>
                                        <p:attrNameLst>
                                          <p:attrName>style.visibility</p:attrName>
                                        </p:attrNameLst>
                                      </p:cBhvr>
                                      <p:to>
                                        <p:strVal val="visible"/>
                                      </p:to>
                                    </p:set>
                                    <p:animEffect transition="in" filter="fade">
                                      <p:cBhvr>
                                        <p:cTn id="694" dur="250"/>
                                        <p:tgtEl>
                                          <p:spTgt spid="531"/>
                                        </p:tgtEl>
                                      </p:cBhvr>
                                    </p:animEffect>
                                  </p:childTnLst>
                                </p:cTn>
                              </p:par>
                              <p:par>
                                <p:cTn id="695" presetID="42" presetClass="path" presetSubtype="0" accel="50000" decel="50000" fill="hold" grpId="0" nodeType="withEffect">
                                  <p:stCondLst>
                                    <p:cond delay="2500"/>
                                  </p:stCondLst>
                                  <p:childTnLst>
                                    <p:animMotion origin="layout" path="M -3.05556E-6 -0.33495 L -3.05556E-6 -4.44444E-6 " pathEditMode="relative" rAng="0" ptsTypes="AA">
                                      <p:cBhvr>
                                        <p:cTn id="696" dur="350" fill="hold"/>
                                        <p:tgtEl>
                                          <p:spTgt spid="531"/>
                                        </p:tgtEl>
                                        <p:attrNameLst>
                                          <p:attrName>ppt_x</p:attrName>
                                          <p:attrName>ppt_y</p:attrName>
                                        </p:attrNameLst>
                                      </p:cBhvr>
                                      <p:rCtr x="0" y="16736"/>
                                    </p:animMotion>
                                  </p:childTnLst>
                                </p:cTn>
                              </p:par>
                              <p:par>
                                <p:cTn id="697" presetID="10" presetClass="entr" presetSubtype="0" fill="hold" grpId="1" nodeType="withEffect">
                                  <p:stCondLst>
                                    <p:cond delay="3500"/>
                                  </p:stCondLst>
                                  <p:childTnLst>
                                    <p:set>
                                      <p:cBhvr>
                                        <p:cTn id="698" dur="1" fill="hold">
                                          <p:stCondLst>
                                            <p:cond delay="0"/>
                                          </p:stCondLst>
                                        </p:cTn>
                                        <p:tgtEl>
                                          <p:spTgt spid="532"/>
                                        </p:tgtEl>
                                        <p:attrNameLst>
                                          <p:attrName>style.visibility</p:attrName>
                                        </p:attrNameLst>
                                      </p:cBhvr>
                                      <p:to>
                                        <p:strVal val="visible"/>
                                      </p:to>
                                    </p:set>
                                    <p:animEffect transition="in" filter="fade">
                                      <p:cBhvr>
                                        <p:cTn id="699" dur="250"/>
                                        <p:tgtEl>
                                          <p:spTgt spid="532"/>
                                        </p:tgtEl>
                                      </p:cBhvr>
                                    </p:animEffect>
                                  </p:childTnLst>
                                </p:cTn>
                              </p:par>
                              <p:par>
                                <p:cTn id="700" presetID="42" presetClass="path" presetSubtype="0" accel="50000" decel="50000" fill="hold" grpId="0" nodeType="withEffect">
                                  <p:stCondLst>
                                    <p:cond delay="3500"/>
                                  </p:stCondLst>
                                  <p:childTnLst>
                                    <p:animMotion origin="layout" path="M 4.72222E-6 -0.32199 L 4.72222E-6 -4.44444E-6 " pathEditMode="relative" rAng="0" ptsTypes="AA">
                                      <p:cBhvr>
                                        <p:cTn id="701" dur="350" fill="hold"/>
                                        <p:tgtEl>
                                          <p:spTgt spid="532"/>
                                        </p:tgtEl>
                                        <p:attrNameLst>
                                          <p:attrName>ppt_x</p:attrName>
                                          <p:attrName>ppt_y</p:attrName>
                                        </p:attrNameLst>
                                      </p:cBhvr>
                                      <p:rCtr x="0" y="16088"/>
                                    </p:animMotion>
                                  </p:childTnLst>
                                </p:cTn>
                              </p:par>
                              <p:par>
                                <p:cTn id="702" presetID="10" presetClass="entr" presetSubtype="0" fill="hold" grpId="1" nodeType="withEffect">
                                  <p:stCondLst>
                                    <p:cond delay="4500"/>
                                  </p:stCondLst>
                                  <p:childTnLst>
                                    <p:set>
                                      <p:cBhvr>
                                        <p:cTn id="703" dur="1" fill="hold">
                                          <p:stCondLst>
                                            <p:cond delay="0"/>
                                          </p:stCondLst>
                                        </p:cTn>
                                        <p:tgtEl>
                                          <p:spTgt spid="533"/>
                                        </p:tgtEl>
                                        <p:attrNameLst>
                                          <p:attrName>style.visibility</p:attrName>
                                        </p:attrNameLst>
                                      </p:cBhvr>
                                      <p:to>
                                        <p:strVal val="visible"/>
                                      </p:to>
                                    </p:set>
                                    <p:animEffect transition="in" filter="fade">
                                      <p:cBhvr>
                                        <p:cTn id="704" dur="250"/>
                                        <p:tgtEl>
                                          <p:spTgt spid="533"/>
                                        </p:tgtEl>
                                      </p:cBhvr>
                                    </p:animEffect>
                                  </p:childTnLst>
                                </p:cTn>
                              </p:par>
                              <p:par>
                                <p:cTn id="705" presetID="42" presetClass="path" presetSubtype="0" accel="50000" decel="50000" fill="hold" grpId="0" nodeType="withEffect">
                                  <p:stCondLst>
                                    <p:cond delay="4500"/>
                                  </p:stCondLst>
                                  <p:childTnLst>
                                    <p:animMotion origin="layout" path="M 1.94444E-6 -0.32407 L 1.94444E-6 -4.44444E-6 " pathEditMode="relative" rAng="0" ptsTypes="AA">
                                      <p:cBhvr>
                                        <p:cTn id="706" dur="350" fill="hold"/>
                                        <p:tgtEl>
                                          <p:spTgt spid="533"/>
                                        </p:tgtEl>
                                        <p:attrNameLst>
                                          <p:attrName>ppt_x</p:attrName>
                                          <p:attrName>ppt_y</p:attrName>
                                        </p:attrNameLst>
                                      </p:cBhvr>
                                      <p:rCtr x="0" y="16204"/>
                                    </p:animMotion>
                                  </p:childTnLst>
                                </p:cTn>
                              </p:par>
                              <p:par>
                                <p:cTn id="707" presetID="10" presetClass="entr" presetSubtype="0" fill="hold" grpId="1" nodeType="withEffect">
                                  <p:stCondLst>
                                    <p:cond delay="9500"/>
                                  </p:stCondLst>
                                  <p:childTnLst>
                                    <p:set>
                                      <p:cBhvr>
                                        <p:cTn id="708" dur="1" fill="hold">
                                          <p:stCondLst>
                                            <p:cond delay="0"/>
                                          </p:stCondLst>
                                        </p:cTn>
                                        <p:tgtEl>
                                          <p:spTgt spid="534"/>
                                        </p:tgtEl>
                                        <p:attrNameLst>
                                          <p:attrName>style.visibility</p:attrName>
                                        </p:attrNameLst>
                                      </p:cBhvr>
                                      <p:to>
                                        <p:strVal val="visible"/>
                                      </p:to>
                                    </p:set>
                                    <p:animEffect transition="in" filter="fade">
                                      <p:cBhvr>
                                        <p:cTn id="709" dur="250"/>
                                        <p:tgtEl>
                                          <p:spTgt spid="534"/>
                                        </p:tgtEl>
                                      </p:cBhvr>
                                    </p:animEffect>
                                  </p:childTnLst>
                                </p:cTn>
                              </p:par>
                              <p:par>
                                <p:cTn id="710" presetID="42" presetClass="path" presetSubtype="0" accel="50000" decel="50000" fill="hold" grpId="0" nodeType="withEffect">
                                  <p:stCondLst>
                                    <p:cond delay="9500"/>
                                  </p:stCondLst>
                                  <p:childTnLst>
                                    <p:animMotion origin="layout" path="M -1.94444E-6 -0.32199 L -1.94444E-6 -4.44444E-6 " pathEditMode="relative" rAng="0" ptsTypes="AA">
                                      <p:cBhvr>
                                        <p:cTn id="711" dur="350" fill="hold"/>
                                        <p:tgtEl>
                                          <p:spTgt spid="534"/>
                                        </p:tgtEl>
                                        <p:attrNameLst>
                                          <p:attrName>ppt_x</p:attrName>
                                          <p:attrName>ppt_y</p:attrName>
                                        </p:attrNameLst>
                                      </p:cBhvr>
                                      <p:rCtr x="0" y="16088"/>
                                    </p:animMotion>
                                  </p:childTnLst>
                                </p:cTn>
                              </p:par>
                              <p:par>
                                <p:cTn id="712" presetID="10" presetClass="entr" presetSubtype="0" fill="hold" grpId="1" nodeType="withEffect">
                                  <p:stCondLst>
                                    <p:cond delay="15500"/>
                                  </p:stCondLst>
                                  <p:childTnLst>
                                    <p:set>
                                      <p:cBhvr>
                                        <p:cTn id="713" dur="1" fill="hold">
                                          <p:stCondLst>
                                            <p:cond delay="0"/>
                                          </p:stCondLst>
                                        </p:cTn>
                                        <p:tgtEl>
                                          <p:spTgt spid="535"/>
                                        </p:tgtEl>
                                        <p:attrNameLst>
                                          <p:attrName>style.visibility</p:attrName>
                                        </p:attrNameLst>
                                      </p:cBhvr>
                                      <p:to>
                                        <p:strVal val="visible"/>
                                      </p:to>
                                    </p:set>
                                    <p:animEffect transition="in" filter="fade">
                                      <p:cBhvr>
                                        <p:cTn id="714" dur="250"/>
                                        <p:tgtEl>
                                          <p:spTgt spid="535"/>
                                        </p:tgtEl>
                                      </p:cBhvr>
                                    </p:animEffect>
                                  </p:childTnLst>
                                </p:cTn>
                              </p:par>
                              <p:par>
                                <p:cTn id="715" presetID="42" presetClass="path" presetSubtype="0" accel="50000" decel="50000" fill="hold" grpId="0" nodeType="withEffect">
                                  <p:stCondLst>
                                    <p:cond delay="15500"/>
                                  </p:stCondLst>
                                  <p:childTnLst>
                                    <p:animMotion origin="layout" path="M 1.66667E-6 -0.33495 L 1.66667E-6 -4.44444E-6 " pathEditMode="relative" rAng="0" ptsTypes="AA">
                                      <p:cBhvr>
                                        <p:cTn id="716" dur="350" fill="hold"/>
                                        <p:tgtEl>
                                          <p:spTgt spid="535"/>
                                        </p:tgtEl>
                                        <p:attrNameLst>
                                          <p:attrName>ppt_x</p:attrName>
                                          <p:attrName>ppt_y</p:attrName>
                                        </p:attrNameLst>
                                      </p:cBhvr>
                                      <p:rCtr x="0" y="16736"/>
                                    </p:animMotion>
                                  </p:childTnLst>
                                </p:cTn>
                              </p:par>
                              <p:par>
                                <p:cTn id="717" presetID="10" presetClass="entr" presetSubtype="0" fill="hold" grpId="1" nodeType="withEffect">
                                  <p:stCondLst>
                                    <p:cond delay="12500"/>
                                  </p:stCondLst>
                                  <p:childTnLst>
                                    <p:set>
                                      <p:cBhvr>
                                        <p:cTn id="718" dur="1" fill="hold">
                                          <p:stCondLst>
                                            <p:cond delay="0"/>
                                          </p:stCondLst>
                                        </p:cTn>
                                        <p:tgtEl>
                                          <p:spTgt spid="536"/>
                                        </p:tgtEl>
                                        <p:attrNameLst>
                                          <p:attrName>style.visibility</p:attrName>
                                        </p:attrNameLst>
                                      </p:cBhvr>
                                      <p:to>
                                        <p:strVal val="visible"/>
                                      </p:to>
                                    </p:set>
                                    <p:animEffect transition="in" filter="fade">
                                      <p:cBhvr>
                                        <p:cTn id="719" dur="250"/>
                                        <p:tgtEl>
                                          <p:spTgt spid="536"/>
                                        </p:tgtEl>
                                      </p:cBhvr>
                                    </p:animEffect>
                                  </p:childTnLst>
                                </p:cTn>
                              </p:par>
                              <p:par>
                                <p:cTn id="720" presetID="42" presetClass="path" presetSubtype="0" accel="50000" decel="50000" fill="hold" grpId="0" nodeType="withEffect">
                                  <p:stCondLst>
                                    <p:cond delay="12500"/>
                                  </p:stCondLst>
                                  <p:childTnLst>
                                    <p:animMotion origin="layout" path="M -8.33333E-7 -0.33495 L -8.33333E-7 -4.44444E-6 " pathEditMode="relative" rAng="0" ptsTypes="AA">
                                      <p:cBhvr>
                                        <p:cTn id="721" dur="350" fill="hold"/>
                                        <p:tgtEl>
                                          <p:spTgt spid="536"/>
                                        </p:tgtEl>
                                        <p:attrNameLst>
                                          <p:attrName>ppt_x</p:attrName>
                                          <p:attrName>ppt_y</p:attrName>
                                        </p:attrNameLst>
                                      </p:cBhvr>
                                      <p:rCtr x="0" y="16736"/>
                                    </p:animMotion>
                                  </p:childTnLst>
                                </p:cTn>
                              </p:par>
                              <p:par>
                                <p:cTn id="722" presetID="10" presetClass="entr" presetSubtype="0" fill="hold" grpId="1" nodeType="withEffect">
                                  <p:stCondLst>
                                    <p:cond delay="10500"/>
                                  </p:stCondLst>
                                  <p:childTnLst>
                                    <p:set>
                                      <p:cBhvr>
                                        <p:cTn id="723" dur="1" fill="hold">
                                          <p:stCondLst>
                                            <p:cond delay="0"/>
                                          </p:stCondLst>
                                        </p:cTn>
                                        <p:tgtEl>
                                          <p:spTgt spid="537"/>
                                        </p:tgtEl>
                                        <p:attrNameLst>
                                          <p:attrName>style.visibility</p:attrName>
                                        </p:attrNameLst>
                                      </p:cBhvr>
                                      <p:to>
                                        <p:strVal val="visible"/>
                                      </p:to>
                                    </p:set>
                                    <p:animEffect transition="in" filter="fade">
                                      <p:cBhvr>
                                        <p:cTn id="724" dur="250"/>
                                        <p:tgtEl>
                                          <p:spTgt spid="537"/>
                                        </p:tgtEl>
                                      </p:cBhvr>
                                    </p:animEffect>
                                  </p:childTnLst>
                                </p:cTn>
                              </p:par>
                              <p:par>
                                <p:cTn id="725" presetID="42" presetClass="path" presetSubtype="0" accel="50000" decel="50000" fill="hold" grpId="0" nodeType="withEffect">
                                  <p:stCondLst>
                                    <p:cond delay="10500"/>
                                  </p:stCondLst>
                                  <p:childTnLst>
                                    <p:animMotion origin="layout" path="M -3.88889E-6 -0.32199 L -3.88889E-6 -4.44444E-6 " pathEditMode="relative" rAng="0" ptsTypes="AA">
                                      <p:cBhvr>
                                        <p:cTn id="726" dur="350" fill="hold"/>
                                        <p:tgtEl>
                                          <p:spTgt spid="537"/>
                                        </p:tgtEl>
                                        <p:attrNameLst>
                                          <p:attrName>ppt_x</p:attrName>
                                          <p:attrName>ppt_y</p:attrName>
                                        </p:attrNameLst>
                                      </p:cBhvr>
                                      <p:rCtr x="0" y="16088"/>
                                    </p:animMotion>
                                  </p:childTnLst>
                                </p:cTn>
                              </p:par>
                              <p:par>
                                <p:cTn id="727" presetID="10" presetClass="entr" presetSubtype="0" fill="hold" grpId="1" nodeType="withEffect">
                                  <p:stCondLst>
                                    <p:cond delay="9750"/>
                                  </p:stCondLst>
                                  <p:childTnLst>
                                    <p:set>
                                      <p:cBhvr>
                                        <p:cTn id="728" dur="1" fill="hold">
                                          <p:stCondLst>
                                            <p:cond delay="0"/>
                                          </p:stCondLst>
                                        </p:cTn>
                                        <p:tgtEl>
                                          <p:spTgt spid="538"/>
                                        </p:tgtEl>
                                        <p:attrNameLst>
                                          <p:attrName>style.visibility</p:attrName>
                                        </p:attrNameLst>
                                      </p:cBhvr>
                                      <p:to>
                                        <p:strVal val="visible"/>
                                      </p:to>
                                    </p:set>
                                    <p:animEffect transition="in" filter="fade">
                                      <p:cBhvr>
                                        <p:cTn id="729" dur="250"/>
                                        <p:tgtEl>
                                          <p:spTgt spid="538"/>
                                        </p:tgtEl>
                                      </p:cBhvr>
                                    </p:animEffect>
                                  </p:childTnLst>
                                </p:cTn>
                              </p:par>
                              <p:par>
                                <p:cTn id="730" presetID="42" presetClass="path" presetSubtype="0" accel="50000" decel="50000" fill="hold" grpId="0" nodeType="withEffect">
                                  <p:stCondLst>
                                    <p:cond delay="9750"/>
                                  </p:stCondLst>
                                  <p:childTnLst>
                                    <p:animMotion origin="layout" path="M 2.77778E-6 -0.32199 L 2.77778E-6 -4.44444E-6 " pathEditMode="relative" rAng="0" ptsTypes="AA">
                                      <p:cBhvr>
                                        <p:cTn id="731" dur="350" fill="hold"/>
                                        <p:tgtEl>
                                          <p:spTgt spid="538"/>
                                        </p:tgtEl>
                                        <p:attrNameLst>
                                          <p:attrName>ppt_x</p:attrName>
                                          <p:attrName>ppt_y</p:attrName>
                                        </p:attrNameLst>
                                      </p:cBhvr>
                                      <p:rCtr x="0" y="16088"/>
                                    </p:animMotion>
                                  </p:childTnLst>
                                </p:cTn>
                              </p:par>
                              <p:par>
                                <p:cTn id="732" presetID="10" presetClass="entr" presetSubtype="0" fill="hold" grpId="1" nodeType="withEffect">
                                  <p:stCondLst>
                                    <p:cond delay="9750"/>
                                  </p:stCondLst>
                                  <p:childTnLst>
                                    <p:set>
                                      <p:cBhvr>
                                        <p:cTn id="733" dur="1" fill="hold">
                                          <p:stCondLst>
                                            <p:cond delay="0"/>
                                          </p:stCondLst>
                                        </p:cTn>
                                        <p:tgtEl>
                                          <p:spTgt spid="539"/>
                                        </p:tgtEl>
                                        <p:attrNameLst>
                                          <p:attrName>style.visibility</p:attrName>
                                        </p:attrNameLst>
                                      </p:cBhvr>
                                      <p:to>
                                        <p:strVal val="visible"/>
                                      </p:to>
                                    </p:set>
                                    <p:animEffect transition="in" filter="fade">
                                      <p:cBhvr>
                                        <p:cTn id="734" dur="250"/>
                                        <p:tgtEl>
                                          <p:spTgt spid="539"/>
                                        </p:tgtEl>
                                      </p:cBhvr>
                                    </p:animEffect>
                                  </p:childTnLst>
                                </p:cTn>
                              </p:par>
                              <p:par>
                                <p:cTn id="735" presetID="42" presetClass="path" presetSubtype="0" accel="50000" decel="50000" fill="hold" grpId="0" nodeType="withEffect">
                                  <p:stCondLst>
                                    <p:cond delay="6750"/>
                                  </p:stCondLst>
                                  <p:childTnLst>
                                    <p:animMotion origin="layout" path="M -4.82966E-7 -0.32361 L -4.82966E-7 -0.00162 " pathEditMode="relative" rAng="0" ptsTypes="AA">
                                      <p:cBhvr>
                                        <p:cTn id="736" dur="350" fill="hold"/>
                                        <p:tgtEl>
                                          <p:spTgt spid="539"/>
                                        </p:tgtEl>
                                        <p:attrNameLst>
                                          <p:attrName>ppt_x</p:attrName>
                                          <p:attrName>ppt_y</p:attrName>
                                        </p:attrNameLst>
                                      </p:cBhvr>
                                      <p:rCtr x="0" y="16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P spid="489" grpId="0" animBg="1"/>
      <p:bldP spid="489" grpId="1" animBg="1"/>
      <p:bldP spid="490" grpId="0" animBg="1"/>
      <p:bldP spid="490" grpId="1" animBg="1"/>
      <p:bldP spid="491" grpId="0" animBg="1"/>
      <p:bldP spid="491" grpId="1" animBg="1"/>
      <p:bldP spid="492" grpId="0" animBg="1"/>
      <p:bldP spid="492" grpId="1" animBg="1"/>
      <p:bldP spid="493" grpId="0" animBg="1"/>
      <p:bldP spid="493" grpId="1" animBg="1"/>
      <p:bldP spid="494" grpId="0" animBg="1"/>
      <p:bldP spid="494" grpId="1" animBg="1"/>
      <p:bldP spid="495" grpId="0" animBg="1"/>
      <p:bldP spid="495" grpId="1" animBg="1"/>
      <p:bldP spid="496" grpId="0" animBg="1"/>
      <p:bldP spid="496" grpId="1" animBg="1"/>
      <p:bldP spid="497" grpId="0" animBg="1"/>
      <p:bldP spid="497" grpId="1" animBg="1"/>
      <p:bldP spid="498" grpId="0" animBg="1"/>
      <p:bldP spid="498" grpId="1" animBg="1"/>
      <p:bldP spid="499" grpId="0" animBg="1"/>
      <p:bldP spid="499" grpId="1" animBg="1"/>
      <p:bldP spid="500" grpId="0" animBg="1"/>
      <p:bldP spid="500" grpId="1" animBg="1"/>
      <p:bldP spid="501" grpId="0" animBg="1"/>
      <p:bldP spid="501" grpId="1" animBg="1"/>
      <p:bldP spid="502" grpId="0" animBg="1"/>
      <p:bldP spid="502" grpId="1" animBg="1"/>
      <p:bldP spid="503" grpId="0" animBg="1"/>
      <p:bldP spid="503" grpId="1" animBg="1"/>
      <p:bldP spid="504" grpId="0" animBg="1"/>
      <p:bldP spid="504" grpId="1" animBg="1"/>
      <p:bldP spid="505" grpId="0" animBg="1"/>
      <p:bldP spid="505" grpId="1" animBg="1"/>
      <p:bldP spid="506" grpId="0" animBg="1"/>
      <p:bldP spid="506" grpId="1" animBg="1"/>
      <p:bldP spid="507" grpId="0" animBg="1"/>
      <p:bldP spid="507" grpId="1" animBg="1"/>
      <p:bldP spid="508" grpId="0" animBg="1"/>
      <p:bldP spid="508" grpId="1" animBg="1"/>
      <p:bldP spid="509" grpId="0" animBg="1"/>
      <p:bldP spid="509" grpId="1" animBg="1"/>
      <p:bldP spid="510" grpId="0" animBg="1"/>
      <p:bldP spid="510" grpId="1" animBg="1"/>
      <p:bldP spid="511" grpId="0" animBg="1"/>
      <p:bldP spid="511" grpId="1" animBg="1"/>
      <p:bldP spid="512" grpId="0" animBg="1"/>
      <p:bldP spid="512" grpId="1" animBg="1"/>
      <p:bldP spid="513" grpId="0" animBg="1"/>
      <p:bldP spid="513" grpId="1" animBg="1"/>
      <p:bldP spid="514" grpId="0" animBg="1"/>
      <p:bldP spid="514" grpId="1" animBg="1"/>
      <p:bldP spid="515" grpId="0" animBg="1"/>
      <p:bldP spid="515" grpId="1" animBg="1"/>
      <p:bldP spid="516" grpId="0" animBg="1"/>
      <p:bldP spid="516" grpId="1" animBg="1"/>
      <p:bldP spid="517" grpId="0" animBg="1"/>
      <p:bldP spid="517" grpId="1" animBg="1"/>
      <p:bldP spid="518" grpId="0" animBg="1"/>
      <p:bldP spid="518" grpId="1" animBg="1"/>
      <p:bldP spid="519" grpId="0" animBg="1"/>
      <p:bldP spid="519" grpId="1" animBg="1"/>
      <p:bldP spid="520" grpId="0" animBg="1"/>
      <p:bldP spid="520" grpId="1" animBg="1"/>
      <p:bldP spid="521" grpId="0" animBg="1"/>
      <p:bldP spid="521" grpId="1" animBg="1"/>
      <p:bldP spid="522" grpId="0" animBg="1"/>
      <p:bldP spid="522" grpId="1" animBg="1"/>
      <p:bldP spid="523" grpId="0" animBg="1"/>
      <p:bldP spid="523" grpId="1" animBg="1"/>
      <p:bldP spid="524" grpId="0" animBg="1"/>
      <p:bldP spid="524" grpId="1" animBg="1"/>
      <p:bldP spid="525" grpId="0" animBg="1"/>
      <p:bldP spid="525" grpId="1" animBg="1"/>
      <p:bldP spid="526" grpId="0" animBg="1"/>
      <p:bldP spid="526" grpId="1" animBg="1"/>
      <p:bldP spid="527" grpId="0" animBg="1"/>
      <p:bldP spid="527" grpId="1" animBg="1"/>
      <p:bldP spid="528" grpId="0" animBg="1"/>
      <p:bldP spid="528" grpId="1" animBg="1"/>
      <p:bldP spid="529" grpId="0" animBg="1"/>
      <p:bldP spid="529" grpId="1" animBg="1"/>
      <p:bldP spid="530" grpId="0" animBg="1"/>
      <p:bldP spid="530" grpId="1" animBg="1"/>
      <p:bldP spid="531" grpId="0" animBg="1"/>
      <p:bldP spid="531" grpId="1" animBg="1"/>
      <p:bldP spid="532" grpId="0" animBg="1"/>
      <p:bldP spid="532" grpId="1" animBg="1"/>
      <p:bldP spid="533" grpId="0" animBg="1"/>
      <p:bldP spid="533" grpId="1" animBg="1"/>
      <p:bldP spid="534" grpId="0" animBg="1"/>
      <p:bldP spid="534" grpId="1" animBg="1"/>
      <p:bldP spid="535" grpId="0" animBg="1"/>
      <p:bldP spid="535" grpId="1" animBg="1"/>
      <p:bldP spid="536" grpId="0" animBg="1"/>
      <p:bldP spid="536" grpId="1" animBg="1"/>
      <p:bldP spid="537" grpId="0" animBg="1"/>
      <p:bldP spid="537" grpId="1" animBg="1"/>
      <p:bldP spid="538" grpId="0" animBg="1"/>
      <p:bldP spid="538" grpId="1" animBg="1"/>
      <p:bldP spid="539" grpId="0" animBg="1"/>
      <p:bldP spid="53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4B3051C-F915-0A48-B98C-C8B9D7A070B9}" type="slidenum">
              <a:rPr lang="en-US" smtClean="0"/>
              <a:pPr/>
              <a:t>8</a:t>
            </a:fld>
            <a:endParaRPr lang="en-US" dirty="0"/>
          </a:p>
        </p:txBody>
      </p:sp>
      <p:sp>
        <p:nvSpPr>
          <p:cNvPr id="8" name="Text Placeholder 7"/>
          <p:cNvSpPr>
            <a:spLocks noGrp="1"/>
          </p:cNvSpPr>
          <p:nvPr>
            <p:ph type="body" sz="quarter" idx="11"/>
          </p:nvPr>
        </p:nvSpPr>
        <p:spPr/>
        <p:txBody>
          <a:bodyPr>
            <a:normAutofit fontScale="92500" lnSpcReduction="10000"/>
          </a:bodyPr>
          <a:lstStyle/>
          <a:p>
            <a:r>
              <a:rPr lang="en-US" b="0" dirty="0" err="1">
                <a:solidFill>
                  <a:schemeClr val="accent1"/>
                </a:solidFill>
              </a:rPr>
              <a:t>SimpliVity’s</a:t>
            </a:r>
            <a:r>
              <a:rPr lang="en-US" b="0" dirty="0">
                <a:solidFill>
                  <a:schemeClr val="accent1"/>
                </a:solidFill>
              </a:rPr>
              <a:t> Data Virtualization Platform</a:t>
            </a:r>
          </a:p>
        </p:txBody>
      </p:sp>
      <p:pic>
        <p:nvPicPr>
          <p:cNvPr id="474" name="Picture 473" descr="Card_image_v1.png"/>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737480" y="2364300"/>
            <a:ext cx="2277259" cy="2277259"/>
          </a:xfrm>
          <a:prstGeom prst="rect">
            <a:avLst/>
          </a:prstGeom>
        </p:spPr>
      </p:pic>
      <p:sp>
        <p:nvSpPr>
          <p:cNvPr id="475" name="DATA MGMT LAYER BOX"/>
          <p:cNvSpPr/>
          <p:nvPr/>
        </p:nvSpPr>
        <p:spPr>
          <a:xfrm>
            <a:off x="3704440" y="3219833"/>
            <a:ext cx="6702010" cy="897765"/>
          </a:xfrm>
          <a:prstGeom prst="cube">
            <a:avLst>
              <a:gd name="adj" fmla="val 18032"/>
            </a:avLst>
          </a:prstGeom>
          <a:solidFill>
            <a:srgbClr val="4BACC6">
              <a:alpha val="19000"/>
            </a:srgb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6" name="DV CONTAINER"/>
          <p:cNvSpPr/>
          <p:nvPr/>
        </p:nvSpPr>
        <p:spPr>
          <a:xfrm>
            <a:off x="3472276" y="2262927"/>
            <a:ext cx="7048754" cy="1948291"/>
          </a:xfrm>
          <a:prstGeom prst="cube">
            <a:avLst>
              <a:gd name="adj" fmla="val 16803"/>
            </a:avLst>
          </a:prstGeom>
          <a:solidFill>
            <a:sysClr val="window" lastClr="FFFFFF">
              <a:lumMod val="85000"/>
              <a:alpha val="25000"/>
            </a:sysClr>
          </a:solidFill>
          <a:ln w="28575"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7" name="TextBox 476"/>
          <p:cNvSpPr txBox="1"/>
          <p:nvPr/>
        </p:nvSpPr>
        <p:spPr>
          <a:xfrm>
            <a:off x="5322517" y="3199502"/>
            <a:ext cx="3392668" cy="246221"/>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w="1905">
                  <a:noFill/>
                </a:ln>
                <a:solidFill>
                  <a:srgbClr val="1F497D">
                    <a:lumMod val="60000"/>
                    <a:lumOff val="40000"/>
                  </a:srgbClr>
                </a:solidFill>
                <a:effectLst>
                  <a:outerShdw blurRad="101600" sx="101000" sy="101000" algn="ctr" rotWithShape="0">
                    <a:prstClr val="white">
                      <a:alpha val="40000"/>
                    </a:prstClr>
                  </a:outerShdw>
                </a:effectLst>
                <a:uLnTx/>
                <a:uFillTx/>
              </a:rPr>
              <a:t>DATA MANAGEMENT LAYER</a:t>
            </a:r>
            <a:endParaRPr kumimoji="0" lang="en-US" sz="1000" b="1" i="0" u="none" strike="noStrike" kern="0" cap="none" spc="0" normalizeH="0" baseline="0" noProof="0" dirty="0">
              <a:ln w="1905">
                <a:noFill/>
              </a:ln>
              <a:solidFill>
                <a:srgbClr val="1F497D">
                  <a:lumMod val="60000"/>
                  <a:lumOff val="40000"/>
                </a:srgbClr>
              </a:solidFill>
              <a:effectLst>
                <a:outerShdw blurRad="101600" sx="101000" sy="101000" algn="ctr" rotWithShape="0">
                  <a:prstClr val="white">
                    <a:alpha val="40000"/>
                  </a:prstClr>
                </a:outerShdw>
              </a:effectLst>
              <a:uLnTx/>
              <a:uFillTx/>
            </a:endParaRPr>
          </a:p>
        </p:txBody>
      </p:sp>
      <p:sp>
        <p:nvSpPr>
          <p:cNvPr id="478" name="PRES LAYER BOX"/>
          <p:cNvSpPr/>
          <p:nvPr/>
        </p:nvSpPr>
        <p:spPr>
          <a:xfrm>
            <a:off x="3704440" y="2377278"/>
            <a:ext cx="6702010" cy="897765"/>
          </a:xfrm>
          <a:prstGeom prst="cube">
            <a:avLst>
              <a:gd name="adj" fmla="val 18032"/>
            </a:avLst>
          </a:prstGeom>
          <a:solidFill>
            <a:sysClr val="windowText" lastClr="000000">
              <a:lumMod val="50000"/>
              <a:lumOff val="50000"/>
              <a:alpha val="8000"/>
            </a:sys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79" name="data mgmt cans"/>
          <p:cNvGrpSpPr/>
          <p:nvPr/>
        </p:nvGrpSpPr>
        <p:grpSpPr>
          <a:xfrm>
            <a:off x="3777757" y="3452130"/>
            <a:ext cx="6423832" cy="500664"/>
            <a:chOff x="2115257" y="3733364"/>
            <a:chExt cx="6423832" cy="589017"/>
          </a:xfrm>
        </p:grpSpPr>
        <p:sp>
          <p:nvSpPr>
            <p:cNvPr id="480" name="Can 479"/>
            <p:cNvSpPr/>
            <p:nvPr/>
          </p:nvSpPr>
          <p:spPr>
            <a:xfrm>
              <a:off x="7099225" y="37333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1" name="Can 480"/>
            <p:cNvSpPr/>
            <p:nvPr/>
          </p:nvSpPr>
          <p:spPr>
            <a:xfrm>
              <a:off x="3776580" y="37333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2" name="Can 481"/>
            <p:cNvSpPr/>
            <p:nvPr/>
          </p:nvSpPr>
          <p:spPr>
            <a:xfrm>
              <a:off x="2115257" y="37333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3" name="Can 482"/>
            <p:cNvSpPr/>
            <p:nvPr/>
          </p:nvSpPr>
          <p:spPr>
            <a:xfrm>
              <a:off x="5437903" y="37333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84" name="Oval 483"/>
          <p:cNvSpPr/>
          <p:nvPr/>
        </p:nvSpPr>
        <p:spPr bwMode="auto">
          <a:xfrm>
            <a:off x="8639340" y="397735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485" name="Oval 484"/>
          <p:cNvSpPr/>
          <p:nvPr/>
        </p:nvSpPr>
        <p:spPr bwMode="auto">
          <a:xfrm>
            <a:off x="8639340" y="314197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486" name="Oval 485"/>
          <p:cNvSpPr/>
          <p:nvPr/>
        </p:nvSpPr>
        <p:spPr bwMode="auto">
          <a:xfrm>
            <a:off x="5316695" y="397735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487" name="Oval 486"/>
          <p:cNvSpPr/>
          <p:nvPr/>
        </p:nvSpPr>
        <p:spPr bwMode="auto">
          <a:xfrm>
            <a:off x="5316695" y="314197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488" name="Oval 487"/>
          <p:cNvSpPr/>
          <p:nvPr/>
        </p:nvSpPr>
        <p:spPr bwMode="auto">
          <a:xfrm>
            <a:off x="3655372" y="397735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489" name="Oval 488"/>
          <p:cNvSpPr/>
          <p:nvPr/>
        </p:nvSpPr>
        <p:spPr bwMode="auto">
          <a:xfrm>
            <a:off x="3655372" y="314197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490" name="Oval 489"/>
          <p:cNvSpPr/>
          <p:nvPr/>
        </p:nvSpPr>
        <p:spPr bwMode="auto">
          <a:xfrm>
            <a:off x="6978018" y="397735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491" name="Oval 490"/>
          <p:cNvSpPr/>
          <p:nvPr/>
        </p:nvSpPr>
        <p:spPr bwMode="auto">
          <a:xfrm>
            <a:off x="6978018" y="314197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Verdana" pitchFamily="34" charset="0"/>
            </a:endParaRPr>
          </a:p>
        </p:txBody>
      </p:sp>
      <p:sp>
        <p:nvSpPr>
          <p:cNvPr id="492" name="Cube 491"/>
          <p:cNvSpPr>
            <a:spLocks noChangeAspect="1"/>
          </p:cNvSpPr>
          <p:nvPr/>
        </p:nvSpPr>
        <p:spPr>
          <a:xfrm>
            <a:off x="4058229" y="3558296"/>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3" name="Cube 492"/>
          <p:cNvSpPr>
            <a:spLocks noChangeAspect="1"/>
          </p:cNvSpPr>
          <p:nvPr/>
        </p:nvSpPr>
        <p:spPr>
          <a:xfrm>
            <a:off x="3986412" y="361925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4" name="Cube 493"/>
          <p:cNvSpPr>
            <a:spLocks noChangeAspect="1"/>
          </p:cNvSpPr>
          <p:nvPr/>
        </p:nvSpPr>
        <p:spPr>
          <a:xfrm>
            <a:off x="3914594" y="3680216"/>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5" name="Cube 494"/>
          <p:cNvSpPr>
            <a:spLocks noChangeAspect="1"/>
          </p:cNvSpPr>
          <p:nvPr/>
        </p:nvSpPr>
        <p:spPr>
          <a:xfrm>
            <a:off x="3842776" y="374117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6" name="Cube 495"/>
          <p:cNvSpPr>
            <a:spLocks noChangeAspect="1"/>
          </p:cNvSpPr>
          <p:nvPr/>
        </p:nvSpPr>
        <p:spPr>
          <a:xfrm>
            <a:off x="6241668" y="355829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7" name="Cube 496"/>
          <p:cNvSpPr>
            <a:spLocks noChangeAspect="1"/>
          </p:cNvSpPr>
          <p:nvPr/>
        </p:nvSpPr>
        <p:spPr>
          <a:xfrm>
            <a:off x="6169851" y="361925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8" name="Cube 497"/>
          <p:cNvSpPr>
            <a:spLocks noChangeAspect="1"/>
          </p:cNvSpPr>
          <p:nvPr/>
        </p:nvSpPr>
        <p:spPr>
          <a:xfrm>
            <a:off x="6098033" y="3680216"/>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9" name="Cube 498"/>
          <p:cNvSpPr>
            <a:spLocks noChangeAspect="1"/>
          </p:cNvSpPr>
          <p:nvPr/>
        </p:nvSpPr>
        <p:spPr>
          <a:xfrm>
            <a:off x="6026215" y="374117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0" name="Cube 499"/>
          <p:cNvSpPr>
            <a:spLocks noChangeAspect="1"/>
          </p:cNvSpPr>
          <p:nvPr/>
        </p:nvSpPr>
        <p:spPr>
          <a:xfrm>
            <a:off x="7384239" y="3558296"/>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1" name="Cube 500"/>
          <p:cNvSpPr>
            <a:spLocks noChangeAspect="1"/>
          </p:cNvSpPr>
          <p:nvPr/>
        </p:nvSpPr>
        <p:spPr>
          <a:xfrm>
            <a:off x="7312422" y="361925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2" name="Cube 501"/>
          <p:cNvSpPr>
            <a:spLocks noChangeAspect="1"/>
          </p:cNvSpPr>
          <p:nvPr/>
        </p:nvSpPr>
        <p:spPr>
          <a:xfrm>
            <a:off x="7240604" y="368021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3" name="Cube 502"/>
          <p:cNvSpPr>
            <a:spLocks noChangeAspect="1"/>
          </p:cNvSpPr>
          <p:nvPr/>
        </p:nvSpPr>
        <p:spPr>
          <a:xfrm>
            <a:off x="7168786" y="374117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4" name="Cube 503"/>
          <p:cNvSpPr>
            <a:spLocks noChangeAspect="1"/>
          </p:cNvSpPr>
          <p:nvPr/>
        </p:nvSpPr>
        <p:spPr>
          <a:xfrm>
            <a:off x="9926374" y="355829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5" name="Cube 504"/>
          <p:cNvSpPr>
            <a:spLocks noChangeAspect="1"/>
          </p:cNvSpPr>
          <p:nvPr/>
        </p:nvSpPr>
        <p:spPr>
          <a:xfrm>
            <a:off x="9854557" y="361925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6" name="Cube 505"/>
          <p:cNvSpPr>
            <a:spLocks noChangeAspect="1"/>
          </p:cNvSpPr>
          <p:nvPr/>
        </p:nvSpPr>
        <p:spPr>
          <a:xfrm>
            <a:off x="9782739" y="3680216"/>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7" name="Cube 506"/>
          <p:cNvSpPr>
            <a:spLocks noChangeAspect="1"/>
          </p:cNvSpPr>
          <p:nvPr/>
        </p:nvSpPr>
        <p:spPr>
          <a:xfrm>
            <a:off x="9710921" y="374117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8" name="Cube 507"/>
          <p:cNvSpPr>
            <a:spLocks noChangeAspect="1"/>
          </p:cNvSpPr>
          <p:nvPr/>
        </p:nvSpPr>
        <p:spPr>
          <a:xfrm>
            <a:off x="4248847" y="355829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9" name="Cube 508"/>
          <p:cNvSpPr>
            <a:spLocks noChangeAspect="1"/>
          </p:cNvSpPr>
          <p:nvPr/>
        </p:nvSpPr>
        <p:spPr>
          <a:xfrm>
            <a:off x="4187887" y="3619256"/>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0" name="Cube 509"/>
          <p:cNvSpPr>
            <a:spLocks noChangeAspect="1"/>
          </p:cNvSpPr>
          <p:nvPr/>
        </p:nvSpPr>
        <p:spPr>
          <a:xfrm>
            <a:off x="4126927" y="368021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1" name="Cube 510"/>
          <p:cNvSpPr>
            <a:spLocks noChangeAspect="1"/>
          </p:cNvSpPr>
          <p:nvPr/>
        </p:nvSpPr>
        <p:spPr>
          <a:xfrm>
            <a:off x="8025001" y="355829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2" name="Cube 511"/>
          <p:cNvSpPr>
            <a:spLocks noChangeAspect="1"/>
          </p:cNvSpPr>
          <p:nvPr/>
        </p:nvSpPr>
        <p:spPr>
          <a:xfrm>
            <a:off x="7964041" y="3619256"/>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3" name="Cube 512"/>
          <p:cNvSpPr>
            <a:spLocks noChangeAspect="1"/>
          </p:cNvSpPr>
          <p:nvPr/>
        </p:nvSpPr>
        <p:spPr>
          <a:xfrm>
            <a:off x="7903081" y="368021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4" name="Cube 513"/>
          <p:cNvSpPr>
            <a:spLocks noChangeAspect="1"/>
          </p:cNvSpPr>
          <p:nvPr/>
        </p:nvSpPr>
        <p:spPr>
          <a:xfrm>
            <a:off x="9332238" y="355829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5" name="Cube 514"/>
          <p:cNvSpPr>
            <a:spLocks noChangeAspect="1"/>
          </p:cNvSpPr>
          <p:nvPr/>
        </p:nvSpPr>
        <p:spPr>
          <a:xfrm>
            <a:off x="9271278" y="361925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6" name="Cube 515"/>
          <p:cNvSpPr>
            <a:spLocks noChangeAspect="1"/>
          </p:cNvSpPr>
          <p:nvPr/>
        </p:nvSpPr>
        <p:spPr>
          <a:xfrm>
            <a:off x="9210318" y="368021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7" name="Cube 516"/>
          <p:cNvSpPr>
            <a:spLocks noChangeAspect="1"/>
          </p:cNvSpPr>
          <p:nvPr/>
        </p:nvSpPr>
        <p:spPr>
          <a:xfrm>
            <a:off x="4065967" y="374117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18" name="Cube 517"/>
          <p:cNvSpPr>
            <a:spLocks noChangeAspect="1"/>
          </p:cNvSpPr>
          <p:nvPr/>
        </p:nvSpPr>
        <p:spPr>
          <a:xfrm>
            <a:off x="7842121" y="374117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9" name="Cube 518"/>
          <p:cNvSpPr>
            <a:spLocks noChangeAspect="1"/>
          </p:cNvSpPr>
          <p:nvPr/>
        </p:nvSpPr>
        <p:spPr>
          <a:xfrm>
            <a:off x="9149358" y="374117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0" name="Cube 519"/>
          <p:cNvSpPr>
            <a:spLocks noChangeAspect="1"/>
          </p:cNvSpPr>
          <p:nvPr/>
        </p:nvSpPr>
        <p:spPr>
          <a:xfrm>
            <a:off x="4334018" y="3683191"/>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1" name="Cube 520"/>
          <p:cNvSpPr>
            <a:spLocks noChangeAspect="1"/>
          </p:cNvSpPr>
          <p:nvPr/>
        </p:nvSpPr>
        <p:spPr>
          <a:xfrm>
            <a:off x="6304113" y="3683191"/>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2" name="Cube 521"/>
          <p:cNvSpPr>
            <a:spLocks noChangeAspect="1"/>
          </p:cNvSpPr>
          <p:nvPr/>
        </p:nvSpPr>
        <p:spPr>
          <a:xfrm>
            <a:off x="8157362" y="3683191"/>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3" name="Cube 522"/>
          <p:cNvSpPr>
            <a:spLocks noChangeAspect="1"/>
          </p:cNvSpPr>
          <p:nvPr/>
        </p:nvSpPr>
        <p:spPr>
          <a:xfrm>
            <a:off x="9424442" y="3683191"/>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4" name="Cube 523"/>
          <p:cNvSpPr>
            <a:spLocks noChangeAspect="1"/>
          </p:cNvSpPr>
          <p:nvPr/>
        </p:nvSpPr>
        <p:spPr>
          <a:xfrm>
            <a:off x="4271573" y="374117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5" name="Cube 524"/>
          <p:cNvSpPr>
            <a:spLocks noChangeAspect="1"/>
          </p:cNvSpPr>
          <p:nvPr/>
        </p:nvSpPr>
        <p:spPr>
          <a:xfrm>
            <a:off x="6241668" y="374117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6" name="Cube 525"/>
          <p:cNvSpPr>
            <a:spLocks noChangeAspect="1"/>
          </p:cNvSpPr>
          <p:nvPr/>
        </p:nvSpPr>
        <p:spPr>
          <a:xfrm>
            <a:off x="8094917" y="374117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7" name="Cube 526"/>
          <p:cNvSpPr>
            <a:spLocks noChangeAspect="1"/>
          </p:cNvSpPr>
          <p:nvPr/>
        </p:nvSpPr>
        <p:spPr>
          <a:xfrm>
            <a:off x="9361997" y="374117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8" name="Cube 527"/>
          <p:cNvSpPr>
            <a:spLocks noChangeAspect="1"/>
          </p:cNvSpPr>
          <p:nvPr/>
        </p:nvSpPr>
        <p:spPr>
          <a:xfrm>
            <a:off x="6634340" y="355829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9" name="Cube 528"/>
          <p:cNvSpPr>
            <a:spLocks noChangeAspect="1"/>
          </p:cNvSpPr>
          <p:nvPr/>
        </p:nvSpPr>
        <p:spPr>
          <a:xfrm>
            <a:off x="6573380" y="361925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0" name="Cube 529"/>
          <p:cNvSpPr>
            <a:spLocks noChangeAspect="1"/>
          </p:cNvSpPr>
          <p:nvPr/>
        </p:nvSpPr>
        <p:spPr>
          <a:xfrm>
            <a:off x="6512420" y="368021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1" name="Cube 530"/>
          <p:cNvSpPr>
            <a:spLocks noChangeAspect="1"/>
          </p:cNvSpPr>
          <p:nvPr/>
        </p:nvSpPr>
        <p:spPr>
          <a:xfrm>
            <a:off x="6451460" y="374117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2" name="Cube 531"/>
          <p:cNvSpPr>
            <a:spLocks noChangeAspect="1"/>
          </p:cNvSpPr>
          <p:nvPr/>
        </p:nvSpPr>
        <p:spPr>
          <a:xfrm>
            <a:off x="9368266" y="358877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3" name="Cube 532"/>
          <p:cNvSpPr>
            <a:spLocks noChangeAspect="1"/>
          </p:cNvSpPr>
          <p:nvPr/>
        </p:nvSpPr>
        <p:spPr>
          <a:xfrm>
            <a:off x="4279327" y="358877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4" name="Cube 533"/>
          <p:cNvSpPr>
            <a:spLocks noChangeAspect="1"/>
          </p:cNvSpPr>
          <p:nvPr/>
        </p:nvSpPr>
        <p:spPr>
          <a:xfrm>
            <a:off x="3842776" y="3591795"/>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5" name="Cube 534"/>
          <p:cNvSpPr>
            <a:spLocks noChangeAspect="1"/>
          </p:cNvSpPr>
          <p:nvPr/>
        </p:nvSpPr>
        <p:spPr>
          <a:xfrm>
            <a:off x="7606636" y="368021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6" name="Cube 535"/>
          <p:cNvSpPr>
            <a:spLocks noChangeAspect="1"/>
          </p:cNvSpPr>
          <p:nvPr/>
        </p:nvSpPr>
        <p:spPr>
          <a:xfrm>
            <a:off x="7538543" y="374117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7" name="Cube 536"/>
          <p:cNvSpPr>
            <a:spLocks noChangeAspect="1"/>
          </p:cNvSpPr>
          <p:nvPr/>
        </p:nvSpPr>
        <p:spPr>
          <a:xfrm>
            <a:off x="5553844" y="3741176"/>
            <a:ext cx="182880" cy="18288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8" name="Cube 537"/>
          <p:cNvSpPr>
            <a:spLocks noChangeAspect="1"/>
          </p:cNvSpPr>
          <p:nvPr/>
        </p:nvSpPr>
        <p:spPr>
          <a:xfrm>
            <a:off x="4649728" y="355829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9" name="Cube 538"/>
          <p:cNvSpPr>
            <a:spLocks noChangeAspect="1"/>
          </p:cNvSpPr>
          <p:nvPr/>
        </p:nvSpPr>
        <p:spPr>
          <a:xfrm>
            <a:off x="4588768" y="361925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0" name="Cube 539"/>
          <p:cNvSpPr>
            <a:spLocks noChangeAspect="1"/>
          </p:cNvSpPr>
          <p:nvPr/>
        </p:nvSpPr>
        <p:spPr>
          <a:xfrm>
            <a:off x="4527808" y="368021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1" name="Cube 540"/>
          <p:cNvSpPr>
            <a:spLocks noChangeAspect="1"/>
          </p:cNvSpPr>
          <p:nvPr/>
        </p:nvSpPr>
        <p:spPr>
          <a:xfrm>
            <a:off x="4466848" y="374117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2" name="Cube 541"/>
          <p:cNvSpPr>
            <a:spLocks noChangeAspect="1"/>
          </p:cNvSpPr>
          <p:nvPr/>
        </p:nvSpPr>
        <p:spPr>
          <a:xfrm>
            <a:off x="4877413" y="355829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3" name="Cube 542"/>
          <p:cNvSpPr>
            <a:spLocks noChangeAspect="1"/>
          </p:cNvSpPr>
          <p:nvPr/>
        </p:nvSpPr>
        <p:spPr>
          <a:xfrm>
            <a:off x="4816453" y="361925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4" name="Cube 543"/>
          <p:cNvSpPr>
            <a:spLocks noChangeAspect="1"/>
          </p:cNvSpPr>
          <p:nvPr/>
        </p:nvSpPr>
        <p:spPr>
          <a:xfrm>
            <a:off x="4755493" y="368021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5" name="Cube 544"/>
          <p:cNvSpPr>
            <a:spLocks noChangeAspect="1"/>
          </p:cNvSpPr>
          <p:nvPr/>
        </p:nvSpPr>
        <p:spPr>
          <a:xfrm>
            <a:off x="4694533" y="374117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6" name="Cube 545"/>
          <p:cNvSpPr>
            <a:spLocks noChangeAspect="1"/>
          </p:cNvSpPr>
          <p:nvPr/>
        </p:nvSpPr>
        <p:spPr>
          <a:xfrm>
            <a:off x="5961516" y="355829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7" name="Cube 546"/>
          <p:cNvSpPr>
            <a:spLocks noChangeAspect="1"/>
          </p:cNvSpPr>
          <p:nvPr/>
        </p:nvSpPr>
        <p:spPr>
          <a:xfrm>
            <a:off x="5900556" y="361925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8" name="Cube 547"/>
          <p:cNvSpPr>
            <a:spLocks noChangeAspect="1"/>
          </p:cNvSpPr>
          <p:nvPr/>
        </p:nvSpPr>
        <p:spPr>
          <a:xfrm>
            <a:off x="5839596" y="368021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9" name="Cube 548"/>
          <p:cNvSpPr>
            <a:spLocks noChangeAspect="1"/>
          </p:cNvSpPr>
          <p:nvPr/>
        </p:nvSpPr>
        <p:spPr>
          <a:xfrm>
            <a:off x="5778636" y="374117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0" name="Cube 549"/>
          <p:cNvSpPr>
            <a:spLocks noChangeAspect="1"/>
          </p:cNvSpPr>
          <p:nvPr/>
        </p:nvSpPr>
        <p:spPr>
          <a:xfrm>
            <a:off x="9038654" y="355829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1" name="Cube 550"/>
          <p:cNvSpPr>
            <a:spLocks noChangeAspect="1"/>
          </p:cNvSpPr>
          <p:nvPr/>
        </p:nvSpPr>
        <p:spPr>
          <a:xfrm>
            <a:off x="8977694" y="3619256"/>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2" name="Cube 551"/>
          <p:cNvSpPr>
            <a:spLocks noChangeAspect="1"/>
          </p:cNvSpPr>
          <p:nvPr/>
        </p:nvSpPr>
        <p:spPr>
          <a:xfrm>
            <a:off x="8916734" y="3680216"/>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3" name="Cube 552"/>
          <p:cNvSpPr>
            <a:spLocks noChangeAspect="1"/>
          </p:cNvSpPr>
          <p:nvPr/>
        </p:nvSpPr>
        <p:spPr>
          <a:xfrm>
            <a:off x="8855774" y="3741176"/>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4" name="TextBox 553"/>
          <p:cNvSpPr txBox="1"/>
          <p:nvPr/>
        </p:nvSpPr>
        <p:spPr>
          <a:xfrm>
            <a:off x="5921603" y="2346057"/>
            <a:ext cx="2194496" cy="246221"/>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w="1905">
                  <a:noFill/>
                </a:ln>
                <a:solidFill>
                  <a:sysClr val="window" lastClr="FFFFFF">
                    <a:lumMod val="75000"/>
                  </a:sysClr>
                </a:solidFill>
                <a:effectLst>
                  <a:outerShdw blurRad="101600" sx="101000" sy="101000" algn="ctr" rotWithShape="0">
                    <a:prstClr val="white">
                      <a:alpha val="40000"/>
                    </a:prstClr>
                  </a:outerShdw>
                </a:effectLst>
                <a:uLnTx/>
                <a:uFillTx/>
              </a:rPr>
              <a:t>PRESENTATION LAYER</a:t>
            </a:r>
            <a:endParaRPr kumimoji="0" lang="en-US" sz="1000" b="1" i="0" u="none" strike="noStrike" kern="0" cap="none" spc="0" normalizeH="0" baseline="0" noProof="0" dirty="0">
              <a:ln w="1905">
                <a:noFill/>
              </a:ln>
              <a:solidFill>
                <a:sysClr val="window" lastClr="FFFFFF">
                  <a:lumMod val="75000"/>
                </a:sysClr>
              </a:solidFill>
              <a:effectLst>
                <a:outerShdw blurRad="101600" sx="101000" sy="101000" algn="ctr" rotWithShape="0">
                  <a:prstClr val="white">
                    <a:alpha val="40000"/>
                  </a:prstClr>
                </a:outerShdw>
              </a:effectLst>
              <a:uLnTx/>
              <a:uFillTx/>
            </a:endParaRPr>
          </a:p>
        </p:txBody>
      </p:sp>
      <p:sp>
        <p:nvSpPr>
          <p:cNvPr id="555" name="Cube 554"/>
          <p:cNvSpPr>
            <a:spLocks noChangeAspect="1"/>
          </p:cNvSpPr>
          <p:nvPr/>
        </p:nvSpPr>
        <p:spPr>
          <a:xfrm>
            <a:off x="4058229" y="2731385"/>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6" name="Cube 555"/>
          <p:cNvSpPr>
            <a:spLocks noChangeAspect="1"/>
          </p:cNvSpPr>
          <p:nvPr/>
        </p:nvSpPr>
        <p:spPr>
          <a:xfrm>
            <a:off x="3986412" y="279234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7" name="Cube 556"/>
          <p:cNvSpPr>
            <a:spLocks noChangeAspect="1"/>
          </p:cNvSpPr>
          <p:nvPr/>
        </p:nvSpPr>
        <p:spPr>
          <a:xfrm>
            <a:off x="3914594" y="2853305"/>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8" name="Cube 557"/>
          <p:cNvSpPr>
            <a:spLocks noChangeAspect="1"/>
          </p:cNvSpPr>
          <p:nvPr/>
        </p:nvSpPr>
        <p:spPr>
          <a:xfrm>
            <a:off x="3842776" y="291426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59" name="Cube 558"/>
          <p:cNvSpPr>
            <a:spLocks noChangeAspect="1"/>
          </p:cNvSpPr>
          <p:nvPr/>
        </p:nvSpPr>
        <p:spPr>
          <a:xfrm>
            <a:off x="6241668" y="273138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0" name="Cube 559"/>
          <p:cNvSpPr>
            <a:spLocks noChangeAspect="1"/>
          </p:cNvSpPr>
          <p:nvPr/>
        </p:nvSpPr>
        <p:spPr>
          <a:xfrm>
            <a:off x="6169851" y="279234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1" name="Cube 560"/>
          <p:cNvSpPr>
            <a:spLocks noChangeAspect="1"/>
          </p:cNvSpPr>
          <p:nvPr/>
        </p:nvSpPr>
        <p:spPr>
          <a:xfrm>
            <a:off x="6098033" y="2853305"/>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2" name="Cube 561"/>
          <p:cNvSpPr>
            <a:spLocks noChangeAspect="1"/>
          </p:cNvSpPr>
          <p:nvPr/>
        </p:nvSpPr>
        <p:spPr>
          <a:xfrm>
            <a:off x="6026215" y="291426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3" name="Cube 562"/>
          <p:cNvSpPr>
            <a:spLocks noChangeAspect="1"/>
          </p:cNvSpPr>
          <p:nvPr/>
        </p:nvSpPr>
        <p:spPr>
          <a:xfrm>
            <a:off x="7384239" y="2731385"/>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4" name="Cube 563"/>
          <p:cNvSpPr>
            <a:spLocks noChangeAspect="1"/>
          </p:cNvSpPr>
          <p:nvPr/>
        </p:nvSpPr>
        <p:spPr>
          <a:xfrm>
            <a:off x="7312422" y="279234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5" name="Cube 564"/>
          <p:cNvSpPr>
            <a:spLocks noChangeAspect="1"/>
          </p:cNvSpPr>
          <p:nvPr/>
        </p:nvSpPr>
        <p:spPr>
          <a:xfrm>
            <a:off x="7240604" y="285330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6" name="Cube 565"/>
          <p:cNvSpPr>
            <a:spLocks noChangeAspect="1"/>
          </p:cNvSpPr>
          <p:nvPr/>
        </p:nvSpPr>
        <p:spPr>
          <a:xfrm>
            <a:off x="7168786" y="291426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7" name="Cube 566"/>
          <p:cNvSpPr>
            <a:spLocks noChangeAspect="1"/>
          </p:cNvSpPr>
          <p:nvPr/>
        </p:nvSpPr>
        <p:spPr>
          <a:xfrm>
            <a:off x="9926374" y="273138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8" name="Cube 567"/>
          <p:cNvSpPr>
            <a:spLocks noChangeAspect="1"/>
          </p:cNvSpPr>
          <p:nvPr/>
        </p:nvSpPr>
        <p:spPr>
          <a:xfrm>
            <a:off x="9854557" y="279234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69" name="Cube 568"/>
          <p:cNvSpPr>
            <a:spLocks noChangeAspect="1"/>
          </p:cNvSpPr>
          <p:nvPr/>
        </p:nvSpPr>
        <p:spPr>
          <a:xfrm>
            <a:off x="9782739" y="2853305"/>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0" name="Cube 569"/>
          <p:cNvSpPr>
            <a:spLocks noChangeAspect="1"/>
          </p:cNvSpPr>
          <p:nvPr/>
        </p:nvSpPr>
        <p:spPr>
          <a:xfrm>
            <a:off x="9710921" y="291426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1" name="Cube 570"/>
          <p:cNvSpPr>
            <a:spLocks noChangeAspect="1"/>
          </p:cNvSpPr>
          <p:nvPr/>
        </p:nvSpPr>
        <p:spPr>
          <a:xfrm>
            <a:off x="4248847" y="273138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2" name="Cube 571"/>
          <p:cNvSpPr>
            <a:spLocks noChangeAspect="1"/>
          </p:cNvSpPr>
          <p:nvPr/>
        </p:nvSpPr>
        <p:spPr>
          <a:xfrm>
            <a:off x="4187887" y="2792345"/>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3" name="Cube 572"/>
          <p:cNvSpPr>
            <a:spLocks noChangeAspect="1"/>
          </p:cNvSpPr>
          <p:nvPr/>
        </p:nvSpPr>
        <p:spPr>
          <a:xfrm>
            <a:off x="4126927" y="285330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4" name="Cube 573"/>
          <p:cNvSpPr>
            <a:spLocks noChangeAspect="1"/>
          </p:cNvSpPr>
          <p:nvPr/>
        </p:nvSpPr>
        <p:spPr>
          <a:xfrm>
            <a:off x="8025001" y="273138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5" name="Cube 574"/>
          <p:cNvSpPr>
            <a:spLocks noChangeAspect="1"/>
          </p:cNvSpPr>
          <p:nvPr/>
        </p:nvSpPr>
        <p:spPr>
          <a:xfrm>
            <a:off x="7964041" y="2792345"/>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6" name="Cube 575"/>
          <p:cNvSpPr>
            <a:spLocks noChangeAspect="1"/>
          </p:cNvSpPr>
          <p:nvPr/>
        </p:nvSpPr>
        <p:spPr>
          <a:xfrm>
            <a:off x="7903081" y="285330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7" name="Cube 576"/>
          <p:cNvSpPr>
            <a:spLocks noChangeAspect="1"/>
          </p:cNvSpPr>
          <p:nvPr/>
        </p:nvSpPr>
        <p:spPr>
          <a:xfrm>
            <a:off x="9332238" y="273138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8" name="Cube 577"/>
          <p:cNvSpPr>
            <a:spLocks noChangeAspect="1"/>
          </p:cNvSpPr>
          <p:nvPr/>
        </p:nvSpPr>
        <p:spPr>
          <a:xfrm>
            <a:off x="9271278" y="279234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79" name="Cube 578"/>
          <p:cNvSpPr>
            <a:spLocks noChangeAspect="1"/>
          </p:cNvSpPr>
          <p:nvPr/>
        </p:nvSpPr>
        <p:spPr>
          <a:xfrm>
            <a:off x="9210318" y="285330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0" name="Cube 579"/>
          <p:cNvSpPr>
            <a:spLocks noChangeAspect="1"/>
          </p:cNvSpPr>
          <p:nvPr/>
        </p:nvSpPr>
        <p:spPr>
          <a:xfrm>
            <a:off x="4065967" y="291426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581" name="Cube 580"/>
          <p:cNvSpPr>
            <a:spLocks noChangeAspect="1"/>
          </p:cNvSpPr>
          <p:nvPr/>
        </p:nvSpPr>
        <p:spPr>
          <a:xfrm>
            <a:off x="7842121" y="291426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2" name="Cube 581"/>
          <p:cNvSpPr>
            <a:spLocks noChangeAspect="1"/>
          </p:cNvSpPr>
          <p:nvPr/>
        </p:nvSpPr>
        <p:spPr>
          <a:xfrm>
            <a:off x="9149358" y="291426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3" name="Cube 582"/>
          <p:cNvSpPr>
            <a:spLocks noChangeAspect="1"/>
          </p:cNvSpPr>
          <p:nvPr/>
        </p:nvSpPr>
        <p:spPr>
          <a:xfrm>
            <a:off x="4334018" y="2856280"/>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4" name="Cube 583"/>
          <p:cNvSpPr>
            <a:spLocks noChangeAspect="1"/>
          </p:cNvSpPr>
          <p:nvPr/>
        </p:nvSpPr>
        <p:spPr>
          <a:xfrm>
            <a:off x="6304113" y="2856280"/>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5" name="Cube 584"/>
          <p:cNvSpPr>
            <a:spLocks noChangeAspect="1"/>
          </p:cNvSpPr>
          <p:nvPr/>
        </p:nvSpPr>
        <p:spPr>
          <a:xfrm>
            <a:off x="8157362" y="2856280"/>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6" name="Cube 585"/>
          <p:cNvSpPr>
            <a:spLocks noChangeAspect="1"/>
          </p:cNvSpPr>
          <p:nvPr/>
        </p:nvSpPr>
        <p:spPr>
          <a:xfrm>
            <a:off x="9424442" y="2856280"/>
            <a:ext cx="182880" cy="18288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7" name="Cube 586"/>
          <p:cNvSpPr>
            <a:spLocks noChangeAspect="1"/>
          </p:cNvSpPr>
          <p:nvPr/>
        </p:nvSpPr>
        <p:spPr>
          <a:xfrm>
            <a:off x="4271573" y="291426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8" name="Cube 587"/>
          <p:cNvSpPr>
            <a:spLocks noChangeAspect="1"/>
          </p:cNvSpPr>
          <p:nvPr/>
        </p:nvSpPr>
        <p:spPr>
          <a:xfrm>
            <a:off x="6241668" y="291426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89" name="Cube 588"/>
          <p:cNvSpPr>
            <a:spLocks noChangeAspect="1"/>
          </p:cNvSpPr>
          <p:nvPr/>
        </p:nvSpPr>
        <p:spPr>
          <a:xfrm>
            <a:off x="8094917" y="291426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90" name="Cube 589"/>
          <p:cNvSpPr>
            <a:spLocks noChangeAspect="1"/>
          </p:cNvSpPr>
          <p:nvPr/>
        </p:nvSpPr>
        <p:spPr>
          <a:xfrm>
            <a:off x="9361997" y="291426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91" name="Cube 590"/>
          <p:cNvSpPr>
            <a:spLocks noChangeAspect="1"/>
          </p:cNvSpPr>
          <p:nvPr/>
        </p:nvSpPr>
        <p:spPr>
          <a:xfrm>
            <a:off x="6634340" y="273138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92" name="Cube 591"/>
          <p:cNvSpPr>
            <a:spLocks noChangeAspect="1"/>
          </p:cNvSpPr>
          <p:nvPr/>
        </p:nvSpPr>
        <p:spPr>
          <a:xfrm>
            <a:off x="6573380" y="279234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93" name="Cube 592"/>
          <p:cNvSpPr>
            <a:spLocks noChangeAspect="1"/>
          </p:cNvSpPr>
          <p:nvPr/>
        </p:nvSpPr>
        <p:spPr>
          <a:xfrm>
            <a:off x="6512420" y="285330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94" name="Cube 593"/>
          <p:cNvSpPr>
            <a:spLocks noChangeAspect="1"/>
          </p:cNvSpPr>
          <p:nvPr/>
        </p:nvSpPr>
        <p:spPr>
          <a:xfrm>
            <a:off x="6451460" y="291426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95" name="Cube 594"/>
          <p:cNvSpPr>
            <a:spLocks noChangeAspect="1"/>
          </p:cNvSpPr>
          <p:nvPr/>
        </p:nvSpPr>
        <p:spPr>
          <a:xfrm>
            <a:off x="9368266" y="276186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96" name="Cube 595"/>
          <p:cNvSpPr>
            <a:spLocks noChangeAspect="1"/>
          </p:cNvSpPr>
          <p:nvPr/>
        </p:nvSpPr>
        <p:spPr>
          <a:xfrm>
            <a:off x="4279327" y="276186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97" name="Cube 596"/>
          <p:cNvSpPr>
            <a:spLocks noChangeAspect="1"/>
          </p:cNvSpPr>
          <p:nvPr/>
        </p:nvSpPr>
        <p:spPr>
          <a:xfrm>
            <a:off x="3842776" y="2764884"/>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98" name="Cube 597"/>
          <p:cNvSpPr>
            <a:spLocks noChangeAspect="1"/>
          </p:cNvSpPr>
          <p:nvPr/>
        </p:nvSpPr>
        <p:spPr>
          <a:xfrm>
            <a:off x="7606636" y="285330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99" name="Cube 598"/>
          <p:cNvSpPr>
            <a:spLocks noChangeAspect="1"/>
          </p:cNvSpPr>
          <p:nvPr/>
        </p:nvSpPr>
        <p:spPr>
          <a:xfrm>
            <a:off x="7538543" y="291426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00" name="Cube 599"/>
          <p:cNvSpPr>
            <a:spLocks noChangeAspect="1"/>
          </p:cNvSpPr>
          <p:nvPr/>
        </p:nvSpPr>
        <p:spPr>
          <a:xfrm>
            <a:off x="5553844" y="291426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01" name="Cube 600"/>
          <p:cNvSpPr>
            <a:spLocks noChangeAspect="1"/>
          </p:cNvSpPr>
          <p:nvPr/>
        </p:nvSpPr>
        <p:spPr>
          <a:xfrm>
            <a:off x="4649728" y="273138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02" name="Cube 601"/>
          <p:cNvSpPr>
            <a:spLocks noChangeAspect="1"/>
          </p:cNvSpPr>
          <p:nvPr/>
        </p:nvSpPr>
        <p:spPr>
          <a:xfrm>
            <a:off x="4588768" y="279234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03" name="Cube 602"/>
          <p:cNvSpPr>
            <a:spLocks noChangeAspect="1"/>
          </p:cNvSpPr>
          <p:nvPr/>
        </p:nvSpPr>
        <p:spPr>
          <a:xfrm>
            <a:off x="4527808" y="285330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04" name="Cube 603"/>
          <p:cNvSpPr>
            <a:spLocks noChangeAspect="1"/>
          </p:cNvSpPr>
          <p:nvPr/>
        </p:nvSpPr>
        <p:spPr>
          <a:xfrm>
            <a:off x="4466848" y="291426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05" name="Cube 604"/>
          <p:cNvSpPr>
            <a:spLocks noChangeAspect="1"/>
          </p:cNvSpPr>
          <p:nvPr/>
        </p:nvSpPr>
        <p:spPr>
          <a:xfrm>
            <a:off x="4877413" y="273138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06" name="Cube 605"/>
          <p:cNvSpPr>
            <a:spLocks noChangeAspect="1"/>
          </p:cNvSpPr>
          <p:nvPr/>
        </p:nvSpPr>
        <p:spPr>
          <a:xfrm>
            <a:off x="4816453" y="279234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07" name="Cube 606"/>
          <p:cNvSpPr>
            <a:spLocks noChangeAspect="1"/>
          </p:cNvSpPr>
          <p:nvPr/>
        </p:nvSpPr>
        <p:spPr>
          <a:xfrm>
            <a:off x="4755493" y="285330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08" name="Cube 607"/>
          <p:cNvSpPr>
            <a:spLocks noChangeAspect="1"/>
          </p:cNvSpPr>
          <p:nvPr/>
        </p:nvSpPr>
        <p:spPr>
          <a:xfrm>
            <a:off x="4694533" y="291426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09" name="Cube 608"/>
          <p:cNvSpPr>
            <a:spLocks noChangeAspect="1"/>
          </p:cNvSpPr>
          <p:nvPr/>
        </p:nvSpPr>
        <p:spPr>
          <a:xfrm>
            <a:off x="5961516" y="273138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10" name="Cube 609"/>
          <p:cNvSpPr>
            <a:spLocks noChangeAspect="1"/>
          </p:cNvSpPr>
          <p:nvPr/>
        </p:nvSpPr>
        <p:spPr>
          <a:xfrm>
            <a:off x="5900556" y="279234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11" name="Cube 610"/>
          <p:cNvSpPr>
            <a:spLocks noChangeAspect="1"/>
          </p:cNvSpPr>
          <p:nvPr/>
        </p:nvSpPr>
        <p:spPr>
          <a:xfrm>
            <a:off x="5839596" y="285330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12" name="Cube 611"/>
          <p:cNvSpPr>
            <a:spLocks noChangeAspect="1"/>
          </p:cNvSpPr>
          <p:nvPr/>
        </p:nvSpPr>
        <p:spPr>
          <a:xfrm>
            <a:off x="5778636" y="291426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13" name="Cube 612"/>
          <p:cNvSpPr>
            <a:spLocks noChangeAspect="1"/>
          </p:cNvSpPr>
          <p:nvPr/>
        </p:nvSpPr>
        <p:spPr>
          <a:xfrm>
            <a:off x="9038654" y="273138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14" name="Cube 613"/>
          <p:cNvSpPr>
            <a:spLocks noChangeAspect="1"/>
          </p:cNvSpPr>
          <p:nvPr/>
        </p:nvSpPr>
        <p:spPr>
          <a:xfrm>
            <a:off x="8977694" y="2792345"/>
            <a:ext cx="182880" cy="18288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15" name="Cube 614"/>
          <p:cNvSpPr>
            <a:spLocks noChangeAspect="1"/>
          </p:cNvSpPr>
          <p:nvPr/>
        </p:nvSpPr>
        <p:spPr>
          <a:xfrm>
            <a:off x="8916734" y="2853305"/>
            <a:ext cx="182880" cy="18288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16" name="Cube 615"/>
          <p:cNvSpPr>
            <a:spLocks noChangeAspect="1"/>
          </p:cNvSpPr>
          <p:nvPr/>
        </p:nvSpPr>
        <p:spPr>
          <a:xfrm>
            <a:off x="8855774" y="2914265"/>
            <a:ext cx="182880" cy="18288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17" name="Can 616"/>
          <p:cNvSpPr/>
          <p:nvPr/>
        </p:nvSpPr>
        <p:spPr>
          <a:xfrm>
            <a:off x="8761725"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8" name="Can 617"/>
          <p:cNvSpPr/>
          <p:nvPr/>
        </p:nvSpPr>
        <p:spPr>
          <a:xfrm>
            <a:off x="5439080"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9" name="Can 618"/>
          <p:cNvSpPr/>
          <p:nvPr/>
        </p:nvSpPr>
        <p:spPr>
          <a:xfrm>
            <a:off x="3777757"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20" name="Can 619"/>
          <p:cNvSpPr/>
          <p:nvPr/>
        </p:nvSpPr>
        <p:spPr>
          <a:xfrm>
            <a:off x="7100403"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21" name="HDD FILL LAYER"/>
          <p:cNvSpPr/>
          <p:nvPr/>
        </p:nvSpPr>
        <p:spPr>
          <a:xfrm>
            <a:off x="3579151" y="5667193"/>
            <a:ext cx="7050024" cy="513143"/>
          </a:xfrm>
          <a:prstGeom prst="cube">
            <a:avLst>
              <a:gd name="adj" fmla="val 81698"/>
            </a:avLst>
          </a:prstGeom>
          <a:solidFill>
            <a:srgbClr val="4F81BD">
              <a:alpha val="68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22" name="Cube 621"/>
          <p:cNvSpPr>
            <a:spLocks noChangeAspect="1"/>
          </p:cNvSpPr>
          <p:nvPr/>
        </p:nvSpPr>
        <p:spPr>
          <a:xfrm>
            <a:off x="4016782" y="5772061"/>
            <a:ext cx="128016" cy="128016"/>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23" name="Cube 622"/>
          <p:cNvSpPr>
            <a:spLocks noChangeAspect="1"/>
          </p:cNvSpPr>
          <p:nvPr/>
        </p:nvSpPr>
        <p:spPr>
          <a:xfrm>
            <a:off x="3950621" y="5824255"/>
            <a:ext cx="128016" cy="128016"/>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24" name="Cube 623"/>
          <p:cNvSpPr>
            <a:spLocks noChangeAspect="1"/>
          </p:cNvSpPr>
          <p:nvPr/>
        </p:nvSpPr>
        <p:spPr>
          <a:xfrm>
            <a:off x="4454453" y="5875950"/>
            <a:ext cx="128016" cy="128016"/>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25" name="Cube 624"/>
          <p:cNvSpPr>
            <a:spLocks noChangeAspect="1"/>
          </p:cNvSpPr>
          <p:nvPr/>
        </p:nvSpPr>
        <p:spPr>
          <a:xfrm>
            <a:off x="4412579" y="5928643"/>
            <a:ext cx="128016" cy="128016"/>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26" name="Cube 625"/>
          <p:cNvSpPr>
            <a:spLocks noChangeAspect="1"/>
          </p:cNvSpPr>
          <p:nvPr/>
        </p:nvSpPr>
        <p:spPr>
          <a:xfrm>
            <a:off x="4232235" y="5776946"/>
            <a:ext cx="128016" cy="128016"/>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27" name="Cube 626"/>
          <p:cNvSpPr>
            <a:spLocks noChangeAspect="1"/>
          </p:cNvSpPr>
          <p:nvPr/>
        </p:nvSpPr>
        <p:spPr>
          <a:xfrm>
            <a:off x="3884459" y="5876449"/>
            <a:ext cx="128016" cy="128016"/>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28" name="Cube 627"/>
          <p:cNvSpPr>
            <a:spLocks noChangeAspect="1"/>
          </p:cNvSpPr>
          <p:nvPr/>
        </p:nvSpPr>
        <p:spPr>
          <a:xfrm>
            <a:off x="5019714" y="5776946"/>
            <a:ext cx="128016" cy="128016"/>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29" name="Cube 628"/>
          <p:cNvSpPr>
            <a:spLocks noChangeAspect="1"/>
          </p:cNvSpPr>
          <p:nvPr/>
        </p:nvSpPr>
        <p:spPr>
          <a:xfrm>
            <a:off x="6419854" y="5776946"/>
            <a:ext cx="128016" cy="128016"/>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30" name="Cube 629"/>
          <p:cNvSpPr>
            <a:spLocks noChangeAspect="1"/>
          </p:cNvSpPr>
          <p:nvPr/>
        </p:nvSpPr>
        <p:spPr>
          <a:xfrm>
            <a:off x="5736724" y="5776946"/>
            <a:ext cx="128016" cy="128016"/>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31" name="Cube 630"/>
          <p:cNvSpPr>
            <a:spLocks noChangeAspect="1"/>
          </p:cNvSpPr>
          <p:nvPr/>
        </p:nvSpPr>
        <p:spPr>
          <a:xfrm>
            <a:off x="6063225" y="5776946"/>
            <a:ext cx="128016" cy="128016"/>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32" name="Cube 631"/>
          <p:cNvSpPr>
            <a:spLocks noChangeAspect="1"/>
          </p:cNvSpPr>
          <p:nvPr/>
        </p:nvSpPr>
        <p:spPr>
          <a:xfrm>
            <a:off x="4868269" y="5776946"/>
            <a:ext cx="128016" cy="128016"/>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33" name="Cube 632"/>
          <p:cNvSpPr>
            <a:spLocks noChangeAspect="1"/>
          </p:cNvSpPr>
          <p:nvPr/>
        </p:nvSpPr>
        <p:spPr>
          <a:xfrm>
            <a:off x="6603025" y="5776946"/>
            <a:ext cx="128016" cy="128016"/>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34" name="Cube 633"/>
          <p:cNvSpPr>
            <a:spLocks noChangeAspect="1"/>
          </p:cNvSpPr>
          <p:nvPr/>
        </p:nvSpPr>
        <p:spPr>
          <a:xfrm>
            <a:off x="9325421" y="5776946"/>
            <a:ext cx="128016" cy="128016"/>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35" name="Cube 634"/>
          <p:cNvSpPr>
            <a:spLocks noChangeAspect="1"/>
          </p:cNvSpPr>
          <p:nvPr/>
        </p:nvSpPr>
        <p:spPr>
          <a:xfrm>
            <a:off x="7241213" y="5776946"/>
            <a:ext cx="128016" cy="128016"/>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36" name="Cube 635"/>
          <p:cNvSpPr>
            <a:spLocks noChangeAspect="1"/>
          </p:cNvSpPr>
          <p:nvPr/>
        </p:nvSpPr>
        <p:spPr>
          <a:xfrm>
            <a:off x="8085961" y="5928643"/>
            <a:ext cx="128016" cy="128016"/>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37" name="Cube 636"/>
          <p:cNvSpPr>
            <a:spLocks noChangeAspect="1"/>
          </p:cNvSpPr>
          <p:nvPr/>
        </p:nvSpPr>
        <p:spPr>
          <a:xfrm>
            <a:off x="8022231" y="5776946"/>
            <a:ext cx="128016" cy="128016"/>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38" name="Cube 637"/>
          <p:cNvSpPr>
            <a:spLocks noChangeAspect="1"/>
          </p:cNvSpPr>
          <p:nvPr/>
        </p:nvSpPr>
        <p:spPr>
          <a:xfrm>
            <a:off x="8348732" y="5928643"/>
            <a:ext cx="128016" cy="128016"/>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39" name="Cube 638"/>
          <p:cNvSpPr>
            <a:spLocks noChangeAspect="1"/>
          </p:cNvSpPr>
          <p:nvPr/>
        </p:nvSpPr>
        <p:spPr>
          <a:xfrm>
            <a:off x="8935542" y="5776946"/>
            <a:ext cx="128016" cy="128016"/>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40" name="Cube 639"/>
          <p:cNvSpPr>
            <a:spLocks noChangeAspect="1"/>
          </p:cNvSpPr>
          <p:nvPr/>
        </p:nvSpPr>
        <p:spPr>
          <a:xfrm>
            <a:off x="7650869" y="5791234"/>
            <a:ext cx="128016" cy="128016"/>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41" name="Cube 640"/>
          <p:cNvSpPr>
            <a:spLocks noChangeAspect="1"/>
          </p:cNvSpPr>
          <p:nvPr/>
        </p:nvSpPr>
        <p:spPr>
          <a:xfrm>
            <a:off x="9710921" y="5840954"/>
            <a:ext cx="128016" cy="128016"/>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42" name="Cube 641"/>
          <p:cNvSpPr>
            <a:spLocks noChangeAspect="1"/>
          </p:cNvSpPr>
          <p:nvPr/>
        </p:nvSpPr>
        <p:spPr>
          <a:xfrm>
            <a:off x="9654736" y="5928643"/>
            <a:ext cx="128016" cy="128016"/>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43" name="Cube 642"/>
          <p:cNvSpPr>
            <a:spLocks noChangeAspect="1"/>
          </p:cNvSpPr>
          <p:nvPr/>
        </p:nvSpPr>
        <p:spPr>
          <a:xfrm>
            <a:off x="9981238" y="5776946"/>
            <a:ext cx="128016" cy="128016"/>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44" name="Cube 643"/>
          <p:cNvSpPr>
            <a:spLocks noChangeAspect="1"/>
          </p:cNvSpPr>
          <p:nvPr/>
        </p:nvSpPr>
        <p:spPr>
          <a:xfrm>
            <a:off x="3818297" y="5928643"/>
            <a:ext cx="128016" cy="128016"/>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45" name="Cube 644"/>
          <p:cNvSpPr>
            <a:spLocks noChangeAspect="1"/>
          </p:cNvSpPr>
          <p:nvPr/>
        </p:nvSpPr>
        <p:spPr>
          <a:xfrm>
            <a:off x="4144798" y="5840954"/>
            <a:ext cx="128016" cy="128016"/>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46" name="Cube 645"/>
          <p:cNvSpPr>
            <a:spLocks noChangeAspect="1"/>
          </p:cNvSpPr>
          <p:nvPr/>
        </p:nvSpPr>
        <p:spPr>
          <a:xfrm>
            <a:off x="4669784" y="5840954"/>
            <a:ext cx="128016" cy="128016"/>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47" name="Cube 646"/>
          <p:cNvSpPr>
            <a:spLocks noChangeAspect="1"/>
          </p:cNvSpPr>
          <p:nvPr/>
        </p:nvSpPr>
        <p:spPr>
          <a:xfrm>
            <a:off x="4932277" y="5928643"/>
            <a:ext cx="128016" cy="128016"/>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48" name="Cube 647"/>
          <p:cNvSpPr>
            <a:spLocks noChangeAspect="1"/>
          </p:cNvSpPr>
          <p:nvPr/>
        </p:nvSpPr>
        <p:spPr>
          <a:xfrm>
            <a:off x="5491143" y="5840954"/>
            <a:ext cx="128016" cy="128016"/>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49" name="Cube 648"/>
          <p:cNvSpPr>
            <a:spLocks noChangeAspect="1"/>
          </p:cNvSpPr>
          <p:nvPr/>
        </p:nvSpPr>
        <p:spPr>
          <a:xfrm>
            <a:off x="6361336" y="5840954"/>
            <a:ext cx="128016" cy="128016"/>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0" name="Cube 649"/>
          <p:cNvSpPr>
            <a:spLocks noChangeAspect="1"/>
          </p:cNvSpPr>
          <p:nvPr/>
        </p:nvSpPr>
        <p:spPr>
          <a:xfrm>
            <a:off x="6539017" y="5840954"/>
            <a:ext cx="128016" cy="128016"/>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1" name="Cube 650"/>
          <p:cNvSpPr>
            <a:spLocks noChangeAspect="1"/>
          </p:cNvSpPr>
          <p:nvPr/>
        </p:nvSpPr>
        <p:spPr>
          <a:xfrm>
            <a:off x="6711017" y="5840954"/>
            <a:ext cx="128016" cy="128016"/>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2" name="Cube 651"/>
          <p:cNvSpPr>
            <a:spLocks noChangeAspect="1"/>
          </p:cNvSpPr>
          <p:nvPr/>
        </p:nvSpPr>
        <p:spPr>
          <a:xfrm>
            <a:off x="6664979" y="5928643"/>
            <a:ext cx="128016" cy="128016"/>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3" name="Cube 652"/>
          <p:cNvSpPr>
            <a:spLocks noChangeAspect="1"/>
          </p:cNvSpPr>
          <p:nvPr/>
        </p:nvSpPr>
        <p:spPr>
          <a:xfrm>
            <a:off x="7153776" y="5840954"/>
            <a:ext cx="128016" cy="128016"/>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4" name="Cube 653"/>
          <p:cNvSpPr>
            <a:spLocks noChangeAspect="1"/>
          </p:cNvSpPr>
          <p:nvPr/>
        </p:nvSpPr>
        <p:spPr>
          <a:xfrm>
            <a:off x="7608293" y="5855242"/>
            <a:ext cx="128016" cy="128016"/>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5" name="Cube 654"/>
          <p:cNvSpPr>
            <a:spLocks noChangeAspect="1"/>
          </p:cNvSpPr>
          <p:nvPr/>
        </p:nvSpPr>
        <p:spPr>
          <a:xfrm>
            <a:off x="7934794" y="5840954"/>
            <a:ext cx="128016" cy="128016"/>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6" name="Cube 655"/>
          <p:cNvSpPr>
            <a:spLocks noChangeAspect="1"/>
          </p:cNvSpPr>
          <p:nvPr/>
        </p:nvSpPr>
        <p:spPr>
          <a:xfrm>
            <a:off x="8848105" y="5928643"/>
            <a:ext cx="128016" cy="128016"/>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7" name="Cube 656"/>
          <p:cNvSpPr>
            <a:spLocks noChangeAspect="1"/>
          </p:cNvSpPr>
          <p:nvPr/>
        </p:nvSpPr>
        <p:spPr>
          <a:xfrm>
            <a:off x="7547175" y="5928643"/>
            <a:ext cx="128016" cy="128016"/>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8" name="Cube 657"/>
          <p:cNvSpPr>
            <a:spLocks noChangeAspect="1"/>
          </p:cNvSpPr>
          <p:nvPr/>
        </p:nvSpPr>
        <p:spPr>
          <a:xfrm>
            <a:off x="9240798" y="5840954"/>
            <a:ext cx="128016" cy="128016"/>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59" name="Cube 658"/>
          <p:cNvSpPr>
            <a:spLocks noChangeAspect="1"/>
          </p:cNvSpPr>
          <p:nvPr/>
        </p:nvSpPr>
        <p:spPr>
          <a:xfrm>
            <a:off x="7775065" y="5840954"/>
            <a:ext cx="128016" cy="128016"/>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60" name="Cube 659"/>
          <p:cNvSpPr>
            <a:spLocks noChangeAspect="1"/>
          </p:cNvSpPr>
          <p:nvPr/>
        </p:nvSpPr>
        <p:spPr>
          <a:xfrm>
            <a:off x="9893801" y="5840954"/>
            <a:ext cx="128016" cy="128016"/>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61" name="Oval 660"/>
          <p:cNvSpPr/>
          <p:nvPr/>
        </p:nvSpPr>
        <p:spPr>
          <a:xfrm>
            <a:off x="8947941" y="5653825"/>
            <a:ext cx="402834" cy="402834"/>
          </a:xfrm>
          <a:prstGeom prst="ellipse">
            <a:avLst/>
          </a:prstGeom>
          <a:solidFill>
            <a:sysClr val="window" lastClr="FFFFFF">
              <a:alpha val="65000"/>
            </a:sysClr>
          </a:solidFill>
          <a:ln w="19050" cap="flat" cmpd="sng" algn="ctr">
            <a:solidFill>
              <a:srgbClr val="8064A2">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2" name="Cube 661"/>
          <p:cNvSpPr>
            <a:spLocks noChangeAspect="1"/>
          </p:cNvSpPr>
          <p:nvPr/>
        </p:nvSpPr>
        <p:spPr>
          <a:xfrm>
            <a:off x="9089888" y="5776946"/>
            <a:ext cx="128016" cy="128016"/>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663" name="Trapezoid 662"/>
          <p:cNvSpPr/>
          <p:nvPr/>
        </p:nvSpPr>
        <p:spPr>
          <a:xfrm rot="10800000">
            <a:off x="1202017" y="5772061"/>
            <a:ext cx="1386186" cy="307687"/>
          </a:xfrm>
          <a:prstGeom prst="trapezoid">
            <a:avLst>
              <a:gd name="adj" fmla="val 46312"/>
            </a:avLst>
          </a:prstGeom>
          <a:gradFill flip="none" rotWithShape="1">
            <a:gsLst>
              <a:gs pos="0">
                <a:sysClr val="window" lastClr="FFFFFF">
                  <a:lumMod val="75000"/>
                  <a:alpha val="69000"/>
                </a:sysClr>
              </a:gs>
              <a:gs pos="100000">
                <a:sysClr val="window" lastClr="FFFFFF">
                  <a:lumMod val="95000"/>
                  <a:alpha val="0"/>
                </a:sysClr>
              </a:gs>
            </a:gsLst>
            <a:lin ang="54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4" name="HDD"/>
          <p:cNvSpPr/>
          <p:nvPr/>
        </p:nvSpPr>
        <p:spPr>
          <a:xfrm>
            <a:off x="3579151" y="5451866"/>
            <a:ext cx="7048755" cy="727201"/>
          </a:xfrm>
          <a:prstGeom prst="cube">
            <a:avLst>
              <a:gd name="adj" fmla="val 56193"/>
            </a:avLst>
          </a:prstGeom>
          <a:solidFill>
            <a:sysClr val="window" lastClr="FFFFFF">
              <a:lumMod val="85000"/>
              <a:alpha val="25000"/>
            </a:sysClr>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5" name="Cube 664"/>
          <p:cNvSpPr/>
          <p:nvPr/>
        </p:nvSpPr>
        <p:spPr>
          <a:xfrm>
            <a:off x="3579151" y="4994546"/>
            <a:ext cx="7048755" cy="585216"/>
          </a:xfrm>
          <a:prstGeom prst="cube">
            <a:avLst>
              <a:gd name="adj" fmla="val 69621"/>
            </a:avLst>
          </a:prstGeom>
          <a:solidFill>
            <a:sysClr val="window" lastClr="FFFFFF">
              <a:lumMod val="85000"/>
              <a:alpha val="90000"/>
            </a:sysClr>
          </a:solidFill>
          <a:ln w="28575"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6" name="Cube 665"/>
          <p:cNvSpPr/>
          <p:nvPr/>
        </p:nvSpPr>
        <p:spPr>
          <a:xfrm>
            <a:off x="3579151" y="4757285"/>
            <a:ext cx="7048755" cy="529869"/>
          </a:xfrm>
          <a:prstGeom prst="cube">
            <a:avLst>
              <a:gd name="adj" fmla="val 77200"/>
            </a:avLst>
          </a:prstGeom>
          <a:solidFill>
            <a:sysClr val="window" lastClr="FFFFFF">
              <a:lumMod val="85000"/>
              <a:alpha val="90000"/>
            </a:sysClr>
          </a:solidFill>
          <a:ln w="28575"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7" name="Cube 666"/>
          <p:cNvSpPr/>
          <p:nvPr/>
        </p:nvSpPr>
        <p:spPr>
          <a:xfrm>
            <a:off x="3579151" y="1517938"/>
            <a:ext cx="7048755" cy="588289"/>
          </a:xfrm>
          <a:prstGeom prst="cube">
            <a:avLst>
              <a:gd name="adj" fmla="val 67780"/>
            </a:avLst>
          </a:prstGeom>
          <a:solidFill>
            <a:sysClr val="window" lastClr="FFFFFF">
              <a:lumMod val="85000"/>
              <a:alpha val="25000"/>
            </a:sysClr>
          </a:solidFill>
          <a:ln w="28575"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68" name="Picture 667"/>
          <p:cNvPicPr>
            <a:picLocks noChangeAspect="1"/>
          </p:cNvPicPr>
          <p:nvPr/>
        </p:nvPicPr>
        <p:blipFill>
          <a:blip r:embed="rId4"/>
          <a:stretch>
            <a:fillRect/>
          </a:stretch>
        </p:blipFill>
        <p:spPr>
          <a:xfrm>
            <a:off x="960063" y="2989393"/>
            <a:ext cx="1934629" cy="571300"/>
          </a:xfrm>
          <a:prstGeom prst="rect">
            <a:avLst/>
          </a:prstGeom>
        </p:spPr>
      </p:pic>
      <p:cxnSp>
        <p:nvCxnSpPr>
          <p:cNvPr id="669" name="Straight Arrow Connector 668"/>
          <p:cNvCxnSpPr>
            <a:endCxn id="494" idx="0"/>
          </p:cNvCxnSpPr>
          <p:nvPr/>
        </p:nvCxnSpPr>
        <p:spPr>
          <a:xfrm flipH="1" flipV="1">
            <a:off x="4028894" y="3680216"/>
            <a:ext cx="4947227" cy="2303042"/>
          </a:xfrm>
          <a:prstGeom prst="straightConnector1">
            <a:avLst/>
          </a:prstGeom>
          <a:noFill/>
          <a:ln w="12700" cap="flat" cmpd="sng" algn="ctr">
            <a:solidFill>
              <a:sysClr val="windowText" lastClr="000000"/>
            </a:solidFill>
            <a:prstDash val="solid"/>
            <a:headEnd type="triangle"/>
            <a:tailEnd type="none"/>
          </a:ln>
          <a:effectLst/>
        </p:spPr>
      </p:cxnSp>
      <p:cxnSp>
        <p:nvCxnSpPr>
          <p:cNvPr id="670" name="Straight Arrow Connector 669"/>
          <p:cNvCxnSpPr>
            <a:endCxn id="533" idx="5"/>
          </p:cNvCxnSpPr>
          <p:nvPr/>
        </p:nvCxnSpPr>
        <p:spPr>
          <a:xfrm flipH="1" flipV="1">
            <a:off x="4462207" y="3657356"/>
            <a:ext cx="4485734" cy="2219093"/>
          </a:xfrm>
          <a:prstGeom prst="straightConnector1">
            <a:avLst/>
          </a:prstGeom>
          <a:noFill/>
          <a:ln w="12700" cap="flat" cmpd="sng" algn="ctr">
            <a:solidFill>
              <a:sysClr val="windowText" lastClr="000000"/>
            </a:solidFill>
            <a:prstDash val="solid"/>
            <a:headEnd type="triangle"/>
            <a:tailEnd type="none"/>
          </a:ln>
          <a:effectLst/>
        </p:spPr>
      </p:cxnSp>
      <p:cxnSp>
        <p:nvCxnSpPr>
          <p:cNvPr id="671" name="Straight Arrow Connector 670"/>
          <p:cNvCxnSpPr>
            <a:endCxn id="537" idx="4"/>
          </p:cNvCxnSpPr>
          <p:nvPr/>
        </p:nvCxnSpPr>
        <p:spPr>
          <a:xfrm flipH="1" flipV="1">
            <a:off x="5691004" y="3855476"/>
            <a:ext cx="3256937" cy="1935758"/>
          </a:xfrm>
          <a:prstGeom prst="straightConnector1">
            <a:avLst/>
          </a:prstGeom>
          <a:noFill/>
          <a:ln w="12700" cap="flat" cmpd="sng" algn="ctr">
            <a:solidFill>
              <a:sysClr val="windowText" lastClr="000000"/>
            </a:solidFill>
            <a:prstDash val="solid"/>
            <a:headEnd type="triangle"/>
            <a:tailEnd type="none"/>
          </a:ln>
          <a:effectLst/>
        </p:spPr>
      </p:cxnSp>
      <p:cxnSp>
        <p:nvCxnSpPr>
          <p:cNvPr id="672" name="Straight Arrow Connector 671"/>
          <p:cNvCxnSpPr>
            <a:endCxn id="496" idx="5"/>
          </p:cNvCxnSpPr>
          <p:nvPr/>
        </p:nvCxnSpPr>
        <p:spPr>
          <a:xfrm flipH="1" flipV="1">
            <a:off x="6424548" y="3626876"/>
            <a:ext cx="2553146" cy="2101800"/>
          </a:xfrm>
          <a:prstGeom prst="straightConnector1">
            <a:avLst/>
          </a:prstGeom>
          <a:noFill/>
          <a:ln w="12700" cap="flat" cmpd="sng" algn="ctr">
            <a:solidFill>
              <a:sysClr val="windowText" lastClr="000000"/>
            </a:solidFill>
            <a:prstDash val="solid"/>
            <a:headEnd type="triangle"/>
            <a:tailEnd type="none"/>
          </a:ln>
          <a:effectLst/>
        </p:spPr>
      </p:cxnSp>
      <p:cxnSp>
        <p:nvCxnSpPr>
          <p:cNvPr id="673" name="Straight Arrow Connector 672"/>
          <p:cNvCxnSpPr/>
          <p:nvPr/>
        </p:nvCxnSpPr>
        <p:spPr>
          <a:xfrm flipH="1" flipV="1">
            <a:off x="7446848" y="3725825"/>
            <a:ext cx="1563509" cy="1972737"/>
          </a:xfrm>
          <a:prstGeom prst="straightConnector1">
            <a:avLst/>
          </a:prstGeom>
          <a:noFill/>
          <a:ln w="12700" cap="flat" cmpd="sng" algn="ctr">
            <a:solidFill>
              <a:sysClr val="windowText" lastClr="000000"/>
            </a:solidFill>
            <a:prstDash val="solid"/>
            <a:headEnd type="triangle"/>
            <a:tailEnd type="none"/>
          </a:ln>
          <a:effectLst/>
        </p:spPr>
      </p:cxnSp>
      <p:cxnSp>
        <p:nvCxnSpPr>
          <p:cNvPr id="674" name="Straight Arrow Connector 673"/>
          <p:cNvCxnSpPr>
            <a:endCxn id="536" idx="4"/>
          </p:cNvCxnSpPr>
          <p:nvPr/>
        </p:nvCxnSpPr>
        <p:spPr>
          <a:xfrm flipH="1" flipV="1">
            <a:off x="7675703" y="3855476"/>
            <a:ext cx="1387855" cy="1811717"/>
          </a:xfrm>
          <a:prstGeom prst="straightConnector1">
            <a:avLst/>
          </a:prstGeom>
          <a:noFill/>
          <a:ln w="12700" cap="flat" cmpd="sng" algn="ctr">
            <a:solidFill>
              <a:sysClr val="windowText" lastClr="000000"/>
            </a:solidFill>
            <a:prstDash val="solid"/>
            <a:headEnd type="triangle"/>
            <a:tailEnd type="none"/>
          </a:ln>
          <a:effectLst/>
        </p:spPr>
      </p:cxnSp>
      <p:cxnSp>
        <p:nvCxnSpPr>
          <p:cNvPr id="675" name="Straight Arrow Connector 674"/>
          <p:cNvCxnSpPr/>
          <p:nvPr/>
        </p:nvCxnSpPr>
        <p:spPr>
          <a:xfrm flipH="1" flipV="1">
            <a:off x="7802598" y="3836573"/>
            <a:ext cx="1321828" cy="1817252"/>
          </a:xfrm>
          <a:prstGeom prst="straightConnector1">
            <a:avLst/>
          </a:prstGeom>
          <a:noFill/>
          <a:ln w="12700" cap="flat" cmpd="sng" algn="ctr">
            <a:solidFill>
              <a:sysClr val="windowText" lastClr="000000"/>
            </a:solidFill>
            <a:prstDash val="solid"/>
            <a:headEnd type="triangle"/>
            <a:tailEnd type="none"/>
          </a:ln>
          <a:effectLst/>
        </p:spPr>
      </p:cxnSp>
      <p:cxnSp>
        <p:nvCxnSpPr>
          <p:cNvPr id="676" name="Straight Arrow Connector 675"/>
          <p:cNvCxnSpPr>
            <a:endCxn id="522" idx="4"/>
          </p:cNvCxnSpPr>
          <p:nvPr/>
        </p:nvCxnSpPr>
        <p:spPr>
          <a:xfrm flipH="1" flipV="1">
            <a:off x="8294522" y="3797491"/>
            <a:ext cx="915796" cy="1856334"/>
          </a:xfrm>
          <a:prstGeom prst="straightConnector1">
            <a:avLst/>
          </a:prstGeom>
          <a:noFill/>
          <a:ln w="12700" cap="flat" cmpd="sng" algn="ctr">
            <a:solidFill>
              <a:sysClr val="windowText" lastClr="000000"/>
            </a:solidFill>
            <a:prstDash val="solid"/>
            <a:headEnd type="triangle"/>
            <a:tailEnd type="none"/>
          </a:ln>
          <a:effectLst/>
        </p:spPr>
      </p:cxnSp>
      <p:cxnSp>
        <p:nvCxnSpPr>
          <p:cNvPr id="677" name="Straight Arrow Connector 676"/>
          <p:cNvCxnSpPr>
            <a:endCxn id="532" idx="3"/>
          </p:cNvCxnSpPr>
          <p:nvPr/>
        </p:nvCxnSpPr>
        <p:spPr>
          <a:xfrm flipV="1">
            <a:off x="9297740" y="3771656"/>
            <a:ext cx="139106" cy="1926906"/>
          </a:xfrm>
          <a:prstGeom prst="straightConnector1">
            <a:avLst/>
          </a:prstGeom>
          <a:noFill/>
          <a:ln w="12700" cap="flat" cmpd="sng" algn="ctr">
            <a:solidFill>
              <a:sysClr val="windowText" lastClr="000000"/>
            </a:solidFill>
            <a:prstDash val="solid"/>
            <a:headEnd type="triangle"/>
            <a:tailEnd type="none"/>
          </a:ln>
          <a:effectLst/>
        </p:spPr>
      </p:cxnSp>
      <p:cxnSp>
        <p:nvCxnSpPr>
          <p:cNvPr id="678" name="Straight Arrow Connector 677"/>
          <p:cNvCxnSpPr/>
          <p:nvPr/>
        </p:nvCxnSpPr>
        <p:spPr>
          <a:xfrm flipV="1">
            <a:off x="9350775" y="3924056"/>
            <a:ext cx="431964" cy="1852890"/>
          </a:xfrm>
          <a:prstGeom prst="straightConnector1">
            <a:avLst/>
          </a:prstGeom>
          <a:noFill/>
          <a:ln w="12700" cap="flat" cmpd="sng" algn="ctr">
            <a:solidFill>
              <a:sysClr val="windowText" lastClr="000000"/>
            </a:solidFill>
            <a:prstDash val="solid"/>
            <a:headEnd type="triangle"/>
            <a:tailEnd type="none"/>
          </a:ln>
          <a:effectLst/>
        </p:spPr>
      </p:cxnSp>
      <p:cxnSp>
        <p:nvCxnSpPr>
          <p:cNvPr id="679" name="Straight Connector 678"/>
          <p:cNvCxnSpPr/>
          <p:nvPr/>
        </p:nvCxnSpPr>
        <p:spPr>
          <a:xfrm>
            <a:off x="2410536" y="5009831"/>
            <a:ext cx="365760" cy="0"/>
          </a:xfrm>
          <a:prstGeom prst="line">
            <a:avLst/>
          </a:prstGeom>
          <a:noFill/>
          <a:ln w="25400" cap="flat" cmpd="sng" algn="ctr">
            <a:solidFill>
              <a:srgbClr val="000000"/>
            </a:solidFill>
            <a:prstDash val="solid"/>
            <a:headEnd type="none"/>
            <a:tailEnd type="triangle"/>
          </a:ln>
          <a:effectLst/>
        </p:spPr>
      </p:cxnSp>
      <p:cxnSp>
        <p:nvCxnSpPr>
          <p:cNvPr id="680" name="Straight Connector 679"/>
          <p:cNvCxnSpPr/>
          <p:nvPr/>
        </p:nvCxnSpPr>
        <p:spPr>
          <a:xfrm>
            <a:off x="2410536" y="5451866"/>
            <a:ext cx="365760" cy="0"/>
          </a:xfrm>
          <a:prstGeom prst="line">
            <a:avLst/>
          </a:prstGeom>
          <a:noFill/>
          <a:ln w="25400" cap="flat" cmpd="sng" algn="ctr">
            <a:solidFill>
              <a:srgbClr val="000000"/>
            </a:solidFill>
            <a:prstDash val="solid"/>
            <a:headEnd type="none"/>
            <a:tailEnd type="triangle"/>
          </a:ln>
          <a:effectLst/>
        </p:spPr>
      </p:cxnSp>
      <p:cxnSp>
        <p:nvCxnSpPr>
          <p:cNvPr id="681" name="Straight Connector 680"/>
          <p:cNvCxnSpPr/>
          <p:nvPr/>
        </p:nvCxnSpPr>
        <p:spPr>
          <a:xfrm>
            <a:off x="2410536" y="5842847"/>
            <a:ext cx="365760" cy="0"/>
          </a:xfrm>
          <a:prstGeom prst="line">
            <a:avLst/>
          </a:prstGeom>
          <a:noFill/>
          <a:ln w="25400" cap="flat" cmpd="sng" algn="ctr">
            <a:solidFill>
              <a:srgbClr val="000000"/>
            </a:solidFill>
            <a:prstDash val="solid"/>
            <a:headEnd type="none"/>
            <a:tailEnd type="triangle"/>
          </a:ln>
          <a:effectLst/>
        </p:spPr>
      </p:cxnSp>
      <p:cxnSp>
        <p:nvCxnSpPr>
          <p:cNvPr id="682" name="Straight Connector 681"/>
          <p:cNvCxnSpPr/>
          <p:nvPr/>
        </p:nvCxnSpPr>
        <p:spPr>
          <a:xfrm>
            <a:off x="2410536" y="1791613"/>
            <a:ext cx="365760" cy="0"/>
          </a:xfrm>
          <a:prstGeom prst="line">
            <a:avLst/>
          </a:prstGeom>
          <a:noFill/>
          <a:ln w="25400" cap="flat" cmpd="sng" algn="ctr">
            <a:solidFill>
              <a:srgbClr val="000000"/>
            </a:solidFill>
            <a:prstDash val="solid"/>
            <a:headEnd type="none"/>
            <a:tailEnd type="triangle"/>
          </a:ln>
          <a:effectLst/>
        </p:spPr>
      </p:cxnSp>
      <p:grpSp>
        <p:nvGrpSpPr>
          <p:cNvPr id="683" name="Group 682"/>
          <p:cNvGrpSpPr/>
          <p:nvPr/>
        </p:nvGrpSpPr>
        <p:grpSpPr>
          <a:xfrm>
            <a:off x="1358001" y="5667785"/>
            <a:ext cx="936208" cy="338554"/>
            <a:chOff x="393713" y="5768375"/>
            <a:chExt cx="936208" cy="338554"/>
          </a:xfrm>
        </p:grpSpPr>
        <p:pic>
          <p:nvPicPr>
            <p:cNvPr id="684" name="Picture 683"/>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93713" y="5829266"/>
              <a:ext cx="324438" cy="211282"/>
            </a:xfrm>
            <a:prstGeom prst="rect">
              <a:avLst/>
            </a:prstGeom>
            <a:effectLst/>
          </p:spPr>
        </p:pic>
        <p:sp>
          <p:nvSpPr>
            <p:cNvPr id="685" name="TextBox 684"/>
            <p:cNvSpPr txBox="1"/>
            <p:nvPr/>
          </p:nvSpPr>
          <p:spPr>
            <a:xfrm>
              <a:off x="755725" y="5768375"/>
              <a:ext cx="574196"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HDD</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grpSp>
        <p:nvGrpSpPr>
          <p:cNvPr id="686" name="Group 685"/>
          <p:cNvGrpSpPr/>
          <p:nvPr/>
        </p:nvGrpSpPr>
        <p:grpSpPr>
          <a:xfrm>
            <a:off x="1358001" y="5263741"/>
            <a:ext cx="872088" cy="338554"/>
            <a:chOff x="393713" y="5318415"/>
            <a:chExt cx="872088" cy="338554"/>
          </a:xfrm>
        </p:grpSpPr>
        <p:pic>
          <p:nvPicPr>
            <p:cNvPr id="687" name="Picture 686"/>
            <p:cNvPicPr>
              <a:picLocks noChangeAspect="1"/>
            </p:cNvPicPr>
            <p:nvPr/>
          </p:nvPicPr>
          <p:blipFill>
            <a:blip r:embed="rId6" cstate="print">
              <a:duotone>
                <a:prstClr val="black"/>
                <a:srgbClr val="9BBB59">
                  <a:tint val="45000"/>
                  <a:satMod val="400000"/>
                </a:srgbClr>
              </a:duotone>
              <a:extLst>
                <a:ext uri="{28A0092B-C50C-407E-A947-70E740481C1C}">
                  <a14:useLocalDpi xmlns:a14="http://schemas.microsoft.com/office/drawing/2010/main" val="0"/>
                </a:ext>
              </a:extLst>
            </a:blip>
            <a:stretch>
              <a:fillRect/>
            </a:stretch>
          </p:blipFill>
          <p:spPr>
            <a:xfrm>
              <a:off x="393713" y="5392287"/>
              <a:ext cx="324438" cy="201674"/>
            </a:xfrm>
            <a:prstGeom prst="rect">
              <a:avLst/>
            </a:prstGeom>
            <a:effectLst/>
          </p:spPr>
        </p:pic>
        <p:sp>
          <p:nvSpPr>
            <p:cNvPr id="688" name="TextBox 687"/>
            <p:cNvSpPr txBox="1"/>
            <p:nvPr/>
          </p:nvSpPr>
          <p:spPr>
            <a:xfrm>
              <a:off x="755725" y="5318415"/>
              <a:ext cx="510076"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SSD</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grpSp>
        <p:nvGrpSpPr>
          <p:cNvPr id="689" name="Group 688"/>
          <p:cNvGrpSpPr/>
          <p:nvPr/>
        </p:nvGrpSpPr>
        <p:grpSpPr>
          <a:xfrm>
            <a:off x="1358001" y="4845410"/>
            <a:ext cx="1096508" cy="338554"/>
            <a:chOff x="393713" y="4890094"/>
            <a:chExt cx="1096508" cy="338554"/>
          </a:xfrm>
        </p:grpSpPr>
        <p:pic>
          <p:nvPicPr>
            <p:cNvPr id="690" name="Picture 689"/>
            <p:cNvPicPr>
              <a:picLocks noChangeAspect="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93713" y="4967933"/>
              <a:ext cx="324438" cy="181588"/>
            </a:xfrm>
            <a:prstGeom prst="rect">
              <a:avLst/>
            </a:prstGeom>
            <a:effectLst/>
          </p:spPr>
        </p:pic>
        <p:sp>
          <p:nvSpPr>
            <p:cNvPr id="691" name="TextBox 690"/>
            <p:cNvSpPr txBox="1"/>
            <p:nvPr/>
          </p:nvSpPr>
          <p:spPr>
            <a:xfrm>
              <a:off x="755725" y="4890094"/>
              <a:ext cx="734496"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DRAM</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grpSp>
        <p:nvGrpSpPr>
          <p:cNvPr id="692" name="Group 691"/>
          <p:cNvGrpSpPr/>
          <p:nvPr/>
        </p:nvGrpSpPr>
        <p:grpSpPr>
          <a:xfrm>
            <a:off x="1368531" y="4427079"/>
            <a:ext cx="1257499" cy="338554"/>
            <a:chOff x="404243" y="4448511"/>
            <a:chExt cx="1257499" cy="338554"/>
          </a:xfrm>
        </p:grpSpPr>
        <p:pic>
          <p:nvPicPr>
            <p:cNvPr id="693" name="Picture 692"/>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404243" y="4530088"/>
              <a:ext cx="303378" cy="181588"/>
            </a:xfrm>
            <a:prstGeom prst="rect">
              <a:avLst/>
            </a:prstGeom>
            <a:effectLst/>
          </p:spPr>
        </p:pic>
        <p:sp>
          <p:nvSpPr>
            <p:cNvPr id="694" name="TextBox 693"/>
            <p:cNvSpPr txBox="1"/>
            <p:nvPr/>
          </p:nvSpPr>
          <p:spPr>
            <a:xfrm>
              <a:off x="755725" y="4448511"/>
              <a:ext cx="906017"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w="1905">
                    <a:noFill/>
                  </a:ln>
                  <a:solidFill>
                    <a:srgbClr val="4F81BD">
                      <a:lumMod val="75000"/>
                    </a:srgbClr>
                  </a:solidFill>
                  <a:effectLst>
                    <a:outerShdw blurRad="101600" sx="101000" sy="101000" algn="ctr" rotWithShape="0">
                      <a:prstClr val="white">
                        <a:alpha val="40000"/>
                      </a:prstClr>
                    </a:outerShdw>
                  </a:effectLst>
                  <a:uLnTx/>
                  <a:uFillTx/>
                </a:rPr>
                <a:t>X86 CPU</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sp>
        <p:nvSpPr>
          <p:cNvPr id="695" name="TextBox 694"/>
          <p:cNvSpPr txBox="1"/>
          <p:nvPr/>
        </p:nvSpPr>
        <p:spPr>
          <a:xfrm>
            <a:off x="1720013" y="1622336"/>
            <a:ext cx="541430" cy="338554"/>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w="1905">
                  <a:noFill/>
                </a:ln>
                <a:solidFill>
                  <a:srgbClr val="4F81BD">
                    <a:lumMod val="75000"/>
                  </a:srgbClr>
                </a:solidFill>
                <a:effectLst>
                  <a:outerShdw blurRad="101600" sx="101000" sy="101000" algn="ctr" rotWithShape="0">
                    <a:prstClr val="white">
                      <a:alpha val="40000"/>
                    </a:prstClr>
                  </a:outerShdw>
                </a:effectLst>
                <a:uLnTx/>
                <a:uFillTx/>
              </a:rPr>
              <a:t>ESXi</a:t>
            </a:r>
            <a:endParaRPr kumimoji="0" lang="en-US" sz="16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endParaRPr>
          </a:p>
        </p:txBody>
      </p:sp>
      <p:grpSp>
        <p:nvGrpSpPr>
          <p:cNvPr id="696" name="Group 695"/>
          <p:cNvGrpSpPr/>
          <p:nvPr/>
        </p:nvGrpSpPr>
        <p:grpSpPr>
          <a:xfrm>
            <a:off x="4172946" y="1211060"/>
            <a:ext cx="614381" cy="593287"/>
            <a:chOff x="2968166" y="2815511"/>
            <a:chExt cx="698452" cy="695909"/>
          </a:xfrm>
          <a:solidFill>
            <a:srgbClr val="EEECE1"/>
          </a:solidFill>
        </p:grpSpPr>
        <p:sp>
          <p:nvSpPr>
            <p:cNvPr id="697" name="Cube 696"/>
            <p:cNvSpPr>
              <a:spLocks/>
            </p:cNvSpPr>
            <p:nvPr/>
          </p:nvSpPr>
          <p:spPr>
            <a:xfrm>
              <a:off x="2970329" y="2815511"/>
              <a:ext cx="696289" cy="695909"/>
            </a:xfrm>
            <a:prstGeom prst="cube">
              <a:avLst>
                <a:gd name="adj" fmla="val 27244"/>
              </a:avLst>
            </a:prstGeom>
            <a:grp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698" name="Group 697"/>
            <p:cNvGrpSpPr/>
            <p:nvPr/>
          </p:nvGrpSpPr>
          <p:grpSpPr>
            <a:xfrm>
              <a:off x="2968166" y="3006610"/>
              <a:ext cx="508856" cy="498713"/>
              <a:chOff x="2968166" y="3006610"/>
              <a:chExt cx="508856" cy="498713"/>
            </a:xfrm>
            <a:grpFill/>
          </p:grpSpPr>
          <p:sp>
            <p:nvSpPr>
              <p:cNvPr id="699" name="Rectangle 698"/>
              <p:cNvSpPr/>
              <p:nvPr/>
            </p:nvSpPr>
            <p:spPr>
              <a:xfrm>
                <a:off x="2968166" y="3006610"/>
                <a:ext cx="508856" cy="498713"/>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700" name="Picture 6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173" y="3084163"/>
                <a:ext cx="461521" cy="379055"/>
              </a:xfrm>
              <a:prstGeom prst="rect">
                <a:avLst/>
              </a:prstGeom>
              <a:grpFill/>
            </p:spPr>
          </p:pic>
        </p:grpSp>
      </p:grpSp>
      <p:sp>
        <p:nvSpPr>
          <p:cNvPr id="701" name="Cube 700"/>
          <p:cNvSpPr>
            <a:spLocks/>
          </p:cNvSpPr>
          <p:nvPr/>
        </p:nvSpPr>
        <p:spPr>
          <a:xfrm>
            <a:off x="9054293" y="1211060"/>
            <a:ext cx="651567" cy="598076"/>
          </a:xfrm>
          <a:prstGeom prst="cube">
            <a:avLst>
              <a:gd name="adj" fmla="val 27244"/>
            </a:avLst>
          </a:prstGeom>
          <a:solidFill>
            <a:srgbClr val="EEECE1"/>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prstClr val="white"/>
                </a:solidFill>
                <a:effectLst/>
                <a:uLnTx/>
                <a:uFillTx/>
                <a:latin typeface="Calibri"/>
                <a:ea typeface="+mn-ea"/>
                <a:cs typeface="+mn-cs"/>
              </a:rPr>
              <a:t>App 4</a:t>
            </a: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02" name="Group 701"/>
          <p:cNvGrpSpPr/>
          <p:nvPr/>
        </p:nvGrpSpPr>
        <p:grpSpPr>
          <a:xfrm>
            <a:off x="5945995" y="1211060"/>
            <a:ext cx="612478" cy="606978"/>
            <a:chOff x="4052395" y="1256496"/>
            <a:chExt cx="612478" cy="606978"/>
          </a:xfrm>
          <a:solidFill>
            <a:srgbClr val="EEECE1"/>
          </a:solidFill>
        </p:grpSpPr>
        <p:sp>
          <p:nvSpPr>
            <p:cNvPr id="703" name="Cube 702"/>
            <p:cNvSpPr>
              <a:spLocks/>
            </p:cNvSpPr>
            <p:nvPr/>
          </p:nvSpPr>
          <p:spPr>
            <a:xfrm>
              <a:off x="4052395" y="1256496"/>
              <a:ext cx="612478" cy="593287"/>
            </a:xfrm>
            <a:prstGeom prst="cube">
              <a:avLst>
                <a:gd name="adj" fmla="val 27244"/>
              </a:avLst>
            </a:prstGeom>
            <a:grp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pic>
          <p:nvPicPr>
            <p:cNvPr id="704" name="Picture 703"/>
            <p:cNvPicPr>
              <a:picLocks noChangeAspect="1"/>
            </p:cNvPicPr>
            <p:nvPr/>
          </p:nvPicPr>
          <p:blipFill>
            <a:blip r:embed="rId10"/>
            <a:stretch>
              <a:fillRect/>
            </a:stretch>
          </p:blipFill>
          <p:spPr>
            <a:xfrm>
              <a:off x="4060056" y="1420704"/>
              <a:ext cx="442770" cy="442770"/>
            </a:xfrm>
            <a:prstGeom prst="rect">
              <a:avLst/>
            </a:prstGeom>
            <a:grpFill/>
          </p:spPr>
        </p:pic>
      </p:grpSp>
      <p:sp>
        <p:nvSpPr>
          <p:cNvPr id="705" name="Cube 704"/>
          <p:cNvSpPr>
            <a:spLocks/>
          </p:cNvSpPr>
          <p:nvPr/>
        </p:nvSpPr>
        <p:spPr>
          <a:xfrm>
            <a:off x="7496581" y="1211060"/>
            <a:ext cx="651567" cy="598076"/>
          </a:xfrm>
          <a:prstGeom prst="cube">
            <a:avLst>
              <a:gd name="adj" fmla="val 27244"/>
            </a:avLst>
          </a:prstGeom>
          <a:solidFill>
            <a:srgbClr val="EEECE1"/>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prstClr val="white"/>
                </a:solidFill>
                <a:effectLst/>
                <a:uLnTx/>
                <a:uFillTx/>
                <a:latin typeface="Calibri"/>
                <a:ea typeface="+mn-ea"/>
                <a:cs typeface="+mn-cs"/>
              </a:rPr>
              <a:t>App 3</a:t>
            </a: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pic>
        <p:nvPicPr>
          <p:cNvPr id="706" name="Picture 70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5079" y="6110120"/>
            <a:ext cx="1749541" cy="318797"/>
          </a:xfrm>
          <a:prstGeom prst="rect">
            <a:avLst/>
          </a:prstGeom>
        </p:spPr>
      </p:pic>
    </p:spTree>
    <p:extLst>
      <p:ext uri="{BB962C8B-B14F-4D97-AF65-F5344CB8AC3E}">
        <p14:creationId xmlns:p14="http://schemas.microsoft.com/office/powerpoint/2010/main" val="70399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2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957" y="5090916"/>
            <a:ext cx="1608146" cy="293032"/>
          </a:xfrm>
          <a:prstGeom prst="rect">
            <a:avLst/>
          </a:prstGeom>
        </p:spPr>
      </p:pic>
      <p:pic>
        <p:nvPicPr>
          <p:cNvPr id="244" name="Picture 2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957" y="5369941"/>
            <a:ext cx="1608146" cy="293032"/>
          </a:xfrm>
          <a:prstGeom prst="rect">
            <a:avLst/>
          </a:prstGeom>
        </p:spPr>
      </p:pic>
      <p:pic>
        <p:nvPicPr>
          <p:cNvPr id="245" name="Picture 2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957" y="5662182"/>
            <a:ext cx="1608146" cy="293032"/>
          </a:xfrm>
          <a:prstGeom prst="rect">
            <a:avLst/>
          </a:prstGeom>
        </p:spPr>
      </p:pic>
      <p:pic>
        <p:nvPicPr>
          <p:cNvPr id="246" name="Picture 2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899" y="5113935"/>
            <a:ext cx="1608146" cy="293032"/>
          </a:xfrm>
          <a:prstGeom prst="rect">
            <a:avLst/>
          </a:prstGeom>
        </p:spPr>
      </p:pic>
      <p:pic>
        <p:nvPicPr>
          <p:cNvPr id="485" name="Picture 4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899" y="5406176"/>
            <a:ext cx="1608146" cy="293032"/>
          </a:xfrm>
          <a:prstGeom prst="rect">
            <a:avLst/>
          </a:prstGeom>
        </p:spPr>
      </p:pic>
      <p:sp>
        <p:nvSpPr>
          <p:cNvPr id="2" name="Footer Placeholder 1"/>
          <p:cNvSpPr>
            <a:spLocks noGrp="1"/>
          </p:cNvSpPr>
          <p:nvPr>
            <p:ph type="ftr" sz="quarter" idx="4294967295"/>
          </p:nvPr>
        </p:nvSpPr>
        <p:spPr>
          <a:xfrm>
            <a:off x="4155297" y="6474975"/>
            <a:ext cx="3851249" cy="366183"/>
          </a:xfrm>
          <a:prstGeom prst="rect">
            <a:avLst/>
          </a:prstGeom>
        </p:spPr>
        <p:txBody>
          <a:bodyPr/>
          <a:lstStyle/>
          <a:p>
            <a:endParaRPr lang="en-US" dirty="0"/>
          </a:p>
        </p:txBody>
      </p:sp>
      <p:sp>
        <p:nvSpPr>
          <p:cNvPr id="3" name="Slide Number Placeholder 2"/>
          <p:cNvSpPr>
            <a:spLocks noGrp="1"/>
          </p:cNvSpPr>
          <p:nvPr>
            <p:ph type="sldNum" sz="quarter" idx="4"/>
          </p:nvPr>
        </p:nvSpPr>
        <p:spPr/>
        <p:txBody>
          <a:bodyPr/>
          <a:lstStyle/>
          <a:p>
            <a:fld id="{C4B3051C-F915-0A48-B98C-C8B9D7A070B9}" type="slidenum">
              <a:rPr lang="en-US" smtClean="0"/>
              <a:pPr/>
              <a:t>9</a:t>
            </a:fld>
            <a:endParaRPr lang="en-US" dirty="0"/>
          </a:p>
        </p:txBody>
      </p:sp>
      <p:sp>
        <p:nvSpPr>
          <p:cNvPr id="8" name="Text Placeholder 7"/>
          <p:cNvSpPr>
            <a:spLocks noGrp="1"/>
          </p:cNvSpPr>
          <p:nvPr>
            <p:ph type="body" sz="quarter" idx="11"/>
          </p:nvPr>
        </p:nvSpPr>
        <p:spPr/>
        <p:txBody>
          <a:bodyPr>
            <a:normAutofit fontScale="92500" lnSpcReduction="10000"/>
          </a:bodyPr>
          <a:lstStyle/>
          <a:p>
            <a:r>
              <a:rPr lang="en-US" b="0" dirty="0">
                <a:solidFill>
                  <a:schemeClr val="accent1"/>
                </a:solidFill>
              </a:rPr>
              <a:t>Native Data Protection</a:t>
            </a:r>
          </a:p>
        </p:txBody>
      </p:sp>
      <p:sp>
        <p:nvSpPr>
          <p:cNvPr id="247" name="TextBox 246"/>
          <p:cNvSpPr txBox="1"/>
          <p:nvPr/>
        </p:nvSpPr>
        <p:spPr>
          <a:xfrm>
            <a:off x="3070776" y="5932193"/>
            <a:ext cx="1267576" cy="280782"/>
          </a:xfrm>
          <a:prstGeom prst="roundRect">
            <a:avLst>
              <a:gd name="adj" fmla="val 19913"/>
            </a:avLst>
          </a:prstGeom>
          <a:gradFill flip="none" rotWithShape="1">
            <a:gsLst>
              <a:gs pos="0">
                <a:srgbClr val="F79646">
                  <a:shade val="30000"/>
                  <a:satMod val="115000"/>
                </a:srgbClr>
              </a:gs>
              <a:gs pos="50000">
                <a:srgbClr val="F79646">
                  <a:shade val="67500"/>
                  <a:satMod val="115000"/>
                </a:srgbClr>
              </a:gs>
              <a:gs pos="100000">
                <a:srgbClr val="F79646">
                  <a:shade val="100000"/>
                  <a:satMod val="115000"/>
                </a:srgb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a:ln w="1905">
                  <a:noFill/>
                </a:ln>
                <a:solidFill>
                  <a:prstClr val="white"/>
                </a:solidFill>
                <a:effectLst/>
                <a:uLnTx/>
                <a:uFillTx/>
                <a:latin typeface="Calibri"/>
              </a:rPr>
              <a:t>San Francisco</a:t>
            </a:r>
          </a:p>
        </p:txBody>
      </p:sp>
      <p:sp>
        <p:nvSpPr>
          <p:cNvPr id="257" name="Trapezoid 256"/>
          <p:cNvSpPr/>
          <p:nvPr/>
        </p:nvSpPr>
        <p:spPr>
          <a:xfrm rot="10800000">
            <a:off x="2595716" y="4851031"/>
            <a:ext cx="2365432" cy="307687"/>
          </a:xfrm>
          <a:prstGeom prst="trapezoid">
            <a:avLst>
              <a:gd name="adj" fmla="val 251684"/>
            </a:avLst>
          </a:prstGeom>
          <a:gradFill flip="none" rotWithShape="1">
            <a:gsLst>
              <a:gs pos="0">
                <a:sysClr val="window" lastClr="FFFFFF">
                  <a:lumMod val="75000"/>
                  <a:alpha val="85000"/>
                </a:sysClr>
              </a:gs>
              <a:gs pos="100000">
                <a:sysClr val="window" lastClr="FFFFFF">
                  <a:lumMod val="95000"/>
                  <a:alpha val="15000"/>
                </a:sysClr>
              </a:gs>
            </a:gsLst>
            <a:lin ang="54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58" name="Group 257"/>
          <p:cNvGrpSpPr/>
          <p:nvPr/>
        </p:nvGrpSpPr>
        <p:grpSpPr>
          <a:xfrm>
            <a:off x="1670480" y="4630106"/>
            <a:ext cx="624610" cy="246221"/>
            <a:chOff x="332497" y="5437771"/>
            <a:chExt cx="624610" cy="246221"/>
          </a:xfrm>
        </p:grpSpPr>
        <p:pic>
          <p:nvPicPr>
            <p:cNvPr id="259" name="Picture 258"/>
            <p:cNvPicPr>
              <a:picLocks noChangeAspect="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32497" y="5491296"/>
              <a:ext cx="205278" cy="133682"/>
            </a:xfrm>
            <a:prstGeom prst="rect">
              <a:avLst/>
            </a:prstGeom>
            <a:effectLst/>
          </p:spPr>
        </p:pic>
        <p:sp>
          <p:nvSpPr>
            <p:cNvPr id="260" name="TextBox 259"/>
            <p:cNvSpPr txBox="1"/>
            <p:nvPr/>
          </p:nvSpPr>
          <p:spPr>
            <a:xfrm>
              <a:off x="531991" y="5437771"/>
              <a:ext cx="425116" cy="246221"/>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latin typeface="Calibri"/>
                </a:rPr>
                <a:t>HDD</a:t>
              </a:r>
            </a:p>
          </p:txBody>
        </p:sp>
      </p:grpSp>
      <p:grpSp>
        <p:nvGrpSpPr>
          <p:cNvPr id="261" name="Group 260"/>
          <p:cNvGrpSpPr/>
          <p:nvPr/>
        </p:nvGrpSpPr>
        <p:grpSpPr>
          <a:xfrm>
            <a:off x="1705746" y="4414627"/>
            <a:ext cx="586138" cy="246221"/>
            <a:chOff x="332497" y="4772448"/>
            <a:chExt cx="586138" cy="246221"/>
          </a:xfrm>
        </p:grpSpPr>
        <p:pic>
          <p:nvPicPr>
            <p:cNvPr id="262" name="Picture 261"/>
            <p:cNvPicPr>
              <a:picLocks noChangeAspect="1"/>
            </p:cNvPicPr>
            <p:nvPr/>
          </p:nvPicPr>
          <p:blipFill>
            <a:blip r:embed="rId5">
              <a:duotone>
                <a:prstClr val="black"/>
                <a:srgbClr val="9BBB59">
                  <a:tint val="45000"/>
                  <a:satMod val="400000"/>
                </a:srgbClr>
              </a:duotone>
              <a:extLst>
                <a:ext uri="{28A0092B-C50C-407E-A947-70E740481C1C}">
                  <a14:useLocalDpi xmlns:a14="http://schemas.microsoft.com/office/drawing/2010/main" val="0"/>
                </a:ext>
              </a:extLst>
            </a:blip>
            <a:stretch>
              <a:fillRect/>
            </a:stretch>
          </p:blipFill>
          <p:spPr>
            <a:xfrm>
              <a:off x="332497" y="4837190"/>
              <a:ext cx="205278" cy="127602"/>
            </a:xfrm>
            <a:prstGeom prst="rect">
              <a:avLst/>
            </a:prstGeom>
            <a:effectLst/>
          </p:spPr>
        </p:pic>
        <p:sp>
          <p:nvSpPr>
            <p:cNvPr id="263" name="TextBox 262"/>
            <p:cNvSpPr txBox="1"/>
            <p:nvPr/>
          </p:nvSpPr>
          <p:spPr>
            <a:xfrm>
              <a:off x="531991" y="4772448"/>
              <a:ext cx="386644" cy="246221"/>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latin typeface="Calibri"/>
                </a:rPr>
                <a:t>SSD</a:t>
              </a:r>
            </a:p>
          </p:txBody>
        </p:sp>
      </p:grpSp>
      <p:grpSp>
        <p:nvGrpSpPr>
          <p:cNvPr id="264" name="Group 263"/>
          <p:cNvGrpSpPr/>
          <p:nvPr/>
        </p:nvGrpSpPr>
        <p:grpSpPr>
          <a:xfrm>
            <a:off x="1670480" y="4199148"/>
            <a:ext cx="725600" cy="246221"/>
            <a:chOff x="332497" y="4464546"/>
            <a:chExt cx="725600" cy="246221"/>
          </a:xfrm>
        </p:grpSpPr>
        <p:pic>
          <p:nvPicPr>
            <p:cNvPr id="265" name="Picture 264"/>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32497" y="4529566"/>
              <a:ext cx="205278" cy="114894"/>
            </a:xfrm>
            <a:prstGeom prst="rect">
              <a:avLst/>
            </a:prstGeom>
            <a:effectLst/>
          </p:spPr>
        </p:pic>
        <p:sp>
          <p:nvSpPr>
            <p:cNvPr id="266" name="TextBox 265"/>
            <p:cNvSpPr txBox="1"/>
            <p:nvPr/>
          </p:nvSpPr>
          <p:spPr>
            <a:xfrm>
              <a:off x="531991" y="4464546"/>
              <a:ext cx="526106" cy="246221"/>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w="1905">
                    <a:noFill/>
                  </a:ln>
                  <a:solidFill>
                    <a:srgbClr val="4F81BD">
                      <a:lumMod val="75000"/>
                    </a:srgbClr>
                  </a:solidFill>
                  <a:effectLst>
                    <a:outerShdw blurRad="101600" sx="101000" sy="101000" algn="ctr" rotWithShape="0">
                      <a:prstClr val="white">
                        <a:alpha val="40000"/>
                      </a:prstClr>
                    </a:outerShdw>
                  </a:effectLst>
                  <a:uLnTx/>
                  <a:uFillTx/>
                  <a:latin typeface="Calibri"/>
                </a:rPr>
                <a:t>DRAM</a:t>
              </a:r>
            </a:p>
          </p:txBody>
        </p:sp>
      </p:grpSp>
      <p:grpSp>
        <p:nvGrpSpPr>
          <p:cNvPr id="267" name="Group 266"/>
          <p:cNvGrpSpPr/>
          <p:nvPr/>
        </p:nvGrpSpPr>
        <p:grpSpPr>
          <a:xfrm>
            <a:off x="1677144" y="3983668"/>
            <a:ext cx="827941" cy="246221"/>
            <a:chOff x="339160" y="4126887"/>
            <a:chExt cx="827941" cy="246221"/>
          </a:xfrm>
        </p:grpSpPr>
        <p:pic>
          <p:nvPicPr>
            <p:cNvPr id="268" name="Picture 26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339160" y="4195646"/>
              <a:ext cx="191952" cy="114894"/>
            </a:xfrm>
            <a:prstGeom prst="rect">
              <a:avLst/>
            </a:prstGeom>
            <a:effectLst/>
          </p:spPr>
        </p:pic>
        <p:sp>
          <p:nvSpPr>
            <p:cNvPr id="269" name="TextBox 268"/>
            <p:cNvSpPr txBox="1"/>
            <p:nvPr/>
          </p:nvSpPr>
          <p:spPr>
            <a:xfrm>
              <a:off x="531991" y="4126887"/>
              <a:ext cx="635110" cy="246221"/>
            </a:xfrm>
            <a:prstGeom prst="rect">
              <a:avLst/>
            </a:prstGeom>
            <a:noFill/>
          </p:spPr>
          <p:txBody>
            <a:bodyPr wrap="none" rtlCol="0" anchor="ctr" anchorCtr="0">
              <a:spAutoFit/>
            </a:bodyPr>
            <a:lstStyle/>
            <a:p>
              <a:r>
                <a:rPr lang="en-US" sz="1000" b="1" dirty="0">
                  <a:ln w="1905">
                    <a:noFill/>
                  </a:ln>
                  <a:solidFill>
                    <a:srgbClr val="4F81BD">
                      <a:lumMod val="75000"/>
                    </a:srgbClr>
                  </a:solidFill>
                  <a:effectLst>
                    <a:outerShdw blurRad="101600" sx="101000" sy="101000" algn="ctr" rotWithShape="0">
                      <a:prstClr val="white">
                        <a:alpha val="40000"/>
                      </a:prstClr>
                    </a:outerShdw>
                  </a:effectLst>
                  <a:latin typeface="Calibri"/>
                </a:rPr>
                <a:t>X86 CPU</a:t>
              </a:r>
            </a:p>
          </p:txBody>
        </p:sp>
      </p:grpSp>
      <p:sp>
        <p:nvSpPr>
          <p:cNvPr id="270" name="TextBox 269"/>
          <p:cNvSpPr txBox="1"/>
          <p:nvPr/>
        </p:nvSpPr>
        <p:spPr>
          <a:xfrm>
            <a:off x="2053327" y="1719522"/>
            <a:ext cx="410690" cy="246221"/>
          </a:xfrm>
          <a:prstGeom prst="rect">
            <a:avLst/>
          </a:prstGeom>
          <a:noFill/>
        </p:spPr>
        <p:txBody>
          <a:bodyPr wrap="none" rtlCol="0" anchor="ctr" anchorCtr="0">
            <a:spAutoFit/>
          </a:bodyPr>
          <a:lstStyle/>
          <a:p>
            <a:r>
              <a:rPr lang="en-US" sz="1000" b="1" dirty="0" err="1">
                <a:ln w="1905">
                  <a:noFill/>
                </a:ln>
                <a:solidFill>
                  <a:srgbClr val="4F81BD">
                    <a:lumMod val="75000"/>
                  </a:srgbClr>
                </a:solidFill>
                <a:effectLst>
                  <a:outerShdw blurRad="101600" sx="101000" sy="101000" algn="ctr" rotWithShape="0">
                    <a:prstClr val="white">
                      <a:alpha val="40000"/>
                    </a:prstClr>
                  </a:outerShdw>
                </a:effectLst>
                <a:latin typeface="Calibri"/>
              </a:rPr>
              <a:t>ESXi</a:t>
            </a:r>
            <a:endParaRPr lang="en-US" sz="1000" b="1" dirty="0">
              <a:ln w="1905">
                <a:noFill/>
              </a:ln>
              <a:solidFill>
                <a:srgbClr val="4F81BD">
                  <a:lumMod val="75000"/>
                </a:srgbClr>
              </a:solidFill>
              <a:effectLst>
                <a:outerShdw blurRad="101600" sx="101000" sy="101000" algn="ctr" rotWithShape="0">
                  <a:prstClr val="white">
                    <a:alpha val="40000"/>
                  </a:prstClr>
                </a:outerShdw>
              </a:effectLst>
              <a:latin typeface="Calibri"/>
            </a:endParaRPr>
          </a:p>
        </p:txBody>
      </p:sp>
      <p:sp>
        <p:nvSpPr>
          <p:cNvPr id="271" name="HDD"/>
          <p:cNvSpPr/>
          <p:nvPr/>
        </p:nvSpPr>
        <p:spPr>
          <a:xfrm>
            <a:off x="2456528" y="4198678"/>
            <a:ext cx="2660531" cy="757126"/>
          </a:xfrm>
          <a:prstGeom prst="cube">
            <a:avLst>
              <a:gd name="adj" fmla="val 56193"/>
            </a:avLst>
          </a:prstGeom>
          <a:solidFill>
            <a:srgbClr val="4F81BD">
              <a:alpha val="37000"/>
            </a:srgbClr>
          </a:solidFill>
          <a:ln w="2857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2" name="Cube 271"/>
          <p:cNvSpPr/>
          <p:nvPr/>
        </p:nvSpPr>
        <p:spPr>
          <a:xfrm>
            <a:off x="2456528" y="3972099"/>
            <a:ext cx="2660531" cy="609298"/>
          </a:xfrm>
          <a:prstGeom prst="cube">
            <a:avLst>
              <a:gd name="adj" fmla="val 69621"/>
            </a:avLst>
          </a:prstGeom>
          <a:solidFill>
            <a:srgbClr val="9BBB59">
              <a:alpha val="90000"/>
            </a:srgbClr>
          </a:solidFill>
          <a:ln w="28575"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3" name="Cube 272"/>
          <p:cNvSpPr/>
          <p:nvPr/>
        </p:nvSpPr>
        <p:spPr>
          <a:xfrm>
            <a:off x="2456528" y="3785347"/>
            <a:ext cx="2660531" cy="551673"/>
          </a:xfrm>
          <a:prstGeom prst="cube">
            <a:avLst>
              <a:gd name="adj" fmla="val 77200"/>
            </a:avLst>
          </a:prstGeom>
          <a:solidFill>
            <a:srgbClr val="677D9D">
              <a:alpha val="90000"/>
            </a:srgbClr>
          </a:solidFill>
          <a:ln w="28575" cap="flat" cmpd="sng" algn="ctr">
            <a:solidFill>
              <a:srgbClr val="677D9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74" name="Group 273"/>
          <p:cNvGrpSpPr/>
          <p:nvPr/>
        </p:nvGrpSpPr>
        <p:grpSpPr>
          <a:xfrm>
            <a:off x="2793447" y="4718103"/>
            <a:ext cx="336161" cy="128016"/>
            <a:chOff x="1455463" y="4621451"/>
            <a:chExt cx="336161" cy="128016"/>
          </a:xfrm>
        </p:grpSpPr>
        <p:sp>
          <p:nvSpPr>
            <p:cNvPr id="275" name="Cube 274"/>
            <p:cNvSpPr>
              <a:spLocks noChangeAspect="1"/>
            </p:cNvSpPr>
            <p:nvPr/>
          </p:nvSpPr>
          <p:spPr>
            <a:xfrm>
              <a:off x="1521625" y="4621451"/>
              <a:ext cx="75822" cy="75822"/>
            </a:xfrm>
            <a:prstGeom prst="cube">
              <a:avLst/>
            </a:prstGeom>
            <a:solidFill>
              <a:sysClr val="windowText" lastClr="000000"/>
            </a:solid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276" name="Cube 275"/>
            <p:cNvSpPr>
              <a:spLocks noChangeAspect="1"/>
            </p:cNvSpPr>
            <p:nvPr/>
          </p:nvSpPr>
          <p:spPr>
            <a:xfrm>
              <a:off x="1455463" y="4673645"/>
              <a:ext cx="75822" cy="75822"/>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277" name="Cube 276"/>
            <p:cNvSpPr>
              <a:spLocks noChangeAspect="1"/>
            </p:cNvSpPr>
            <p:nvPr/>
          </p:nvSpPr>
          <p:spPr>
            <a:xfrm>
              <a:off x="1715802" y="4638150"/>
              <a:ext cx="75822" cy="75822"/>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grpSp>
      <p:sp>
        <p:nvSpPr>
          <p:cNvPr id="278" name="DATA MGMT LAYER BOX"/>
          <p:cNvSpPr/>
          <p:nvPr/>
        </p:nvSpPr>
        <p:spPr>
          <a:xfrm>
            <a:off x="2498334" y="2943915"/>
            <a:ext cx="2708705" cy="761306"/>
          </a:xfrm>
          <a:prstGeom prst="cube">
            <a:avLst>
              <a:gd name="adj" fmla="val 18032"/>
            </a:avLst>
          </a:prstGeom>
          <a:solidFill>
            <a:srgbClr val="4BACC6">
              <a:alpha val="19000"/>
            </a:srgb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9" name="PRES LAYER BOX"/>
          <p:cNvSpPr/>
          <p:nvPr/>
        </p:nvSpPr>
        <p:spPr>
          <a:xfrm>
            <a:off x="2498334" y="2186630"/>
            <a:ext cx="2708705" cy="738993"/>
          </a:xfrm>
          <a:prstGeom prst="cube">
            <a:avLst>
              <a:gd name="adj" fmla="val 18032"/>
            </a:avLst>
          </a:prstGeom>
          <a:solidFill>
            <a:sysClr val="windowText" lastClr="000000">
              <a:lumMod val="50000"/>
              <a:lumOff val="50000"/>
              <a:alpha val="8000"/>
            </a:sys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0" name="TextBox 279"/>
          <p:cNvSpPr txBox="1"/>
          <p:nvPr/>
        </p:nvSpPr>
        <p:spPr>
          <a:xfrm>
            <a:off x="2777952" y="2914531"/>
            <a:ext cx="1841456" cy="215444"/>
          </a:xfrm>
          <a:prstGeom prst="rect">
            <a:avLst/>
          </a:prstGeom>
          <a:noFill/>
        </p:spPr>
        <p:txBody>
          <a:bodyPr wrap="square" rtlCol="0" anchor="ctr" anchorCtr="0">
            <a:spAutoFit/>
          </a:bodyPr>
          <a:lstStyle/>
          <a:p>
            <a:pPr algn="ctr"/>
            <a:r>
              <a:rPr lang="en-US" sz="800" b="1" dirty="0">
                <a:ln w="1905">
                  <a:noFill/>
                </a:ln>
                <a:solidFill>
                  <a:srgbClr val="1F497D">
                    <a:lumMod val="60000"/>
                    <a:lumOff val="40000"/>
                  </a:srgbClr>
                </a:solidFill>
                <a:effectLst>
                  <a:outerShdw blurRad="101600" sx="101000" sy="101000" algn="ctr" rotWithShape="0">
                    <a:prstClr val="white">
                      <a:alpha val="40000"/>
                    </a:prstClr>
                  </a:outerShdw>
                </a:effectLst>
                <a:latin typeface="Calibri"/>
              </a:rPr>
              <a:t>DATA MANAGEMENT LAYER</a:t>
            </a:r>
          </a:p>
        </p:txBody>
      </p:sp>
      <p:sp>
        <p:nvSpPr>
          <p:cNvPr id="281" name="TextBox 280"/>
          <p:cNvSpPr txBox="1"/>
          <p:nvPr/>
        </p:nvSpPr>
        <p:spPr>
          <a:xfrm>
            <a:off x="2584543" y="2284939"/>
            <a:ext cx="2228274" cy="215444"/>
          </a:xfrm>
          <a:prstGeom prst="rect">
            <a:avLst/>
          </a:prstGeom>
          <a:noFill/>
        </p:spPr>
        <p:txBody>
          <a:bodyPr wrap="square" rtlCol="0" anchor="ctr" anchorCtr="0">
            <a:spAutoFit/>
          </a:bodyPr>
          <a:lstStyle/>
          <a:p>
            <a:pPr algn="ctr"/>
            <a:r>
              <a:rPr lang="en-US" sz="800" b="1" dirty="0">
                <a:ln w="1905">
                  <a:noFill/>
                </a:ln>
                <a:solidFill>
                  <a:srgbClr val="1F497D">
                    <a:lumMod val="60000"/>
                    <a:lumOff val="40000"/>
                  </a:srgbClr>
                </a:solidFill>
                <a:effectLst>
                  <a:outerShdw blurRad="101600" sx="101000" sy="101000" algn="ctr" rotWithShape="0">
                    <a:prstClr val="white">
                      <a:alpha val="40000"/>
                    </a:prstClr>
                  </a:outerShdw>
                </a:effectLst>
                <a:latin typeface="Calibri"/>
              </a:rPr>
              <a:t>PRESENTATION LAYER</a:t>
            </a:r>
          </a:p>
        </p:txBody>
      </p:sp>
      <p:sp>
        <p:nvSpPr>
          <p:cNvPr id="282" name="DV CONTAINER"/>
          <p:cNvSpPr/>
          <p:nvPr/>
        </p:nvSpPr>
        <p:spPr>
          <a:xfrm>
            <a:off x="2441576" y="1838446"/>
            <a:ext cx="3059529" cy="1918175"/>
          </a:xfrm>
          <a:prstGeom prst="cube">
            <a:avLst>
              <a:gd name="adj" fmla="val 21841"/>
            </a:avLst>
          </a:prstGeom>
          <a:solidFill>
            <a:srgbClr val="4BACC6">
              <a:alpha val="5000"/>
            </a:srgbClr>
          </a:solidFill>
          <a:ln w="28575"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3" name="Cube 282"/>
          <p:cNvSpPr/>
          <p:nvPr/>
        </p:nvSpPr>
        <p:spPr>
          <a:xfrm>
            <a:off x="2456527" y="1568958"/>
            <a:ext cx="3044578" cy="588289"/>
          </a:xfrm>
          <a:prstGeom prst="cube">
            <a:avLst>
              <a:gd name="adj" fmla="val 67780"/>
            </a:avLst>
          </a:prstGeom>
          <a:solidFill>
            <a:srgbClr val="F79646">
              <a:lumMod val="75000"/>
              <a:alpha val="77000"/>
            </a:srgbClr>
          </a:solidFill>
          <a:ln w="2857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4" name="Oval 283"/>
          <p:cNvSpPr/>
          <p:nvPr/>
        </p:nvSpPr>
        <p:spPr bwMode="auto">
          <a:xfrm>
            <a:off x="4501300" y="3332537"/>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285" name="Oval 284"/>
          <p:cNvSpPr/>
          <p:nvPr/>
        </p:nvSpPr>
        <p:spPr bwMode="auto">
          <a:xfrm>
            <a:off x="4501300" y="2794781"/>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286" name="Can 285"/>
          <p:cNvSpPr/>
          <p:nvPr/>
        </p:nvSpPr>
        <p:spPr>
          <a:xfrm>
            <a:off x="4542136" y="3109836"/>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87" name="Can 286"/>
          <p:cNvSpPr/>
          <p:nvPr/>
        </p:nvSpPr>
        <p:spPr>
          <a:xfrm>
            <a:off x="4542136" y="2572080"/>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88" name="Cube 287"/>
          <p:cNvSpPr>
            <a:spLocks noChangeAspect="1"/>
          </p:cNvSpPr>
          <p:nvPr/>
        </p:nvSpPr>
        <p:spPr>
          <a:xfrm>
            <a:off x="4847897" y="3164829"/>
            <a:ext cx="91721" cy="91721"/>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289" name="Cube 288"/>
          <p:cNvSpPr>
            <a:spLocks noChangeAspect="1"/>
          </p:cNvSpPr>
          <p:nvPr/>
        </p:nvSpPr>
        <p:spPr>
          <a:xfrm>
            <a:off x="4811877" y="3195403"/>
            <a:ext cx="91721" cy="91721"/>
          </a:xfrm>
          <a:prstGeom prst="cube">
            <a:avLst/>
          </a:prstGeom>
          <a:pattFill prst="horzBrick">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290" name="Cube 289"/>
          <p:cNvSpPr>
            <a:spLocks noChangeAspect="1"/>
          </p:cNvSpPr>
          <p:nvPr/>
        </p:nvSpPr>
        <p:spPr>
          <a:xfrm>
            <a:off x="4775858" y="3225976"/>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291" name="Cube 290"/>
          <p:cNvSpPr>
            <a:spLocks noChangeAspect="1"/>
          </p:cNvSpPr>
          <p:nvPr/>
        </p:nvSpPr>
        <p:spPr>
          <a:xfrm>
            <a:off x="4632179" y="3196895"/>
            <a:ext cx="91721" cy="91721"/>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292" name="Cube 291"/>
          <p:cNvSpPr>
            <a:spLocks noChangeAspect="1"/>
          </p:cNvSpPr>
          <p:nvPr/>
        </p:nvSpPr>
        <p:spPr>
          <a:xfrm>
            <a:off x="4600860" y="3225976"/>
            <a:ext cx="91721" cy="91721"/>
          </a:xfrm>
          <a:prstGeom prst="cube">
            <a:avLst/>
          </a:prstGeom>
          <a:pattFill prst="wdUpDiag">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293" name="Cube 292"/>
          <p:cNvSpPr>
            <a:spLocks noChangeAspect="1"/>
          </p:cNvSpPr>
          <p:nvPr/>
        </p:nvSpPr>
        <p:spPr>
          <a:xfrm>
            <a:off x="4847897" y="2629495"/>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94" name="Cube 293"/>
          <p:cNvSpPr>
            <a:spLocks noChangeAspect="1"/>
          </p:cNvSpPr>
          <p:nvPr/>
        </p:nvSpPr>
        <p:spPr>
          <a:xfrm>
            <a:off x="4811877" y="2660068"/>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95" name="Cube 294"/>
          <p:cNvSpPr>
            <a:spLocks noChangeAspect="1"/>
          </p:cNvSpPr>
          <p:nvPr/>
        </p:nvSpPr>
        <p:spPr>
          <a:xfrm>
            <a:off x="4775858" y="26906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96" name="Cube 295"/>
          <p:cNvSpPr>
            <a:spLocks noChangeAspect="1"/>
          </p:cNvSpPr>
          <p:nvPr/>
        </p:nvSpPr>
        <p:spPr>
          <a:xfrm>
            <a:off x="4632179" y="2661560"/>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97" name="Cube 296"/>
          <p:cNvSpPr>
            <a:spLocks noChangeAspect="1"/>
          </p:cNvSpPr>
          <p:nvPr/>
        </p:nvSpPr>
        <p:spPr>
          <a:xfrm>
            <a:off x="4600860" y="26906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98" name="Oval 297"/>
          <p:cNvSpPr/>
          <p:nvPr/>
        </p:nvSpPr>
        <p:spPr bwMode="auto">
          <a:xfrm>
            <a:off x="2632886" y="2794781"/>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299" name="Can 298"/>
          <p:cNvSpPr/>
          <p:nvPr/>
        </p:nvSpPr>
        <p:spPr>
          <a:xfrm>
            <a:off x="2673723" y="2572080"/>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00" name="Cube 299"/>
          <p:cNvSpPr>
            <a:spLocks noChangeAspect="1"/>
          </p:cNvSpPr>
          <p:nvPr/>
        </p:nvSpPr>
        <p:spPr>
          <a:xfrm>
            <a:off x="2848504" y="2629495"/>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01" name="Cube 300"/>
          <p:cNvSpPr>
            <a:spLocks noChangeAspect="1"/>
          </p:cNvSpPr>
          <p:nvPr/>
        </p:nvSpPr>
        <p:spPr>
          <a:xfrm>
            <a:off x="2812484" y="2660068"/>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02" name="Cube 301"/>
          <p:cNvSpPr>
            <a:spLocks noChangeAspect="1"/>
          </p:cNvSpPr>
          <p:nvPr/>
        </p:nvSpPr>
        <p:spPr>
          <a:xfrm>
            <a:off x="2776465" y="2690642"/>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03" name="Cube 302"/>
          <p:cNvSpPr>
            <a:spLocks noChangeAspect="1"/>
          </p:cNvSpPr>
          <p:nvPr/>
        </p:nvSpPr>
        <p:spPr>
          <a:xfrm>
            <a:off x="2949550" y="2629495"/>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04" name="Cube 303"/>
          <p:cNvSpPr>
            <a:spLocks noChangeAspect="1"/>
          </p:cNvSpPr>
          <p:nvPr/>
        </p:nvSpPr>
        <p:spPr>
          <a:xfrm>
            <a:off x="2918977" y="2660068"/>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05" name="Cube 304"/>
          <p:cNvSpPr>
            <a:spLocks noChangeAspect="1"/>
          </p:cNvSpPr>
          <p:nvPr/>
        </p:nvSpPr>
        <p:spPr>
          <a:xfrm>
            <a:off x="2888403" y="2690642"/>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06" name="Cube 305"/>
          <p:cNvSpPr>
            <a:spLocks noChangeAspect="1"/>
          </p:cNvSpPr>
          <p:nvPr/>
        </p:nvSpPr>
        <p:spPr>
          <a:xfrm>
            <a:off x="3022840" y="2661560"/>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07" name="Cube 306"/>
          <p:cNvSpPr>
            <a:spLocks noChangeAspect="1"/>
          </p:cNvSpPr>
          <p:nvPr/>
        </p:nvSpPr>
        <p:spPr>
          <a:xfrm>
            <a:off x="2991522" y="2690642"/>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08" name="Cube 307"/>
          <p:cNvSpPr>
            <a:spLocks noChangeAspect="1"/>
          </p:cNvSpPr>
          <p:nvPr/>
        </p:nvSpPr>
        <p:spPr>
          <a:xfrm>
            <a:off x="3010698" y="26906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309" name="Group 308"/>
          <p:cNvGrpSpPr/>
          <p:nvPr/>
        </p:nvGrpSpPr>
        <p:grpSpPr>
          <a:xfrm>
            <a:off x="2632886" y="3393749"/>
            <a:ext cx="562118" cy="268419"/>
            <a:chOff x="1294903" y="3038584"/>
            <a:chExt cx="562118" cy="268419"/>
          </a:xfrm>
        </p:grpSpPr>
        <p:sp>
          <p:nvSpPr>
            <p:cNvPr id="310" name="Oval 309"/>
            <p:cNvSpPr/>
            <p:nvPr/>
          </p:nvSpPr>
          <p:spPr bwMode="auto">
            <a:xfrm>
              <a:off x="1294903"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311" name="Can 310"/>
            <p:cNvSpPr/>
            <p:nvPr/>
          </p:nvSpPr>
          <p:spPr>
            <a:xfrm>
              <a:off x="1335740" y="3038584"/>
              <a:ext cx="480444" cy="239682"/>
            </a:xfrm>
            <a:prstGeom prst="can">
              <a:avLst>
                <a:gd name="adj" fmla="val 9754"/>
              </a:avLst>
            </a:prstGeom>
            <a:gradFill>
              <a:gsLst>
                <a:gs pos="0">
                  <a:srgbClr val="F79646">
                    <a:lumMod val="50000"/>
                    <a:alpha val="50000"/>
                  </a:srgbClr>
                </a:gs>
                <a:gs pos="32000">
                  <a:srgbClr val="F79646">
                    <a:lumMod val="60000"/>
                    <a:lumOff val="40000"/>
                    <a:alpha val="60000"/>
                  </a:srgbClr>
                </a:gs>
                <a:gs pos="87000">
                  <a:srgbClr val="F79646">
                    <a:lumMod val="50000"/>
                    <a:alpha val="5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12" name="Cube 311"/>
            <p:cNvSpPr>
              <a:spLocks noChangeAspect="1"/>
            </p:cNvSpPr>
            <p:nvPr/>
          </p:nvSpPr>
          <p:spPr>
            <a:xfrm>
              <a:off x="1510520" y="3093576"/>
              <a:ext cx="91721" cy="91721"/>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13" name="Cube 312"/>
            <p:cNvSpPr>
              <a:spLocks noChangeAspect="1"/>
            </p:cNvSpPr>
            <p:nvPr/>
          </p:nvSpPr>
          <p:spPr>
            <a:xfrm>
              <a:off x="1474500" y="3124150"/>
              <a:ext cx="91721" cy="91721"/>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14" name="Cube 313"/>
            <p:cNvSpPr>
              <a:spLocks noChangeAspect="1"/>
            </p:cNvSpPr>
            <p:nvPr/>
          </p:nvSpPr>
          <p:spPr>
            <a:xfrm>
              <a:off x="1438481" y="3154723"/>
              <a:ext cx="91721" cy="91721"/>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15" name="Cube 314"/>
            <p:cNvSpPr>
              <a:spLocks noChangeAspect="1"/>
            </p:cNvSpPr>
            <p:nvPr/>
          </p:nvSpPr>
          <p:spPr>
            <a:xfrm>
              <a:off x="1611566" y="3093576"/>
              <a:ext cx="91721" cy="91721"/>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16" name="Cube 315"/>
            <p:cNvSpPr>
              <a:spLocks noChangeAspect="1"/>
            </p:cNvSpPr>
            <p:nvPr/>
          </p:nvSpPr>
          <p:spPr>
            <a:xfrm>
              <a:off x="1580993" y="3124150"/>
              <a:ext cx="91721" cy="91721"/>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17" name="Cube 316"/>
            <p:cNvSpPr>
              <a:spLocks noChangeAspect="1"/>
            </p:cNvSpPr>
            <p:nvPr/>
          </p:nvSpPr>
          <p:spPr>
            <a:xfrm>
              <a:off x="1550419" y="3154723"/>
              <a:ext cx="91721" cy="91721"/>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18" name="Cube 317"/>
            <p:cNvSpPr>
              <a:spLocks noChangeAspect="1"/>
            </p:cNvSpPr>
            <p:nvPr/>
          </p:nvSpPr>
          <p:spPr>
            <a:xfrm>
              <a:off x="1684856" y="3125642"/>
              <a:ext cx="91721" cy="91721"/>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19" name="Cube 318"/>
            <p:cNvSpPr>
              <a:spLocks noChangeAspect="1"/>
            </p:cNvSpPr>
            <p:nvPr/>
          </p:nvSpPr>
          <p:spPr>
            <a:xfrm>
              <a:off x="1653538" y="3154723"/>
              <a:ext cx="91721" cy="91721"/>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20" name="Cube 319"/>
            <p:cNvSpPr>
              <a:spLocks noChangeAspect="1"/>
            </p:cNvSpPr>
            <p:nvPr/>
          </p:nvSpPr>
          <p:spPr>
            <a:xfrm>
              <a:off x="1672714"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grpSp>
        <p:nvGrpSpPr>
          <p:cNvPr id="321" name="Group 320"/>
          <p:cNvGrpSpPr/>
          <p:nvPr/>
        </p:nvGrpSpPr>
        <p:grpSpPr>
          <a:xfrm>
            <a:off x="2632886" y="3109837"/>
            <a:ext cx="562118" cy="268419"/>
            <a:chOff x="1294903" y="3038584"/>
            <a:chExt cx="562118" cy="268419"/>
          </a:xfrm>
        </p:grpSpPr>
        <p:sp>
          <p:nvSpPr>
            <p:cNvPr id="322" name="Oval 321"/>
            <p:cNvSpPr/>
            <p:nvPr/>
          </p:nvSpPr>
          <p:spPr bwMode="auto">
            <a:xfrm>
              <a:off x="1294903"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323" name="Can 322"/>
            <p:cNvSpPr/>
            <p:nvPr/>
          </p:nvSpPr>
          <p:spPr>
            <a:xfrm>
              <a:off x="1335740" y="3038584"/>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4" name="Cube 323"/>
            <p:cNvSpPr>
              <a:spLocks noChangeAspect="1"/>
            </p:cNvSpPr>
            <p:nvPr/>
          </p:nvSpPr>
          <p:spPr>
            <a:xfrm>
              <a:off x="1510520" y="3093576"/>
              <a:ext cx="91721" cy="91721"/>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25" name="Cube 324"/>
            <p:cNvSpPr>
              <a:spLocks noChangeAspect="1"/>
            </p:cNvSpPr>
            <p:nvPr/>
          </p:nvSpPr>
          <p:spPr>
            <a:xfrm>
              <a:off x="1474500" y="3124150"/>
              <a:ext cx="91721" cy="91721"/>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26" name="Cube 325"/>
            <p:cNvSpPr>
              <a:spLocks noChangeAspect="1"/>
            </p:cNvSpPr>
            <p:nvPr/>
          </p:nvSpPr>
          <p:spPr>
            <a:xfrm>
              <a:off x="1438481" y="3154723"/>
              <a:ext cx="91721" cy="91721"/>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27" name="Cube 326"/>
            <p:cNvSpPr>
              <a:spLocks noChangeAspect="1"/>
            </p:cNvSpPr>
            <p:nvPr/>
          </p:nvSpPr>
          <p:spPr>
            <a:xfrm>
              <a:off x="1611566" y="3093576"/>
              <a:ext cx="91721" cy="91721"/>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28" name="Cube 327"/>
            <p:cNvSpPr>
              <a:spLocks noChangeAspect="1"/>
            </p:cNvSpPr>
            <p:nvPr/>
          </p:nvSpPr>
          <p:spPr>
            <a:xfrm>
              <a:off x="1580993" y="3124150"/>
              <a:ext cx="91721" cy="91721"/>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29" name="Cube 328"/>
            <p:cNvSpPr>
              <a:spLocks noChangeAspect="1"/>
            </p:cNvSpPr>
            <p:nvPr/>
          </p:nvSpPr>
          <p:spPr>
            <a:xfrm>
              <a:off x="1550419" y="3154723"/>
              <a:ext cx="91721" cy="91721"/>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30" name="Cube 329"/>
            <p:cNvSpPr>
              <a:spLocks noChangeAspect="1"/>
            </p:cNvSpPr>
            <p:nvPr/>
          </p:nvSpPr>
          <p:spPr>
            <a:xfrm>
              <a:off x="1684856" y="3125642"/>
              <a:ext cx="91721" cy="91721"/>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31" name="Cube 330"/>
            <p:cNvSpPr>
              <a:spLocks noChangeAspect="1"/>
            </p:cNvSpPr>
            <p:nvPr/>
          </p:nvSpPr>
          <p:spPr>
            <a:xfrm>
              <a:off x="1653538" y="3154723"/>
              <a:ext cx="91721" cy="91721"/>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32" name="Cube 331"/>
            <p:cNvSpPr>
              <a:spLocks noChangeAspect="1"/>
            </p:cNvSpPr>
            <p:nvPr/>
          </p:nvSpPr>
          <p:spPr>
            <a:xfrm>
              <a:off x="1672714"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333" name="Oval 332"/>
          <p:cNvSpPr/>
          <p:nvPr/>
        </p:nvSpPr>
        <p:spPr bwMode="auto">
          <a:xfrm>
            <a:off x="3255691" y="3332537"/>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334" name="Oval 333"/>
          <p:cNvSpPr/>
          <p:nvPr/>
        </p:nvSpPr>
        <p:spPr bwMode="auto">
          <a:xfrm>
            <a:off x="3255691" y="2794781"/>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335" name="Can 334"/>
          <p:cNvSpPr/>
          <p:nvPr/>
        </p:nvSpPr>
        <p:spPr>
          <a:xfrm>
            <a:off x="3296527" y="3109836"/>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6" name="Can 335"/>
          <p:cNvSpPr/>
          <p:nvPr/>
        </p:nvSpPr>
        <p:spPr>
          <a:xfrm>
            <a:off x="3296527" y="2572080"/>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7" name="Cube 336"/>
          <p:cNvSpPr>
            <a:spLocks noChangeAspect="1"/>
          </p:cNvSpPr>
          <p:nvPr/>
        </p:nvSpPr>
        <p:spPr>
          <a:xfrm>
            <a:off x="3411944" y="3164829"/>
            <a:ext cx="91721" cy="91721"/>
          </a:xfrm>
          <a:prstGeom prst="cube">
            <a:avLst/>
          </a:prstGeom>
          <a:pattFill prst="wdUpDiag">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38" name="Cube 337"/>
          <p:cNvSpPr>
            <a:spLocks noChangeAspect="1"/>
          </p:cNvSpPr>
          <p:nvPr/>
        </p:nvSpPr>
        <p:spPr>
          <a:xfrm>
            <a:off x="3375925" y="3195403"/>
            <a:ext cx="91721" cy="91721"/>
          </a:xfrm>
          <a:prstGeom prst="cube">
            <a:avLst/>
          </a:prstGeom>
          <a:pattFill prst="horzBrick">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39" name="Cube 338"/>
          <p:cNvSpPr>
            <a:spLocks noChangeAspect="1"/>
          </p:cNvSpPr>
          <p:nvPr/>
        </p:nvSpPr>
        <p:spPr>
          <a:xfrm>
            <a:off x="3339905" y="3225976"/>
            <a:ext cx="91721" cy="91721"/>
          </a:xfrm>
          <a:prstGeom prst="cube">
            <a:avLst/>
          </a:prstGeom>
          <a:pattFill prst="solidDmnd">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40" name="Cube 339"/>
          <p:cNvSpPr>
            <a:spLocks noChangeAspect="1"/>
          </p:cNvSpPr>
          <p:nvPr/>
        </p:nvSpPr>
        <p:spPr>
          <a:xfrm>
            <a:off x="3479281" y="3196895"/>
            <a:ext cx="91721" cy="91721"/>
          </a:xfrm>
          <a:prstGeom prst="cube">
            <a:avLst/>
          </a:prstGeom>
          <a:pattFill prst="horzBrick">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41" name="Cube 340"/>
          <p:cNvSpPr>
            <a:spLocks noChangeAspect="1"/>
          </p:cNvSpPr>
          <p:nvPr/>
        </p:nvSpPr>
        <p:spPr>
          <a:xfrm>
            <a:off x="3447963" y="3225976"/>
            <a:ext cx="91721" cy="91721"/>
          </a:xfrm>
          <a:prstGeom prst="cube">
            <a:avLst/>
          </a:prstGeom>
          <a:pattFill prst="solidDmnd">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42" name="Cube 341"/>
          <p:cNvSpPr>
            <a:spLocks noChangeAspect="1"/>
          </p:cNvSpPr>
          <p:nvPr/>
        </p:nvSpPr>
        <p:spPr>
          <a:xfrm>
            <a:off x="3614328" y="3164829"/>
            <a:ext cx="91721" cy="91721"/>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43" name="Cube 342"/>
          <p:cNvSpPr>
            <a:spLocks noChangeAspect="1"/>
          </p:cNvSpPr>
          <p:nvPr/>
        </p:nvSpPr>
        <p:spPr>
          <a:xfrm>
            <a:off x="3583754" y="3195403"/>
            <a:ext cx="91721" cy="91721"/>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44" name="Cube 343"/>
          <p:cNvSpPr>
            <a:spLocks noChangeAspect="1"/>
          </p:cNvSpPr>
          <p:nvPr/>
        </p:nvSpPr>
        <p:spPr>
          <a:xfrm>
            <a:off x="3553181" y="3225976"/>
            <a:ext cx="91721" cy="91721"/>
          </a:xfrm>
          <a:prstGeom prst="cube">
            <a:avLst/>
          </a:prstGeom>
          <a:solidFill>
            <a:srgbClr val="ED7D31"/>
          </a:solid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45" name="Cube 344"/>
          <p:cNvSpPr>
            <a:spLocks noChangeAspect="1"/>
          </p:cNvSpPr>
          <p:nvPr/>
        </p:nvSpPr>
        <p:spPr>
          <a:xfrm>
            <a:off x="3411944" y="2629495"/>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46" name="Cube 345"/>
          <p:cNvSpPr>
            <a:spLocks noChangeAspect="1"/>
          </p:cNvSpPr>
          <p:nvPr/>
        </p:nvSpPr>
        <p:spPr>
          <a:xfrm>
            <a:off x="3375925" y="2660068"/>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47" name="Cube 346"/>
          <p:cNvSpPr>
            <a:spLocks noChangeAspect="1"/>
          </p:cNvSpPr>
          <p:nvPr/>
        </p:nvSpPr>
        <p:spPr>
          <a:xfrm>
            <a:off x="3339905" y="2690642"/>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48" name="Cube 347"/>
          <p:cNvSpPr>
            <a:spLocks noChangeAspect="1"/>
          </p:cNvSpPr>
          <p:nvPr/>
        </p:nvSpPr>
        <p:spPr>
          <a:xfrm>
            <a:off x="3479281" y="2661560"/>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49" name="Cube 348"/>
          <p:cNvSpPr>
            <a:spLocks noChangeAspect="1"/>
          </p:cNvSpPr>
          <p:nvPr/>
        </p:nvSpPr>
        <p:spPr>
          <a:xfrm>
            <a:off x="3447963" y="2690642"/>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50" name="Cube 349"/>
          <p:cNvSpPr>
            <a:spLocks noChangeAspect="1"/>
          </p:cNvSpPr>
          <p:nvPr/>
        </p:nvSpPr>
        <p:spPr>
          <a:xfrm>
            <a:off x="3614328" y="2629495"/>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51" name="Cube 350"/>
          <p:cNvSpPr>
            <a:spLocks noChangeAspect="1"/>
          </p:cNvSpPr>
          <p:nvPr/>
        </p:nvSpPr>
        <p:spPr>
          <a:xfrm>
            <a:off x="3583754" y="2660068"/>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52" name="Cube 351"/>
          <p:cNvSpPr>
            <a:spLocks noChangeAspect="1"/>
          </p:cNvSpPr>
          <p:nvPr/>
        </p:nvSpPr>
        <p:spPr>
          <a:xfrm>
            <a:off x="3553181" y="2690642"/>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53" name="Cube 352"/>
          <p:cNvSpPr>
            <a:spLocks noChangeAspect="1"/>
          </p:cNvSpPr>
          <p:nvPr/>
        </p:nvSpPr>
        <p:spPr>
          <a:xfrm>
            <a:off x="3683357" y="3164828"/>
            <a:ext cx="64204" cy="64204"/>
          </a:xfrm>
          <a:prstGeom prst="cube">
            <a:avLst/>
          </a:prstGeom>
          <a:pattFill prst="horzBrick">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354" name="Cube 353"/>
          <p:cNvSpPr>
            <a:spLocks noChangeAspect="1"/>
          </p:cNvSpPr>
          <p:nvPr/>
        </p:nvSpPr>
        <p:spPr>
          <a:xfrm>
            <a:off x="3660267" y="3208807"/>
            <a:ext cx="64204" cy="64204"/>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355" name="Oval 354"/>
          <p:cNvSpPr/>
          <p:nvPr/>
        </p:nvSpPr>
        <p:spPr bwMode="auto">
          <a:xfrm>
            <a:off x="3878496" y="3332537"/>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356" name="Oval 355"/>
          <p:cNvSpPr/>
          <p:nvPr/>
        </p:nvSpPr>
        <p:spPr bwMode="auto">
          <a:xfrm>
            <a:off x="3878496" y="2794781"/>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357" name="Can 356"/>
          <p:cNvSpPr/>
          <p:nvPr/>
        </p:nvSpPr>
        <p:spPr>
          <a:xfrm>
            <a:off x="3919333" y="3109836"/>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8" name="Can 357"/>
          <p:cNvSpPr/>
          <p:nvPr/>
        </p:nvSpPr>
        <p:spPr>
          <a:xfrm>
            <a:off x="3919333" y="2572080"/>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9" name="Cube 358"/>
          <p:cNvSpPr>
            <a:spLocks noChangeAspect="1"/>
          </p:cNvSpPr>
          <p:nvPr/>
        </p:nvSpPr>
        <p:spPr>
          <a:xfrm>
            <a:off x="4072563" y="3164829"/>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60" name="Cube 359"/>
          <p:cNvSpPr>
            <a:spLocks noChangeAspect="1"/>
          </p:cNvSpPr>
          <p:nvPr/>
        </p:nvSpPr>
        <p:spPr>
          <a:xfrm>
            <a:off x="4036544" y="3195403"/>
            <a:ext cx="91721" cy="91721"/>
          </a:xfrm>
          <a:prstGeom prst="cube">
            <a:avLst/>
          </a:prstGeom>
          <a:solidFill>
            <a:srgbClr val="996633"/>
          </a:solid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61" name="Cube 360"/>
          <p:cNvSpPr>
            <a:spLocks noChangeAspect="1"/>
          </p:cNvSpPr>
          <p:nvPr/>
        </p:nvSpPr>
        <p:spPr>
          <a:xfrm>
            <a:off x="4000525" y="3225976"/>
            <a:ext cx="91721" cy="91721"/>
          </a:xfrm>
          <a:prstGeom prst="cube">
            <a:avLst/>
          </a:prstGeom>
          <a:pattFill prst="solidDmnd">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62" name="Cube 361"/>
          <p:cNvSpPr>
            <a:spLocks noChangeAspect="1"/>
          </p:cNvSpPr>
          <p:nvPr/>
        </p:nvSpPr>
        <p:spPr>
          <a:xfrm>
            <a:off x="4072563" y="2629495"/>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63" name="Cube 362"/>
          <p:cNvSpPr>
            <a:spLocks noChangeAspect="1"/>
          </p:cNvSpPr>
          <p:nvPr/>
        </p:nvSpPr>
        <p:spPr>
          <a:xfrm>
            <a:off x="4036544" y="2660068"/>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64" name="Cube 363"/>
          <p:cNvSpPr>
            <a:spLocks noChangeAspect="1"/>
          </p:cNvSpPr>
          <p:nvPr/>
        </p:nvSpPr>
        <p:spPr>
          <a:xfrm>
            <a:off x="4000525" y="2690642"/>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65" name="Cube 364"/>
          <p:cNvSpPr>
            <a:spLocks noChangeAspect="1"/>
          </p:cNvSpPr>
          <p:nvPr/>
        </p:nvSpPr>
        <p:spPr>
          <a:xfrm>
            <a:off x="4220122" y="2660068"/>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66" name="Cube 365"/>
          <p:cNvSpPr>
            <a:spLocks noChangeAspect="1"/>
          </p:cNvSpPr>
          <p:nvPr/>
        </p:nvSpPr>
        <p:spPr>
          <a:xfrm>
            <a:off x="4185971" y="26906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67" name="Cube 366"/>
          <p:cNvSpPr>
            <a:spLocks noChangeAspect="1"/>
          </p:cNvSpPr>
          <p:nvPr/>
        </p:nvSpPr>
        <p:spPr>
          <a:xfrm>
            <a:off x="4220122" y="319540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sp>
        <p:nvSpPr>
          <p:cNvPr id="368" name="Cube 367"/>
          <p:cNvSpPr>
            <a:spLocks noChangeAspect="1"/>
          </p:cNvSpPr>
          <p:nvPr/>
        </p:nvSpPr>
        <p:spPr>
          <a:xfrm>
            <a:off x="4185971" y="3225976"/>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algn="ctr" defTabSz="914400"/>
            <a:endParaRPr lang="en-US" kern="0">
              <a:solidFill>
                <a:prstClr val="white"/>
              </a:solidFill>
              <a:latin typeface="Calibri"/>
            </a:endParaRPr>
          </a:p>
        </p:txBody>
      </p:sp>
      <p:pic>
        <p:nvPicPr>
          <p:cNvPr id="369" name="Picture 368"/>
          <p:cNvPicPr>
            <a:picLocks noChangeAspect="1"/>
          </p:cNvPicPr>
          <p:nvPr/>
        </p:nvPicPr>
        <p:blipFill>
          <a:blip r:embed="rId8"/>
          <a:stretch>
            <a:fillRect/>
          </a:stretch>
        </p:blipFill>
        <p:spPr>
          <a:xfrm>
            <a:off x="1391823" y="3105502"/>
            <a:ext cx="1056447" cy="311971"/>
          </a:xfrm>
          <a:prstGeom prst="rect">
            <a:avLst/>
          </a:prstGeom>
        </p:spPr>
      </p:pic>
      <p:grpSp>
        <p:nvGrpSpPr>
          <p:cNvPr id="370" name="Group 369"/>
          <p:cNvGrpSpPr/>
          <p:nvPr/>
        </p:nvGrpSpPr>
        <p:grpSpPr>
          <a:xfrm>
            <a:off x="5141438" y="1968877"/>
            <a:ext cx="2370630" cy="1646481"/>
            <a:chOff x="3803455" y="2112096"/>
            <a:chExt cx="2370630" cy="1646481"/>
          </a:xfrm>
        </p:grpSpPr>
        <p:sp>
          <p:nvSpPr>
            <p:cNvPr id="371" name="Freeform 370"/>
            <p:cNvSpPr/>
            <p:nvPr/>
          </p:nvSpPr>
          <p:spPr>
            <a:xfrm>
              <a:off x="3803455" y="2112096"/>
              <a:ext cx="311345" cy="1646481"/>
            </a:xfrm>
            <a:custGeom>
              <a:avLst/>
              <a:gdLst>
                <a:gd name="connsiteX0" fmla="*/ 0 w 311345"/>
                <a:gd name="connsiteY0" fmla="*/ 308540 h 1646481"/>
                <a:gd name="connsiteX1" fmla="*/ 0 w 311345"/>
                <a:gd name="connsiteY1" fmla="*/ 1646481 h 1646481"/>
                <a:gd name="connsiteX2" fmla="*/ 311345 w 311345"/>
                <a:gd name="connsiteY2" fmla="*/ 1332331 h 1646481"/>
                <a:gd name="connsiteX3" fmla="*/ 311345 w 311345"/>
                <a:gd name="connsiteY3" fmla="*/ 0 h 1646481"/>
                <a:gd name="connsiteX4" fmla="*/ 0 w 311345"/>
                <a:gd name="connsiteY4" fmla="*/ 308540 h 16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345" h="1646481">
                  <a:moveTo>
                    <a:pt x="0" y="308540"/>
                  </a:moveTo>
                  <a:lnTo>
                    <a:pt x="0" y="1646481"/>
                  </a:lnTo>
                  <a:lnTo>
                    <a:pt x="311345" y="1332331"/>
                  </a:lnTo>
                  <a:lnTo>
                    <a:pt x="311345" y="0"/>
                  </a:lnTo>
                  <a:lnTo>
                    <a:pt x="0" y="308540"/>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2" name="DV CONTAINER"/>
            <p:cNvSpPr/>
            <p:nvPr/>
          </p:nvSpPr>
          <p:spPr>
            <a:xfrm>
              <a:off x="3820797" y="2129993"/>
              <a:ext cx="2353288" cy="1616762"/>
            </a:xfrm>
            <a:prstGeom prst="cube">
              <a:avLst>
                <a:gd name="adj" fmla="val 17432"/>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innerShdw blurRad="1143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73" name="Freeform 372"/>
          <p:cNvSpPr/>
          <p:nvPr/>
        </p:nvSpPr>
        <p:spPr>
          <a:xfrm>
            <a:off x="7229220" y="1968877"/>
            <a:ext cx="311345" cy="1646481"/>
          </a:xfrm>
          <a:custGeom>
            <a:avLst/>
            <a:gdLst>
              <a:gd name="connsiteX0" fmla="*/ 0 w 311345"/>
              <a:gd name="connsiteY0" fmla="*/ 308540 h 1646481"/>
              <a:gd name="connsiteX1" fmla="*/ 0 w 311345"/>
              <a:gd name="connsiteY1" fmla="*/ 1646481 h 1646481"/>
              <a:gd name="connsiteX2" fmla="*/ 311345 w 311345"/>
              <a:gd name="connsiteY2" fmla="*/ 1332331 h 1646481"/>
              <a:gd name="connsiteX3" fmla="*/ 311345 w 311345"/>
              <a:gd name="connsiteY3" fmla="*/ 0 h 1646481"/>
              <a:gd name="connsiteX4" fmla="*/ 0 w 311345"/>
              <a:gd name="connsiteY4" fmla="*/ 308540 h 16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345" h="1646481">
                <a:moveTo>
                  <a:pt x="0" y="308540"/>
                </a:moveTo>
                <a:lnTo>
                  <a:pt x="0" y="1646481"/>
                </a:lnTo>
                <a:lnTo>
                  <a:pt x="311345" y="1332331"/>
                </a:lnTo>
                <a:lnTo>
                  <a:pt x="311345" y="0"/>
                </a:lnTo>
                <a:lnTo>
                  <a:pt x="0" y="308540"/>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4" name="TextBox 373"/>
          <p:cNvSpPr txBox="1"/>
          <p:nvPr/>
        </p:nvSpPr>
        <p:spPr>
          <a:xfrm>
            <a:off x="7791459" y="5675358"/>
            <a:ext cx="1267576" cy="280782"/>
          </a:xfrm>
          <a:prstGeom prst="roundRect">
            <a:avLst>
              <a:gd name="adj" fmla="val 19913"/>
            </a:avLst>
          </a:prstGeom>
          <a:gradFill flip="none" rotWithShape="1">
            <a:gsLst>
              <a:gs pos="0">
                <a:srgbClr val="F79646">
                  <a:shade val="30000"/>
                  <a:satMod val="115000"/>
                </a:srgbClr>
              </a:gs>
              <a:gs pos="50000">
                <a:srgbClr val="F79646">
                  <a:shade val="67500"/>
                  <a:satMod val="115000"/>
                </a:srgbClr>
              </a:gs>
              <a:gs pos="100000">
                <a:srgbClr val="F79646">
                  <a:shade val="100000"/>
                  <a:satMod val="115000"/>
                </a:srgb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a:ln w="1905">
                  <a:noFill/>
                </a:ln>
                <a:solidFill>
                  <a:prstClr val="white"/>
                </a:solidFill>
                <a:effectLst/>
                <a:uLnTx/>
                <a:uFillTx/>
                <a:latin typeface="Calibri"/>
              </a:rPr>
              <a:t>New York</a:t>
            </a:r>
          </a:p>
        </p:txBody>
      </p:sp>
      <p:sp>
        <p:nvSpPr>
          <p:cNvPr id="381" name="Trapezoid 380"/>
          <p:cNvSpPr/>
          <p:nvPr/>
        </p:nvSpPr>
        <p:spPr>
          <a:xfrm rot="10800000">
            <a:off x="7316399" y="4851031"/>
            <a:ext cx="2365432" cy="307687"/>
          </a:xfrm>
          <a:prstGeom prst="trapezoid">
            <a:avLst>
              <a:gd name="adj" fmla="val 251684"/>
            </a:avLst>
          </a:prstGeom>
          <a:gradFill flip="none" rotWithShape="1">
            <a:gsLst>
              <a:gs pos="0">
                <a:sysClr val="window" lastClr="FFFFFF">
                  <a:lumMod val="75000"/>
                  <a:alpha val="85000"/>
                </a:sysClr>
              </a:gs>
              <a:gs pos="100000">
                <a:sysClr val="window" lastClr="FFFFFF">
                  <a:lumMod val="95000"/>
                  <a:alpha val="15000"/>
                </a:sysClr>
              </a:gs>
            </a:gsLst>
            <a:lin ang="54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2" name="TextBox 381"/>
          <p:cNvSpPr txBox="1"/>
          <p:nvPr/>
        </p:nvSpPr>
        <p:spPr>
          <a:xfrm>
            <a:off x="6774010" y="1719522"/>
            <a:ext cx="410690" cy="246221"/>
          </a:xfrm>
          <a:prstGeom prst="rect">
            <a:avLst/>
          </a:prstGeom>
          <a:noFill/>
        </p:spPr>
        <p:txBody>
          <a:bodyPr wrap="none" rtlCol="0" anchor="ctr" anchorCtr="0">
            <a:spAutoFit/>
          </a:bodyPr>
          <a:lstStyle/>
          <a:p>
            <a:r>
              <a:rPr lang="en-US" sz="1000" b="1" dirty="0" err="1">
                <a:ln w="1905">
                  <a:noFill/>
                </a:ln>
                <a:solidFill>
                  <a:srgbClr val="4F81BD">
                    <a:lumMod val="75000"/>
                  </a:srgbClr>
                </a:solidFill>
                <a:effectLst>
                  <a:outerShdw blurRad="101600" sx="101000" sy="101000" algn="ctr" rotWithShape="0">
                    <a:prstClr val="white">
                      <a:alpha val="40000"/>
                    </a:prstClr>
                  </a:outerShdw>
                </a:effectLst>
                <a:latin typeface="Calibri"/>
              </a:rPr>
              <a:t>ESXi</a:t>
            </a:r>
            <a:endParaRPr lang="en-US" sz="1000" b="1" dirty="0">
              <a:ln w="1905">
                <a:noFill/>
              </a:ln>
              <a:solidFill>
                <a:srgbClr val="4F81BD">
                  <a:lumMod val="75000"/>
                </a:srgbClr>
              </a:solidFill>
              <a:effectLst>
                <a:outerShdw blurRad="101600" sx="101000" sy="101000" algn="ctr" rotWithShape="0">
                  <a:prstClr val="white">
                    <a:alpha val="40000"/>
                  </a:prstClr>
                </a:outerShdw>
              </a:effectLst>
              <a:latin typeface="Calibri"/>
            </a:endParaRPr>
          </a:p>
        </p:txBody>
      </p:sp>
      <p:sp>
        <p:nvSpPr>
          <p:cNvPr id="383" name="HDD"/>
          <p:cNvSpPr/>
          <p:nvPr/>
        </p:nvSpPr>
        <p:spPr>
          <a:xfrm>
            <a:off x="7177210" y="4198679"/>
            <a:ext cx="3044578" cy="727201"/>
          </a:xfrm>
          <a:prstGeom prst="cube">
            <a:avLst>
              <a:gd name="adj" fmla="val 56193"/>
            </a:avLst>
          </a:prstGeom>
          <a:solidFill>
            <a:srgbClr val="4F81BD">
              <a:alpha val="37000"/>
            </a:srgbClr>
          </a:solidFill>
          <a:ln w="2857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4" name="Cube 383"/>
          <p:cNvSpPr/>
          <p:nvPr/>
        </p:nvSpPr>
        <p:spPr>
          <a:xfrm>
            <a:off x="7177210" y="3972099"/>
            <a:ext cx="3044578" cy="585216"/>
          </a:xfrm>
          <a:prstGeom prst="cube">
            <a:avLst>
              <a:gd name="adj" fmla="val 69621"/>
            </a:avLst>
          </a:prstGeom>
          <a:solidFill>
            <a:srgbClr val="9BBB59">
              <a:alpha val="90000"/>
            </a:srgbClr>
          </a:solidFill>
          <a:ln w="28575"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5" name="Cube 384"/>
          <p:cNvSpPr/>
          <p:nvPr/>
        </p:nvSpPr>
        <p:spPr>
          <a:xfrm>
            <a:off x="7177210" y="3785347"/>
            <a:ext cx="3044578" cy="529869"/>
          </a:xfrm>
          <a:prstGeom prst="cube">
            <a:avLst>
              <a:gd name="adj" fmla="val 77200"/>
            </a:avLst>
          </a:prstGeom>
          <a:solidFill>
            <a:srgbClr val="677D9D">
              <a:alpha val="90000"/>
            </a:srgbClr>
          </a:solidFill>
          <a:ln w="28575" cap="flat" cmpd="sng" algn="ctr">
            <a:solidFill>
              <a:srgbClr val="677D9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6" name="DATA MGMT LAYER BOX"/>
          <p:cNvSpPr/>
          <p:nvPr/>
        </p:nvSpPr>
        <p:spPr>
          <a:xfrm>
            <a:off x="7219017" y="2943915"/>
            <a:ext cx="2708705" cy="761306"/>
          </a:xfrm>
          <a:prstGeom prst="cube">
            <a:avLst>
              <a:gd name="adj" fmla="val 18032"/>
            </a:avLst>
          </a:prstGeom>
          <a:solidFill>
            <a:srgbClr val="4BACC6">
              <a:alpha val="19000"/>
            </a:srgb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7" name="PRES LAYER BOX"/>
          <p:cNvSpPr/>
          <p:nvPr/>
        </p:nvSpPr>
        <p:spPr>
          <a:xfrm>
            <a:off x="7219017" y="2186630"/>
            <a:ext cx="2708705" cy="738993"/>
          </a:xfrm>
          <a:prstGeom prst="cube">
            <a:avLst>
              <a:gd name="adj" fmla="val 18032"/>
            </a:avLst>
          </a:prstGeom>
          <a:solidFill>
            <a:sysClr val="windowText" lastClr="000000">
              <a:lumMod val="50000"/>
              <a:lumOff val="50000"/>
              <a:alpha val="8000"/>
            </a:sysClr>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8" name="TextBox 387"/>
          <p:cNvSpPr txBox="1"/>
          <p:nvPr/>
        </p:nvSpPr>
        <p:spPr>
          <a:xfrm>
            <a:off x="7498635" y="2914531"/>
            <a:ext cx="1841456" cy="215444"/>
          </a:xfrm>
          <a:prstGeom prst="rect">
            <a:avLst/>
          </a:prstGeom>
          <a:noFill/>
        </p:spPr>
        <p:txBody>
          <a:bodyPr wrap="square" rtlCol="0" anchor="ctr" anchorCtr="0">
            <a:spAutoFit/>
          </a:bodyPr>
          <a:lstStyle/>
          <a:p>
            <a:pPr algn="ctr"/>
            <a:r>
              <a:rPr lang="en-US" sz="800" b="1" dirty="0">
                <a:ln w="1905">
                  <a:noFill/>
                </a:ln>
                <a:solidFill>
                  <a:srgbClr val="1F497D">
                    <a:lumMod val="60000"/>
                    <a:lumOff val="40000"/>
                  </a:srgbClr>
                </a:solidFill>
                <a:effectLst>
                  <a:outerShdw blurRad="101600" sx="101000" sy="101000" algn="ctr" rotWithShape="0">
                    <a:prstClr val="white">
                      <a:alpha val="40000"/>
                    </a:prstClr>
                  </a:outerShdw>
                </a:effectLst>
                <a:latin typeface="Calibri"/>
              </a:rPr>
              <a:t>DATA MANAGEMENT LAYER</a:t>
            </a:r>
          </a:p>
        </p:txBody>
      </p:sp>
      <p:sp>
        <p:nvSpPr>
          <p:cNvPr id="389" name="TextBox 388"/>
          <p:cNvSpPr txBox="1"/>
          <p:nvPr/>
        </p:nvSpPr>
        <p:spPr>
          <a:xfrm>
            <a:off x="7305226" y="2284939"/>
            <a:ext cx="2228274" cy="215444"/>
          </a:xfrm>
          <a:prstGeom prst="rect">
            <a:avLst/>
          </a:prstGeom>
          <a:noFill/>
        </p:spPr>
        <p:txBody>
          <a:bodyPr wrap="square" rtlCol="0" anchor="ctr" anchorCtr="0">
            <a:spAutoFit/>
          </a:bodyPr>
          <a:lstStyle/>
          <a:p>
            <a:pPr algn="ctr"/>
            <a:r>
              <a:rPr lang="en-US" sz="800" b="1" dirty="0">
                <a:ln w="1905">
                  <a:noFill/>
                </a:ln>
                <a:solidFill>
                  <a:srgbClr val="1F497D">
                    <a:lumMod val="60000"/>
                    <a:lumOff val="40000"/>
                  </a:srgbClr>
                </a:solidFill>
                <a:effectLst>
                  <a:outerShdw blurRad="101600" sx="101000" sy="101000" algn="ctr" rotWithShape="0">
                    <a:prstClr val="white">
                      <a:alpha val="40000"/>
                    </a:prstClr>
                  </a:outerShdw>
                </a:effectLst>
                <a:latin typeface="Calibri"/>
              </a:rPr>
              <a:t>PRESENTATION LAYER</a:t>
            </a:r>
          </a:p>
        </p:txBody>
      </p:sp>
      <p:sp>
        <p:nvSpPr>
          <p:cNvPr id="390" name="DV CONTAINER"/>
          <p:cNvSpPr/>
          <p:nvPr/>
        </p:nvSpPr>
        <p:spPr>
          <a:xfrm>
            <a:off x="7162259" y="1838446"/>
            <a:ext cx="3059529" cy="1918175"/>
          </a:xfrm>
          <a:prstGeom prst="cube">
            <a:avLst>
              <a:gd name="adj" fmla="val 21841"/>
            </a:avLst>
          </a:prstGeom>
          <a:solidFill>
            <a:srgbClr val="4BACC6">
              <a:alpha val="5000"/>
            </a:srgbClr>
          </a:solidFill>
          <a:ln w="28575"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1" name="Cube 390"/>
          <p:cNvSpPr/>
          <p:nvPr/>
        </p:nvSpPr>
        <p:spPr>
          <a:xfrm>
            <a:off x="7177210" y="1568958"/>
            <a:ext cx="3044578" cy="588289"/>
          </a:xfrm>
          <a:prstGeom prst="cube">
            <a:avLst>
              <a:gd name="adj" fmla="val 67780"/>
            </a:avLst>
          </a:prstGeom>
          <a:solidFill>
            <a:srgbClr val="F79646">
              <a:lumMod val="75000"/>
              <a:alpha val="77000"/>
            </a:srgbClr>
          </a:solidFill>
          <a:ln w="2857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92" name="Group 391"/>
          <p:cNvGrpSpPr/>
          <p:nvPr/>
        </p:nvGrpSpPr>
        <p:grpSpPr>
          <a:xfrm>
            <a:off x="7952691" y="2572081"/>
            <a:ext cx="562118" cy="268419"/>
            <a:chOff x="6614708" y="2500828"/>
            <a:chExt cx="562118" cy="268419"/>
          </a:xfrm>
        </p:grpSpPr>
        <p:sp>
          <p:nvSpPr>
            <p:cNvPr id="393" name="Oval 392"/>
            <p:cNvSpPr/>
            <p:nvPr/>
          </p:nvSpPr>
          <p:spPr bwMode="auto">
            <a:xfrm>
              <a:off x="6614708" y="2723528"/>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394" name="Can 393"/>
            <p:cNvSpPr/>
            <p:nvPr/>
          </p:nvSpPr>
          <p:spPr>
            <a:xfrm>
              <a:off x="6655545" y="2500828"/>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5" name="Cube 394"/>
            <p:cNvSpPr>
              <a:spLocks noChangeAspect="1"/>
            </p:cNvSpPr>
            <p:nvPr/>
          </p:nvSpPr>
          <p:spPr>
            <a:xfrm>
              <a:off x="6830325" y="25582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96" name="Cube 395"/>
            <p:cNvSpPr>
              <a:spLocks noChangeAspect="1"/>
            </p:cNvSpPr>
            <p:nvPr/>
          </p:nvSpPr>
          <p:spPr>
            <a:xfrm>
              <a:off x="6794305" y="2588815"/>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97" name="Cube 396"/>
            <p:cNvSpPr>
              <a:spLocks noChangeAspect="1"/>
            </p:cNvSpPr>
            <p:nvPr/>
          </p:nvSpPr>
          <p:spPr>
            <a:xfrm>
              <a:off x="6758286" y="2619389"/>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98" name="Cube 397"/>
            <p:cNvSpPr>
              <a:spLocks noChangeAspect="1"/>
            </p:cNvSpPr>
            <p:nvPr/>
          </p:nvSpPr>
          <p:spPr>
            <a:xfrm>
              <a:off x="6931371" y="2558242"/>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99" name="Cube 398"/>
            <p:cNvSpPr>
              <a:spLocks noChangeAspect="1"/>
            </p:cNvSpPr>
            <p:nvPr/>
          </p:nvSpPr>
          <p:spPr>
            <a:xfrm>
              <a:off x="6900798" y="2588815"/>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00" name="Cube 399"/>
            <p:cNvSpPr>
              <a:spLocks noChangeAspect="1"/>
            </p:cNvSpPr>
            <p:nvPr/>
          </p:nvSpPr>
          <p:spPr>
            <a:xfrm>
              <a:off x="6870224" y="2619389"/>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01" name="Cube 400"/>
            <p:cNvSpPr>
              <a:spLocks noChangeAspect="1"/>
            </p:cNvSpPr>
            <p:nvPr/>
          </p:nvSpPr>
          <p:spPr>
            <a:xfrm>
              <a:off x="7004661" y="2590307"/>
              <a:ext cx="91721" cy="91721"/>
            </a:xfrm>
            <a:prstGeom prst="cube">
              <a:avLst/>
            </a:prstGeom>
            <a:solidFill>
              <a:sysClr val="window" lastClr="FFFFFF">
                <a:lumMod val="85000"/>
              </a:sysClr>
            </a:solid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02" name="Cube 401"/>
            <p:cNvSpPr>
              <a:spLocks noChangeAspect="1"/>
            </p:cNvSpPr>
            <p:nvPr/>
          </p:nvSpPr>
          <p:spPr>
            <a:xfrm>
              <a:off x="6973343" y="2619389"/>
              <a:ext cx="91721" cy="91721"/>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03" name="Cube 402"/>
            <p:cNvSpPr>
              <a:spLocks noChangeAspect="1"/>
            </p:cNvSpPr>
            <p:nvPr/>
          </p:nvSpPr>
          <p:spPr>
            <a:xfrm>
              <a:off x="6992519" y="2619389"/>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grpSp>
        <p:nvGrpSpPr>
          <p:cNvPr id="404" name="Group 403"/>
          <p:cNvGrpSpPr/>
          <p:nvPr/>
        </p:nvGrpSpPr>
        <p:grpSpPr>
          <a:xfrm>
            <a:off x="7952691" y="3109837"/>
            <a:ext cx="562118" cy="268419"/>
            <a:chOff x="6614708" y="3038584"/>
            <a:chExt cx="562118" cy="268419"/>
          </a:xfrm>
        </p:grpSpPr>
        <p:sp>
          <p:nvSpPr>
            <p:cNvPr id="405" name="Oval 404"/>
            <p:cNvSpPr/>
            <p:nvPr/>
          </p:nvSpPr>
          <p:spPr bwMode="auto">
            <a:xfrm>
              <a:off x="6614708"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406" name="Can 405"/>
            <p:cNvSpPr/>
            <p:nvPr/>
          </p:nvSpPr>
          <p:spPr>
            <a:xfrm>
              <a:off x="6655545" y="3038584"/>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07" name="Cube 406"/>
            <p:cNvSpPr>
              <a:spLocks noChangeAspect="1"/>
            </p:cNvSpPr>
            <p:nvPr/>
          </p:nvSpPr>
          <p:spPr>
            <a:xfrm>
              <a:off x="6830325" y="3093576"/>
              <a:ext cx="91721" cy="91721"/>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08" name="Cube 407"/>
            <p:cNvSpPr>
              <a:spLocks noChangeAspect="1"/>
            </p:cNvSpPr>
            <p:nvPr/>
          </p:nvSpPr>
          <p:spPr>
            <a:xfrm>
              <a:off x="6794305" y="3124150"/>
              <a:ext cx="91721" cy="91721"/>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09" name="Cube 408"/>
            <p:cNvSpPr>
              <a:spLocks noChangeAspect="1"/>
            </p:cNvSpPr>
            <p:nvPr/>
          </p:nvSpPr>
          <p:spPr>
            <a:xfrm>
              <a:off x="6758286" y="3154723"/>
              <a:ext cx="91721" cy="91721"/>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10" name="Cube 409"/>
            <p:cNvSpPr>
              <a:spLocks noChangeAspect="1"/>
            </p:cNvSpPr>
            <p:nvPr/>
          </p:nvSpPr>
          <p:spPr>
            <a:xfrm>
              <a:off x="6931371" y="3093576"/>
              <a:ext cx="91721" cy="91721"/>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11" name="Cube 410"/>
            <p:cNvSpPr>
              <a:spLocks noChangeAspect="1"/>
            </p:cNvSpPr>
            <p:nvPr/>
          </p:nvSpPr>
          <p:spPr>
            <a:xfrm>
              <a:off x="6900798" y="3124150"/>
              <a:ext cx="91721" cy="91721"/>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12" name="Cube 411"/>
            <p:cNvSpPr>
              <a:spLocks noChangeAspect="1"/>
            </p:cNvSpPr>
            <p:nvPr/>
          </p:nvSpPr>
          <p:spPr>
            <a:xfrm>
              <a:off x="6870224" y="3154723"/>
              <a:ext cx="91721" cy="91721"/>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13" name="Cube 412"/>
            <p:cNvSpPr>
              <a:spLocks noChangeAspect="1"/>
            </p:cNvSpPr>
            <p:nvPr/>
          </p:nvSpPr>
          <p:spPr>
            <a:xfrm>
              <a:off x="7004661" y="3125642"/>
              <a:ext cx="91721" cy="91721"/>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14" name="Cube 413"/>
            <p:cNvSpPr>
              <a:spLocks noChangeAspect="1"/>
            </p:cNvSpPr>
            <p:nvPr/>
          </p:nvSpPr>
          <p:spPr>
            <a:xfrm>
              <a:off x="6973343" y="3154723"/>
              <a:ext cx="91721" cy="91721"/>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15" name="Cube 414"/>
            <p:cNvSpPr>
              <a:spLocks noChangeAspect="1"/>
            </p:cNvSpPr>
            <p:nvPr/>
          </p:nvSpPr>
          <p:spPr>
            <a:xfrm>
              <a:off x="6992519"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pic>
        <p:nvPicPr>
          <p:cNvPr id="416" name="Picture 415"/>
          <p:cNvPicPr>
            <a:picLocks noChangeAspect="1"/>
          </p:cNvPicPr>
          <p:nvPr/>
        </p:nvPicPr>
        <p:blipFill>
          <a:blip r:embed="rId9"/>
          <a:stretch>
            <a:fillRect/>
          </a:stretch>
        </p:blipFill>
        <p:spPr>
          <a:xfrm>
            <a:off x="5277000" y="2648314"/>
            <a:ext cx="1904404" cy="562374"/>
          </a:xfrm>
          <a:prstGeom prst="rect">
            <a:avLst/>
          </a:prstGeom>
        </p:spPr>
      </p:pic>
      <p:grpSp>
        <p:nvGrpSpPr>
          <p:cNvPr id="417" name="Group 416"/>
          <p:cNvGrpSpPr/>
          <p:nvPr/>
        </p:nvGrpSpPr>
        <p:grpSpPr>
          <a:xfrm>
            <a:off x="7952691" y="3393749"/>
            <a:ext cx="562118" cy="268419"/>
            <a:chOff x="1294903" y="3038584"/>
            <a:chExt cx="562118" cy="268419"/>
          </a:xfrm>
        </p:grpSpPr>
        <p:sp>
          <p:nvSpPr>
            <p:cNvPr id="418" name="Oval 417"/>
            <p:cNvSpPr/>
            <p:nvPr/>
          </p:nvSpPr>
          <p:spPr bwMode="auto">
            <a:xfrm>
              <a:off x="1294903"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419" name="Can 418"/>
            <p:cNvSpPr/>
            <p:nvPr/>
          </p:nvSpPr>
          <p:spPr>
            <a:xfrm>
              <a:off x="1335740" y="3038584"/>
              <a:ext cx="480444" cy="239682"/>
            </a:xfrm>
            <a:prstGeom prst="can">
              <a:avLst>
                <a:gd name="adj" fmla="val 9754"/>
              </a:avLst>
            </a:prstGeom>
            <a:gradFill>
              <a:gsLst>
                <a:gs pos="0">
                  <a:srgbClr val="F79646">
                    <a:lumMod val="50000"/>
                    <a:alpha val="50000"/>
                  </a:srgbClr>
                </a:gs>
                <a:gs pos="32000">
                  <a:srgbClr val="F79646">
                    <a:lumMod val="60000"/>
                    <a:lumOff val="40000"/>
                    <a:alpha val="60000"/>
                  </a:srgbClr>
                </a:gs>
                <a:gs pos="87000">
                  <a:srgbClr val="F79646">
                    <a:lumMod val="50000"/>
                    <a:alpha val="5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20" name="Cube 419"/>
            <p:cNvSpPr>
              <a:spLocks noChangeAspect="1"/>
            </p:cNvSpPr>
            <p:nvPr/>
          </p:nvSpPr>
          <p:spPr>
            <a:xfrm>
              <a:off x="1510520" y="3093576"/>
              <a:ext cx="91721" cy="91721"/>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21" name="Cube 420"/>
            <p:cNvSpPr>
              <a:spLocks noChangeAspect="1"/>
            </p:cNvSpPr>
            <p:nvPr/>
          </p:nvSpPr>
          <p:spPr>
            <a:xfrm>
              <a:off x="1474500" y="3124150"/>
              <a:ext cx="91721" cy="91721"/>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22" name="Cube 421"/>
            <p:cNvSpPr>
              <a:spLocks noChangeAspect="1"/>
            </p:cNvSpPr>
            <p:nvPr/>
          </p:nvSpPr>
          <p:spPr>
            <a:xfrm>
              <a:off x="1438481" y="3154723"/>
              <a:ext cx="91721" cy="91721"/>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23" name="Cube 422"/>
            <p:cNvSpPr>
              <a:spLocks noChangeAspect="1"/>
            </p:cNvSpPr>
            <p:nvPr/>
          </p:nvSpPr>
          <p:spPr>
            <a:xfrm>
              <a:off x="1611566" y="3093576"/>
              <a:ext cx="91721" cy="91721"/>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24" name="Cube 423"/>
            <p:cNvSpPr>
              <a:spLocks noChangeAspect="1"/>
            </p:cNvSpPr>
            <p:nvPr/>
          </p:nvSpPr>
          <p:spPr>
            <a:xfrm>
              <a:off x="1580993" y="3124150"/>
              <a:ext cx="91721" cy="91721"/>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25" name="Cube 424"/>
            <p:cNvSpPr>
              <a:spLocks noChangeAspect="1"/>
            </p:cNvSpPr>
            <p:nvPr/>
          </p:nvSpPr>
          <p:spPr>
            <a:xfrm>
              <a:off x="1550419" y="3154723"/>
              <a:ext cx="91721" cy="91721"/>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26" name="Cube 425"/>
            <p:cNvSpPr>
              <a:spLocks noChangeAspect="1"/>
            </p:cNvSpPr>
            <p:nvPr/>
          </p:nvSpPr>
          <p:spPr>
            <a:xfrm>
              <a:off x="1684856" y="3125642"/>
              <a:ext cx="91721" cy="91721"/>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27" name="Cube 426"/>
            <p:cNvSpPr>
              <a:spLocks noChangeAspect="1"/>
            </p:cNvSpPr>
            <p:nvPr/>
          </p:nvSpPr>
          <p:spPr>
            <a:xfrm>
              <a:off x="1653538" y="3154723"/>
              <a:ext cx="91721" cy="91721"/>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28" name="Cube 427"/>
            <p:cNvSpPr>
              <a:spLocks noChangeAspect="1"/>
            </p:cNvSpPr>
            <p:nvPr/>
          </p:nvSpPr>
          <p:spPr>
            <a:xfrm>
              <a:off x="1672714"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429" name="TextBox 428"/>
          <p:cNvSpPr txBox="1"/>
          <p:nvPr/>
        </p:nvSpPr>
        <p:spPr>
          <a:xfrm>
            <a:off x="3296527" y="3421281"/>
            <a:ext cx="1267576" cy="220097"/>
          </a:xfrm>
          <a:prstGeom prst="roundRect">
            <a:avLst>
              <a:gd name="adj" fmla="val 19913"/>
            </a:avLst>
          </a:prstGeom>
          <a:gradFill flip="none" rotWithShape="1">
            <a:gsLst>
              <a:gs pos="0">
                <a:srgbClr val="F79646">
                  <a:shade val="30000"/>
                  <a:satMod val="115000"/>
                </a:srgbClr>
              </a:gs>
              <a:gs pos="50000">
                <a:srgbClr val="F79646">
                  <a:shade val="67500"/>
                  <a:satMod val="115000"/>
                </a:srgbClr>
              </a:gs>
              <a:gs pos="100000">
                <a:srgbClr val="F79646">
                  <a:shade val="100000"/>
                  <a:satMod val="115000"/>
                </a:srgb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a:ln w="1905">
                  <a:noFill/>
                </a:ln>
                <a:solidFill>
                  <a:prstClr val="white"/>
                </a:solidFill>
                <a:effectLst/>
                <a:uLnTx/>
                <a:uFillTx/>
                <a:latin typeface="Calibri"/>
              </a:rPr>
              <a:t>Local, Full VM Backup</a:t>
            </a:r>
          </a:p>
        </p:txBody>
      </p:sp>
      <p:sp>
        <p:nvSpPr>
          <p:cNvPr id="430" name="TextBox 429"/>
          <p:cNvSpPr txBox="1"/>
          <p:nvPr/>
        </p:nvSpPr>
        <p:spPr>
          <a:xfrm>
            <a:off x="8504316" y="3440331"/>
            <a:ext cx="1321035" cy="220097"/>
          </a:xfrm>
          <a:prstGeom prst="roundRect">
            <a:avLst>
              <a:gd name="adj" fmla="val 19913"/>
            </a:avLst>
          </a:prstGeom>
          <a:gradFill flip="none" rotWithShape="1">
            <a:gsLst>
              <a:gs pos="0">
                <a:srgbClr val="F79646">
                  <a:shade val="30000"/>
                  <a:satMod val="115000"/>
                </a:srgbClr>
              </a:gs>
              <a:gs pos="50000">
                <a:srgbClr val="F79646">
                  <a:shade val="67500"/>
                  <a:satMod val="115000"/>
                </a:srgbClr>
              </a:gs>
              <a:gs pos="100000">
                <a:srgbClr val="F79646">
                  <a:shade val="100000"/>
                  <a:satMod val="115000"/>
                </a:srgb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a:ln w="1905">
                  <a:noFill/>
                </a:ln>
                <a:solidFill>
                  <a:prstClr val="white"/>
                </a:solidFill>
                <a:effectLst/>
                <a:uLnTx/>
                <a:uFillTx/>
                <a:latin typeface="Calibri"/>
              </a:rPr>
              <a:t>Remote Full VM Backup</a:t>
            </a:r>
          </a:p>
        </p:txBody>
      </p:sp>
      <p:sp>
        <p:nvSpPr>
          <p:cNvPr id="431" name="TextBox 430"/>
          <p:cNvSpPr txBox="1"/>
          <p:nvPr/>
        </p:nvSpPr>
        <p:spPr>
          <a:xfrm>
            <a:off x="7801495" y="913702"/>
            <a:ext cx="1082298" cy="485862"/>
          </a:xfrm>
          <a:prstGeom prst="roundRect">
            <a:avLst>
              <a:gd name="adj" fmla="val 19913"/>
            </a:avLst>
          </a:prstGeom>
          <a:gradFill flip="none" rotWithShape="1">
            <a:gsLst>
              <a:gs pos="0">
                <a:srgbClr val="F79646">
                  <a:shade val="30000"/>
                  <a:satMod val="115000"/>
                </a:srgbClr>
              </a:gs>
              <a:gs pos="50000">
                <a:srgbClr val="F79646">
                  <a:shade val="67500"/>
                  <a:satMod val="115000"/>
                </a:srgbClr>
              </a:gs>
              <a:gs pos="100000">
                <a:srgbClr val="F79646">
                  <a:shade val="100000"/>
                  <a:satMod val="115000"/>
                </a:srgb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a:ln w="1905">
                  <a:noFill/>
                </a:ln>
                <a:solidFill>
                  <a:prstClr val="white"/>
                </a:solidFill>
                <a:effectLst/>
                <a:uLnTx/>
                <a:uFillTx/>
                <a:latin typeface="Calibri"/>
              </a:rPr>
              <a:t>Fast Application Restore from Full VM Backup</a:t>
            </a:r>
          </a:p>
        </p:txBody>
      </p:sp>
      <p:pic>
        <p:nvPicPr>
          <p:cNvPr id="432" name="Mag scan"/>
          <p:cNvPicPr>
            <a:picLocks noChangeAspect="1" noChangeArrowheads="1"/>
          </p:cNvPicPr>
          <p:nvPr/>
        </p:nvPicPr>
        <p:blipFill>
          <a:blip r:embed="rId10" cstate="screen">
            <a:duotone>
              <a:srgbClr val="C0504D">
                <a:shade val="45000"/>
                <a:satMod val="135000"/>
              </a:srgbClr>
              <a:prstClr val="white"/>
            </a:duotone>
          </a:blip>
          <a:srcRect/>
          <a:stretch>
            <a:fillRect/>
          </a:stretch>
        </p:blipFill>
        <p:spPr bwMode="auto">
          <a:xfrm rot="10800000" flipV="1">
            <a:off x="8657759" y="4587666"/>
            <a:ext cx="781097" cy="114518"/>
          </a:xfrm>
          <a:prstGeom prst="rect">
            <a:avLst/>
          </a:prstGeom>
          <a:noFill/>
          <a:ln w="9525" algn="ctr">
            <a:noFill/>
            <a:miter lim="800000"/>
            <a:headEnd/>
            <a:tailEnd/>
          </a:ln>
        </p:spPr>
      </p:pic>
      <p:pic>
        <p:nvPicPr>
          <p:cNvPr id="433" name="Mag len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8797605" y="4474761"/>
            <a:ext cx="560381" cy="560381"/>
          </a:xfrm>
          <a:prstGeom prst="rect">
            <a:avLst/>
          </a:prstGeom>
        </p:spPr>
      </p:pic>
      <p:pic>
        <p:nvPicPr>
          <p:cNvPr id="434" name="Mag glas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288597" y="4386254"/>
            <a:ext cx="1161907" cy="1179187"/>
          </a:xfrm>
          <a:prstGeom prst="rect">
            <a:avLst/>
          </a:prstGeom>
        </p:spPr>
      </p:pic>
      <p:sp>
        <p:nvSpPr>
          <p:cNvPr id="435" name="Cube 434"/>
          <p:cNvSpPr>
            <a:spLocks noChangeAspect="1"/>
          </p:cNvSpPr>
          <p:nvPr/>
        </p:nvSpPr>
        <p:spPr>
          <a:xfrm>
            <a:off x="2925769" y="4665909"/>
            <a:ext cx="75822" cy="75822"/>
          </a:xfrm>
          <a:prstGeom prst="cube">
            <a:avLst/>
          </a:prstGeom>
          <a:solidFill>
            <a:srgbClr val="FF0101"/>
          </a:solid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436" name="Cube 435"/>
          <p:cNvSpPr>
            <a:spLocks noChangeAspect="1"/>
          </p:cNvSpPr>
          <p:nvPr/>
        </p:nvSpPr>
        <p:spPr>
          <a:xfrm>
            <a:off x="3141222" y="4670794"/>
            <a:ext cx="75822" cy="75822"/>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437" name="Cube 436"/>
          <p:cNvSpPr>
            <a:spLocks noChangeAspect="1"/>
          </p:cNvSpPr>
          <p:nvPr/>
        </p:nvSpPr>
        <p:spPr>
          <a:xfrm>
            <a:off x="2727284" y="4822491"/>
            <a:ext cx="75822" cy="75822"/>
          </a:xfrm>
          <a:prstGeom prst="cube">
            <a:avLst/>
          </a:prstGeom>
          <a:solidFill>
            <a:srgbClr val="70AD47"/>
          </a:solid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grpSp>
        <p:nvGrpSpPr>
          <p:cNvPr id="438" name="Group 437"/>
          <p:cNvGrpSpPr/>
          <p:nvPr/>
        </p:nvGrpSpPr>
        <p:grpSpPr>
          <a:xfrm>
            <a:off x="2793447" y="4718103"/>
            <a:ext cx="336161" cy="128016"/>
            <a:chOff x="1455463" y="4621451"/>
            <a:chExt cx="336161" cy="128016"/>
          </a:xfrm>
        </p:grpSpPr>
        <p:sp>
          <p:nvSpPr>
            <p:cNvPr id="439" name="Cube 438"/>
            <p:cNvSpPr>
              <a:spLocks noChangeAspect="1"/>
            </p:cNvSpPr>
            <p:nvPr/>
          </p:nvSpPr>
          <p:spPr>
            <a:xfrm>
              <a:off x="1521625" y="4621451"/>
              <a:ext cx="75822" cy="75822"/>
            </a:xfrm>
            <a:prstGeom prst="cube">
              <a:avLst/>
            </a:prstGeom>
            <a:solidFill>
              <a:sysClr val="windowText" lastClr="000000"/>
            </a:solid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440" name="Cube 439"/>
            <p:cNvSpPr>
              <a:spLocks noChangeAspect="1"/>
            </p:cNvSpPr>
            <p:nvPr/>
          </p:nvSpPr>
          <p:spPr>
            <a:xfrm>
              <a:off x="1455463" y="4673645"/>
              <a:ext cx="75822" cy="75822"/>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441" name="Cube 440"/>
            <p:cNvSpPr>
              <a:spLocks noChangeAspect="1"/>
            </p:cNvSpPr>
            <p:nvPr/>
          </p:nvSpPr>
          <p:spPr>
            <a:xfrm>
              <a:off x="1715802" y="4638150"/>
              <a:ext cx="75822" cy="75822"/>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grpSp>
      <p:grpSp>
        <p:nvGrpSpPr>
          <p:cNvPr id="442" name="Group 441"/>
          <p:cNvGrpSpPr/>
          <p:nvPr/>
        </p:nvGrpSpPr>
        <p:grpSpPr>
          <a:xfrm>
            <a:off x="8891442" y="4652324"/>
            <a:ext cx="399654" cy="224849"/>
            <a:chOff x="7553459" y="4581071"/>
            <a:chExt cx="399654" cy="224849"/>
          </a:xfrm>
        </p:grpSpPr>
        <p:sp>
          <p:nvSpPr>
            <p:cNvPr id="443" name="Cube 442"/>
            <p:cNvSpPr>
              <a:spLocks noChangeAspect="1"/>
            </p:cNvSpPr>
            <p:nvPr/>
          </p:nvSpPr>
          <p:spPr>
            <a:xfrm>
              <a:off x="7609644" y="4645079"/>
              <a:ext cx="73152" cy="73152"/>
            </a:xfrm>
            <a:prstGeom prst="cube">
              <a:avLst/>
            </a:prstGeom>
            <a:solidFill>
              <a:srgbClr val="996633"/>
            </a:solid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444" name="Cube 443"/>
            <p:cNvSpPr>
              <a:spLocks noChangeAspect="1"/>
            </p:cNvSpPr>
            <p:nvPr/>
          </p:nvSpPr>
          <p:spPr>
            <a:xfrm>
              <a:off x="7553459" y="4732768"/>
              <a:ext cx="73152" cy="73152"/>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445" name="Cube 444"/>
            <p:cNvSpPr>
              <a:spLocks noChangeAspect="1"/>
            </p:cNvSpPr>
            <p:nvPr/>
          </p:nvSpPr>
          <p:spPr>
            <a:xfrm>
              <a:off x="7879961" y="4581071"/>
              <a:ext cx="73152" cy="73152"/>
            </a:xfrm>
            <a:prstGeom prst="cube">
              <a:avLst/>
            </a:prstGeom>
            <a:pattFill prst="wdUpDiag">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446" name="Cube 445"/>
            <p:cNvSpPr>
              <a:spLocks noChangeAspect="1"/>
            </p:cNvSpPr>
            <p:nvPr/>
          </p:nvSpPr>
          <p:spPr>
            <a:xfrm>
              <a:off x="7792524" y="4645079"/>
              <a:ext cx="73152" cy="73152"/>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grpSp>
      <p:grpSp>
        <p:nvGrpSpPr>
          <p:cNvPr id="447" name="Group 446"/>
          <p:cNvGrpSpPr/>
          <p:nvPr/>
        </p:nvGrpSpPr>
        <p:grpSpPr>
          <a:xfrm>
            <a:off x="7930963" y="4746678"/>
            <a:ext cx="336161" cy="128016"/>
            <a:chOff x="1455463" y="4621451"/>
            <a:chExt cx="336161" cy="128016"/>
          </a:xfrm>
        </p:grpSpPr>
        <p:sp>
          <p:nvSpPr>
            <p:cNvPr id="448" name="Cube 447"/>
            <p:cNvSpPr>
              <a:spLocks noChangeAspect="1"/>
            </p:cNvSpPr>
            <p:nvPr/>
          </p:nvSpPr>
          <p:spPr>
            <a:xfrm>
              <a:off x="1521625" y="4621451"/>
              <a:ext cx="75822" cy="75822"/>
            </a:xfrm>
            <a:prstGeom prst="cube">
              <a:avLst/>
            </a:prstGeom>
            <a:solidFill>
              <a:sysClr val="windowText" lastClr="000000"/>
            </a:solid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449" name="Cube 448"/>
            <p:cNvSpPr>
              <a:spLocks noChangeAspect="1"/>
            </p:cNvSpPr>
            <p:nvPr/>
          </p:nvSpPr>
          <p:spPr>
            <a:xfrm>
              <a:off x="1455463" y="4673645"/>
              <a:ext cx="75822" cy="75822"/>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sp>
          <p:nvSpPr>
            <p:cNvPr id="450" name="Cube 449"/>
            <p:cNvSpPr>
              <a:spLocks noChangeAspect="1"/>
            </p:cNvSpPr>
            <p:nvPr/>
          </p:nvSpPr>
          <p:spPr>
            <a:xfrm>
              <a:off x="1715802" y="4638150"/>
              <a:ext cx="75822" cy="75822"/>
            </a:xfrm>
            <a:prstGeom prst="cube">
              <a:avLst/>
            </a:prstGeom>
            <a:solidFill>
              <a:srgbClr val="5B9BD5"/>
            </a:solidFill>
            <a:ln w="158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a:endParaRPr>
            </a:p>
          </p:txBody>
        </p:sp>
      </p:grpSp>
      <p:cxnSp>
        <p:nvCxnSpPr>
          <p:cNvPr id="451" name="Straight Arrow Connector 450"/>
          <p:cNvCxnSpPr>
            <a:endCxn id="418" idx="4"/>
          </p:cNvCxnSpPr>
          <p:nvPr/>
        </p:nvCxnSpPr>
        <p:spPr>
          <a:xfrm flipV="1">
            <a:off x="8048248" y="3662168"/>
            <a:ext cx="185503" cy="990985"/>
          </a:xfrm>
          <a:prstGeom prst="straightConnector1">
            <a:avLst/>
          </a:prstGeom>
          <a:noFill/>
          <a:ln w="12700" cap="flat" cmpd="sng" algn="ctr">
            <a:solidFill>
              <a:sysClr val="windowText" lastClr="000000"/>
            </a:solidFill>
            <a:prstDash val="solid"/>
            <a:tailEnd type="triangle"/>
          </a:ln>
          <a:effectLst/>
        </p:spPr>
      </p:cxnSp>
      <p:cxnSp>
        <p:nvCxnSpPr>
          <p:cNvPr id="452" name="Straight Arrow Connector 451"/>
          <p:cNvCxnSpPr/>
          <p:nvPr/>
        </p:nvCxnSpPr>
        <p:spPr>
          <a:xfrm flipH="1" flipV="1">
            <a:off x="8294616" y="3662167"/>
            <a:ext cx="795792" cy="990986"/>
          </a:xfrm>
          <a:prstGeom prst="straightConnector1">
            <a:avLst/>
          </a:prstGeom>
          <a:noFill/>
          <a:ln w="12700" cap="flat" cmpd="sng" algn="ctr">
            <a:solidFill>
              <a:sysClr val="windowText" lastClr="000000"/>
            </a:solidFill>
            <a:prstDash val="solid"/>
            <a:tailEnd type="triangle"/>
          </a:ln>
          <a:effectLst/>
        </p:spPr>
      </p:cxnSp>
      <p:sp>
        <p:nvSpPr>
          <p:cNvPr id="453" name="TextBox 452"/>
          <p:cNvSpPr txBox="1"/>
          <p:nvPr/>
        </p:nvSpPr>
        <p:spPr>
          <a:xfrm>
            <a:off x="4810241" y="5032339"/>
            <a:ext cx="2743518" cy="346776"/>
          </a:xfrm>
          <a:prstGeom prst="roundRect">
            <a:avLst>
              <a:gd name="adj" fmla="val 19913"/>
            </a:avLst>
          </a:prstGeom>
          <a:gradFill flip="none" rotWithShape="1">
            <a:gsLst>
              <a:gs pos="0">
                <a:srgbClr val="F79646">
                  <a:shade val="30000"/>
                  <a:satMod val="115000"/>
                </a:srgbClr>
              </a:gs>
              <a:gs pos="50000">
                <a:srgbClr val="F79646">
                  <a:shade val="67500"/>
                  <a:satMod val="115000"/>
                </a:srgbClr>
              </a:gs>
              <a:gs pos="100000">
                <a:srgbClr val="F79646">
                  <a:shade val="100000"/>
                  <a:satMod val="115000"/>
                </a:srgbClr>
              </a:gs>
            </a:gsLst>
            <a:lin ang="16200000" scaled="1"/>
            <a:tileRect/>
          </a:gra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000" b="1" i="0" u="none" strike="noStrike" kern="0" cap="none" spc="0" normalizeH="0" baseline="0" noProof="0" dirty="0">
                <a:ln w="1905">
                  <a:noFill/>
                </a:ln>
                <a:solidFill>
                  <a:prstClr val="white"/>
                </a:solidFill>
                <a:effectLst/>
                <a:uLnTx/>
                <a:uFillTx/>
                <a:latin typeface="Calibri"/>
              </a:rPr>
              <a:t>All data is </a:t>
            </a:r>
            <a:r>
              <a:rPr kumimoji="0" lang="en-US" sz="1000" b="1" i="0" u="none" strike="noStrike" kern="0" cap="none" spc="0" normalizeH="0" baseline="0" noProof="0" dirty="0" err="1">
                <a:ln w="1905">
                  <a:noFill/>
                </a:ln>
                <a:solidFill>
                  <a:prstClr val="white"/>
                </a:solidFill>
                <a:effectLst/>
                <a:uLnTx/>
                <a:uFillTx/>
                <a:latin typeface="Calibri"/>
              </a:rPr>
              <a:t>deduplicated</a:t>
            </a:r>
            <a:r>
              <a:rPr kumimoji="0" lang="en-US" sz="1000" b="1" i="0" u="none" strike="noStrike" kern="0" cap="none" spc="0" normalizeH="0" baseline="0" noProof="0" dirty="0">
                <a:ln w="1905">
                  <a:noFill/>
                </a:ln>
                <a:solidFill>
                  <a:prstClr val="white"/>
                </a:solidFill>
                <a:effectLst/>
                <a:uLnTx/>
                <a:uFillTx/>
                <a:latin typeface="Calibri"/>
              </a:rPr>
              <a:t> and compressed</a:t>
            </a:r>
            <a:br>
              <a:rPr kumimoji="0" lang="en-US" sz="1000" b="1" i="0" u="none" strike="noStrike" kern="0" cap="none" spc="0" normalizeH="0" baseline="0" noProof="0" dirty="0">
                <a:ln w="1905">
                  <a:noFill/>
                </a:ln>
                <a:solidFill>
                  <a:prstClr val="white"/>
                </a:solidFill>
                <a:effectLst/>
                <a:uLnTx/>
                <a:uFillTx/>
                <a:latin typeface="Calibri"/>
              </a:rPr>
            </a:br>
            <a:r>
              <a:rPr kumimoji="0" lang="en-US" sz="1000" b="1" i="0" u="none" strike="noStrike" kern="0" cap="none" spc="0" normalizeH="0" baseline="0" noProof="0" dirty="0">
                <a:ln w="1905">
                  <a:noFill/>
                </a:ln>
                <a:solidFill>
                  <a:prstClr val="white"/>
                </a:solidFill>
                <a:effectLst/>
                <a:uLnTx/>
                <a:uFillTx/>
                <a:latin typeface="Calibri"/>
              </a:rPr>
              <a:t>to minimize data flow across geography</a:t>
            </a:r>
          </a:p>
        </p:txBody>
      </p:sp>
      <p:grpSp>
        <p:nvGrpSpPr>
          <p:cNvPr id="454" name="Group 453"/>
          <p:cNvGrpSpPr/>
          <p:nvPr/>
        </p:nvGrpSpPr>
        <p:grpSpPr>
          <a:xfrm>
            <a:off x="2881844" y="1425554"/>
            <a:ext cx="353903" cy="378465"/>
            <a:chOff x="2968166" y="2815511"/>
            <a:chExt cx="698452" cy="695909"/>
          </a:xfrm>
        </p:grpSpPr>
        <p:sp>
          <p:nvSpPr>
            <p:cNvPr id="455" name="Cube 454"/>
            <p:cNvSpPr>
              <a:spLocks/>
            </p:cNvSpPr>
            <p:nvPr/>
          </p:nvSpPr>
          <p:spPr>
            <a:xfrm>
              <a:off x="2970329" y="2815511"/>
              <a:ext cx="696289" cy="695909"/>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456" name="Group 455"/>
            <p:cNvGrpSpPr/>
            <p:nvPr/>
          </p:nvGrpSpPr>
          <p:grpSpPr>
            <a:xfrm>
              <a:off x="2968166" y="3006610"/>
              <a:ext cx="508856" cy="498713"/>
              <a:chOff x="2968166" y="3006610"/>
              <a:chExt cx="508856" cy="498713"/>
            </a:xfrm>
          </p:grpSpPr>
          <p:sp>
            <p:nvSpPr>
              <p:cNvPr id="457" name="Rectangle 456"/>
              <p:cNvSpPr/>
              <p:nvPr/>
            </p:nvSpPr>
            <p:spPr>
              <a:xfrm>
                <a:off x="2968166" y="3006610"/>
                <a:ext cx="508856" cy="498713"/>
              </a:xfrm>
              <a:prstGeom prst="rect">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58" name="Picture 4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1173" y="3084163"/>
                <a:ext cx="461521" cy="379055"/>
              </a:xfrm>
              <a:prstGeom prst="rect">
                <a:avLst/>
              </a:prstGeom>
            </p:spPr>
          </p:pic>
        </p:grpSp>
      </p:grpSp>
      <p:sp>
        <p:nvSpPr>
          <p:cNvPr id="459" name="Cube 458"/>
          <p:cNvSpPr>
            <a:spLocks/>
          </p:cNvSpPr>
          <p:nvPr/>
        </p:nvSpPr>
        <p:spPr>
          <a:xfrm>
            <a:off x="4703269" y="1427287"/>
            <a:ext cx="375324" cy="381520"/>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Calibri"/>
                <a:ea typeface="+mn-ea"/>
                <a:cs typeface="+mn-cs"/>
              </a:rPr>
              <a:t>App 4</a:t>
            </a:r>
          </a:p>
        </p:txBody>
      </p:sp>
      <p:grpSp>
        <p:nvGrpSpPr>
          <p:cNvPr id="460" name="Group 459"/>
          <p:cNvGrpSpPr/>
          <p:nvPr/>
        </p:nvGrpSpPr>
        <p:grpSpPr>
          <a:xfrm>
            <a:off x="3472505" y="1430510"/>
            <a:ext cx="352807" cy="387199"/>
            <a:chOff x="4052395" y="1256496"/>
            <a:chExt cx="612478" cy="606978"/>
          </a:xfrm>
        </p:grpSpPr>
        <p:sp>
          <p:nvSpPr>
            <p:cNvPr id="461" name="Cube 460"/>
            <p:cNvSpPr>
              <a:spLocks/>
            </p:cNvSpPr>
            <p:nvPr/>
          </p:nvSpPr>
          <p:spPr>
            <a:xfrm>
              <a:off x="4052395" y="1256496"/>
              <a:ext cx="612478" cy="593287"/>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pic>
          <p:nvPicPr>
            <p:cNvPr id="462" name="Picture 461"/>
            <p:cNvPicPr>
              <a:picLocks noChangeAspect="1"/>
            </p:cNvPicPr>
            <p:nvPr/>
          </p:nvPicPr>
          <p:blipFill>
            <a:blip r:embed="rId14"/>
            <a:stretch>
              <a:fillRect/>
            </a:stretch>
          </p:blipFill>
          <p:spPr>
            <a:xfrm>
              <a:off x="4060056" y="1420704"/>
              <a:ext cx="442770" cy="442770"/>
            </a:xfrm>
            <a:prstGeom prst="rect">
              <a:avLst/>
            </a:prstGeom>
          </p:spPr>
        </p:pic>
      </p:grpSp>
      <p:sp>
        <p:nvSpPr>
          <p:cNvPr id="463" name="Cube 462"/>
          <p:cNvSpPr>
            <a:spLocks/>
          </p:cNvSpPr>
          <p:nvPr/>
        </p:nvSpPr>
        <p:spPr>
          <a:xfrm>
            <a:off x="4122152" y="1427287"/>
            <a:ext cx="375324" cy="381520"/>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Calibri"/>
                <a:ea typeface="+mn-ea"/>
                <a:cs typeface="+mn-cs"/>
              </a:rPr>
              <a:t>App 3</a:t>
            </a:r>
          </a:p>
        </p:txBody>
      </p:sp>
      <p:grpSp>
        <p:nvGrpSpPr>
          <p:cNvPr id="464" name="Group 463"/>
          <p:cNvGrpSpPr/>
          <p:nvPr/>
        </p:nvGrpSpPr>
        <p:grpSpPr>
          <a:xfrm>
            <a:off x="8108892" y="1425554"/>
            <a:ext cx="353903" cy="378465"/>
            <a:chOff x="2968166" y="2815511"/>
            <a:chExt cx="698452" cy="695909"/>
          </a:xfrm>
        </p:grpSpPr>
        <p:sp>
          <p:nvSpPr>
            <p:cNvPr id="465" name="Cube 464"/>
            <p:cNvSpPr>
              <a:spLocks/>
            </p:cNvSpPr>
            <p:nvPr/>
          </p:nvSpPr>
          <p:spPr>
            <a:xfrm>
              <a:off x="2970329" y="2815511"/>
              <a:ext cx="696289" cy="695909"/>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466" name="Group 465"/>
            <p:cNvGrpSpPr/>
            <p:nvPr/>
          </p:nvGrpSpPr>
          <p:grpSpPr>
            <a:xfrm>
              <a:off x="2968166" y="3006610"/>
              <a:ext cx="508856" cy="498713"/>
              <a:chOff x="2968166" y="3006610"/>
              <a:chExt cx="508856" cy="498713"/>
            </a:xfrm>
          </p:grpSpPr>
          <p:sp>
            <p:nvSpPr>
              <p:cNvPr id="467" name="Rectangle 466"/>
              <p:cNvSpPr/>
              <p:nvPr/>
            </p:nvSpPr>
            <p:spPr>
              <a:xfrm>
                <a:off x="2968166" y="3006610"/>
                <a:ext cx="508856" cy="498713"/>
              </a:xfrm>
              <a:prstGeom prst="rect">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68" name="Picture 46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1173" y="3084163"/>
                <a:ext cx="461521" cy="379055"/>
              </a:xfrm>
              <a:prstGeom prst="rect">
                <a:avLst/>
              </a:prstGeom>
            </p:spPr>
          </p:pic>
        </p:grpSp>
      </p:grpSp>
      <p:grpSp>
        <p:nvGrpSpPr>
          <p:cNvPr id="469" name="Group 468"/>
          <p:cNvGrpSpPr/>
          <p:nvPr/>
        </p:nvGrpSpPr>
        <p:grpSpPr>
          <a:xfrm>
            <a:off x="8769991" y="1427287"/>
            <a:ext cx="562118" cy="1950968"/>
            <a:chOff x="7432008" y="1356035"/>
            <a:chExt cx="562118" cy="1950968"/>
          </a:xfrm>
        </p:grpSpPr>
        <p:sp>
          <p:nvSpPr>
            <p:cNvPr id="470" name="Oval 469"/>
            <p:cNvSpPr/>
            <p:nvPr/>
          </p:nvSpPr>
          <p:spPr bwMode="auto">
            <a:xfrm>
              <a:off x="7432008" y="3261284"/>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471" name="Oval 470"/>
            <p:cNvSpPr/>
            <p:nvPr/>
          </p:nvSpPr>
          <p:spPr bwMode="auto">
            <a:xfrm>
              <a:off x="7432008" y="2723528"/>
              <a:ext cx="562118" cy="45719"/>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Verdana" pitchFamily="34" charset="0"/>
              </a:endParaRPr>
            </a:p>
          </p:txBody>
        </p:sp>
        <p:sp>
          <p:nvSpPr>
            <p:cNvPr id="472" name="Can 471"/>
            <p:cNvSpPr/>
            <p:nvPr/>
          </p:nvSpPr>
          <p:spPr>
            <a:xfrm>
              <a:off x="7472844" y="3038584"/>
              <a:ext cx="480444" cy="239682"/>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3" name="Can 472"/>
            <p:cNvSpPr/>
            <p:nvPr/>
          </p:nvSpPr>
          <p:spPr>
            <a:xfrm>
              <a:off x="7472844" y="2500828"/>
              <a:ext cx="480444" cy="239682"/>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4" name="Cube 473"/>
            <p:cNvSpPr>
              <a:spLocks noChangeAspect="1"/>
            </p:cNvSpPr>
            <p:nvPr/>
          </p:nvSpPr>
          <p:spPr>
            <a:xfrm>
              <a:off x="7778604" y="3093576"/>
              <a:ext cx="91721" cy="91721"/>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75" name="Cube 474"/>
            <p:cNvSpPr>
              <a:spLocks noChangeAspect="1"/>
            </p:cNvSpPr>
            <p:nvPr/>
          </p:nvSpPr>
          <p:spPr>
            <a:xfrm>
              <a:off x="7742584" y="3124150"/>
              <a:ext cx="91721" cy="91721"/>
            </a:xfrm>
            <a:prstGeom prst="cube">
              <a:avLst/>
            </a:prstGeom>
            <a:pattFill prst="horzBrick">
              <a:fgClr>
                <a:sysClr val="window" lastClr="FFFFFF"/>
              </a:fgClr>
              <a:bgClr>
                <a:sysClr val="windowText" lastClr="00000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76" name="Cube 475"/>
            <p:cNvSpPr>
              <a:spLocks noChangeAspect="1"/>
            </p:cNvSpPr>
            <p:nvPr/>
          </p:nvSpPr>
          <p:spPr>
            <a:xfrm>
              <a:off x="7706565" y="3154723"/>
              <a:ext cx="91721" cy="91721"/>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77" name="Cube 476"/>
            <p:cNvSpPr>
              <a:spLocks noChangeAspect="1"/>
            </p:cNvSpPr>
            <p:nvPr/>
          </p:nvSpPr>
          <p:spPr>
            <a:xfrm>
              <a:off x="7562886" y="3125642"/>
              <a:ext cx="91721" cy="91721"/>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78" name="Cube 477"/>
            <p:cNvSpPr>
              <a:spLocks noChangeAspect="1"/>
            </p:cNvSpPr>
            <p:nvPr/>
          </p:nvSpPr>
          <p:spPr>
            <a:xfrm>
              <a:off x="7531567" y="3154723"/>
              <a:ext cx="91721" cy="91721"/>
            </a:xfrm>
            <a:prstGeom prst="cube">
              <a:avLst/>
            </a:prstGeom>
            <a:pattFill prst="wdUpDiag">
              <a:fgClr>
                <a:sysClr val="windowText" lastClr="000000"/>
              </a:fgClr>
              <a:bgClr>
                <a:srgbClr val="996633"/>
              </a:bgClr>
            </a:patt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79" name="Cube 478"/>
            <p:cNvSpPr>
              <a:spLocks noChangeAspect="1"/>
            </p:cNvSpPr>
            <p:nvPr/>
          </p:nvSpPr>
          <p:spPr>
            <a:xfrm>
              <a:off x="7778604" y="2558242"/>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80" name="Cube 479"/>
            <p:cNvSpPr>
              <a:spLocks noChangeAspect="1"/>
            </p:cNvSpPr>
            <p:nvPr/>
          </p:nvSpPr>
          <p:spPr>
            <a:xfrm>
              <a:off x="7742584" y="2588815"/>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81" name="Cube 480"/>
            <p:cNvSpPr>
              <a:spLocks noChangeAspect="1"/>
            </p:cNvSpPr>
            <p:nvPr/>
          </p:nvSpPr>
          <p:spPr>
            <a:xfrm>
              <a:off x="7706565" y="2619389"/>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82" name="Cube 481"/>
            <p:cNvSpPr>
              <a:spLocks noChangeAspect="1"/>
            </p:cNvSpPr>
            <p:nvPr/>
          </p:nvSpPr>
          <p:spPr>
            <a:xfrm>
              <a:off x="7562886" y="2590307"/>
              <a:ext cx="91721" cy="91721"/>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83" name="Cube 482"/>
            <p:cNvSpPr>
              <a:spLocks noChangeAspect="1"/>
            </p:cNvSpPr>
            <p:nvPr/>
          </p:nvSpPr>
          <p:spPr>
            <a:xfrm>
              <a:off x="7531567" y="2619389"/>
              <a:ext cx="91721" cy="91721"/>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84" name="Cube 483"/>
            <p:cNvSpPr>
              <a:spLocks/>
            </p:cNvSpPr>
            <p:nvPr/>
          </p:nvSpPr>
          <p:spPr>
            <a:xfrm>
              <a:off x="7564763" y="1356035"/>
              <a:ext cx="375324" cy="381520"/>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Calibri"/>
                  <a:ea typeface="+mn-ea"/>
                  <a:cs typeface="+mn-cs"/>
                </a:rPr>
                <a:t>App 5</a:t>
              </a:r>
            </a:p>
          </p:txBody>
        </p:sp>
      </p:grpSp>
    </p:spTree>
    <p:extLst>
      <p:ext uri="{BB962C8B-B14F-4D97-AF65-F5344CB8AC3E}">
        <p14:creationId xmlns:p14="http://schemas.microsoft.com/office/powerpoint/2010/main" val="16261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250"/>
                                        <p:tgtEl>
                                          <p:spTgt spid="3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250"/>
                                        <p:tgtEl>
                                          <p:spTgt spid="3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2"/>
                                        </p:tgtEl>
                                        <p:attrNameLst>
                                          <p:attrName>style.visibility</p:attrName>
                                        </p:attrNameLst>
                                      </p:cBhvr>
                                      <p:to>
                                        <p:strVal val="visible"/>
                                      </p:to>
                                    </p:set>
                                    <p:animEffect transition="in" filter="fade">
                                      <p:cBhvr>
                                        <p:cTn id="13" dur="250"/>
                                        <p:tgtEl>
                                          <p:spTgt spid="3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3"/>
                                        </p:tgtEl>
                                        <p:attrNameLst>
                                          <p:attrName>style.visibility</p:attrName>
                                        </p:attrNameLst>
                                      </p:cBhvr>
                                      <p:to>
                                        <p:strVal val="visible"/>
                                      </p:to>
                                    </p:set>
                                    <p:animEffect transition="in" filter="fade">
                                      <p:cBhvr>
                                        <p:cTn id="16" dur="250"/>
                                        <p:tgtEl>
                                          <p:spTgt spid="38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4"/>
                                        </p:tgtEl>
                                        <p:attrNameLst>
                                          <p:attrName>style.visibility</p:attrName>
                                        </p:attrNameLst>
                                      </p:cBhvr>
                                      <p:to>
                                        <p:strVal val="visible"/>
                                      </p:to>
                                    </p:set>
                                    <p:animEffect transition="in" filter="fade">
                                      <p:cBhvr>
                                        <p:cTn id="19" dur="250"/>
                                        <p:tgtEl>
                                          <p:spTgt spid="38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5"/>
                                        </p:tgtEl>
                                        <p:attrNameLst>
                                          <p:attrName>style.visibility</p:attrName>
                                        </p:attrNameLst>
                                      </p:cBhvr>
                                      <p:to>
                                        <p:strVal val="visible"/>
                                      </p:to>
                                    </p:set>
                                    <p:animEffect transition="in" filter="fade">
                                      <p:cBhvr>
                                        <p:cTn id="22" dur="250"/>
                                        <p:tgtEl>
                                          <p:spTgt spid="38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6"/>
                                        </p:tgtEl>
                                        <p:attrNameLst>
                                          <p:attrName>style.visibility</p:attrName>
                                        </p:attrNameLst>
                                      </p:cBhvr>
                                      <p:to>
                                        <p:strVal val="visible"/>
                                      </p:to>
                                    </p:set>
                                    <p:animEffect transition="in" filter="fade">
                                      <p:cBhvr>
                                        <p:cTn id="25" dur="250"/>
                                        <p:tgtEl>
                                          <p:spTgt spid="38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7"/>
                                        </p:tgtEl>
                                        <p:attrNameLst>
                                          <p:attrName>style.visibility</p:attrName>
                                        </p:attrNameLst>
                                      </p:cBhvr>
                                      <p:to>
                                        <p:strVal val="visible"/>
                                      </p:to>
                                    </p:set>
                                    <p:animEffect transition="in" filter="fade">
                                      <p:cBhvr>
                                        <p:cTn id="28" dur="250"/>
                                        <p:tgtEl>
                                          <p:spTgt spid="38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8"/>
                                        </p:tgtEl>
                                        <p:attrNameLst>
                                          <p:attrName>style.visibility</p:attrName>
                                        </p:attrNameLst>
                                      </p:cBhvr>
                                      <p:to>
                                        <p:strVal val="visible"/>
                                      </p:to>
                                    </p:set>
                                    <p:animEffect transition="in" filter="fade">
                                      <p:cBhvr>
                                        <p:cTn id="31" dur="250"/>
                                        <p:tgtEl>
                                          <p:spTgt spid="38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9"/>
                                        </p:tgtEl>
                                        <p:attrNameLst>
                                          <p:attrName>style.visibility</p:attrName>
                                        </p:attrNameLst>
                                      </p:cBhvr>
                                      <p:to>
                                        <p:strVal val="visible"/>
                                      </p:to>
                                    </p:set>
                                    <p:animEffect transition="in" filter="fade">
                                      <p:cBhvr>
                                        <p:cTn id="34" dur="250"/>
                                        <p:tgtEl>
                                          <p:spTgt spid="38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0"/>
                                        </p:tgtEl>
                                        <p:attrNameLst>
                                          <p:attrName>style.visibility</p:attrName>
                                        </p:attrNameLst>
                                      </p:cBhvr>
                                      <p:to>
                                        <p:strVal val="visible"/>
                                      </p:to>
                                    </p:set>
                                    <p:animEffect transition="in" filter="fade">
                                      <p:cBhvr>
                                        <p:cTn id="37" dur="250"/>
                                        <p:tgtEl>
                                          <p:spTgt spid="39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1"/>
                                        </p:tgtEl>
                                        <p:attrNameLst>
                                          <p:attrName>style.visibility</p:attrName>
                                        </p:attrNameLst>
                                      </p:cBhvr>
                                      <p:to>
                                        <p:strVal val="visible"/>
                                      </p:to>
                                    </p:set>
                                    <p:animEffect transition="in" filter="fade">
                                      <p:cBhvr>
                                        <p:cTn id="40" dur="250"/>
                                        <p:tgtEl>
                                          <p:spTgt spid="391"/>
                                        </p:tgtEl>
                                      </p:cBhvr>
                                    </p:animEffect>
                                  </p:childTnLst>
                                </p:cTn>
                              </p:par>
                              <p:par>
                                <p:cTn id="41" presetID="10" presetClass="entr" presetSubtype="0" fill="hold" nodeType="withEffect">
                                  <p:stCondLst>
                                    <p:cond delay="0"/>
                                  </p:stCondLst>
                                  <p:childTnLst>
                                    <p:set>
                                      <p:cBhvr>
                                        <p:cTn id="42" dur="1" fill="hold">
                                          <p:stCondLst>
                                            <p:cond delay="0"/>
                                          </p:stCondLst>
                                        </p:cTn>
                                        <p:tgtEl>
                                          <p:spTgt spid="442"/>
                                        </p:tgtEl>
                                        <p:attrNameLst>
                                          <p:attrName>style.visibility</p:attrName>
                                        </p:attrNameLst>
                                      </p:cBhvr>
                                      <p:to>
                                        <p:strVal val="visible"/>
                                      </p:to>
                                    </p:set>
                                    <p:animEffect transition="in" filter="fade">
                                      <p:cBhvr>
                                        <p:cTn id="43" dur="250"/>
                                        <p:tgtEl>
                                          <p:spTgt spid="442"/>
                                        </p:tgtEl>
                                      </p:cBhvr>
                                    </p:animEffect>
                                  </p:childTnLst>
                                </p:cTn>
                              </p:par>
                              <p:par>
                                <p:cTn id="44" presetID="10" presetClass="entr" presetSubtype="0" fill="hold" nodeType="withEffect">
                                  <p:stCondLst>
                                    <p:cond delay="0"/>
                                  </p:stCondLst>
                                  <p:childTnLst>
                                    <p:set>
                                      <p:cBhvr>
                                        <p:cTn id="45" dur="1" fill="hold">
                                          <p:stCondLst>
                                            <p:cond delay="0"/>
                                          </p:stCondLst>
                                        </p:cTn>
                                        <p:tgtEl>
                                          <p:spTgt spid="469"/>
                                        </p:tgtEl>
                                        <p:attrNameLst>
                                          <p:attrName>style.visibility</p:attrName>
                                        </p:attrNameLst>
                                      </p:cBhvr>
                                      <p:to>
                                        <p:strVal val="visible"/>
                                      </p:to>
                                    </p:set>
                                    <p:animEffect transition="in" filter="fade">
                                      <p:cBhvr>
                                        <p:cTn id="46" dur="500"/>
                                        <p:tgtEl>
                                          <p:spTgt spid="469"/>
                                        </p:tgtEl>
                                      </p:cBhvr>
                                    </p:animEffect>
                                  </p:childTnLst>
                                </p:cTn>
                              </p:par>
                              <p:par>
                                <p:cTn id="47" presetID="10" presetClass="entr" presetSubtype="0" fill="hold" nodeType="withEffect">
                                  <p:stCondLst>
                                    <p:cond delay="0"/>
                                  </p:stCondLst>
                                  <p:childTnLst>
                                    <p:set>
                                      <p:cBhvr>
                                        <p:cTn id="48" dur="1" fill="hold">
                                          <p:stCondLst>
                                            <p:cond delay="0"/>
                                          </p:stCondLst>
                                        </p:cTn>
                                        <p:tgtEl>
                                          <p:spTgt spid="246"/>
                                        </p:tgtEl>
                                        <p:attrNameLst>
                                          <p:attrName>style.visibility</p:attrName>
                                        </p:attrNameLst>
                                      </p:cBhvr>
                                      <p:to>
                                        <p:strVal val="visible"/>
                                      </p:to>
                                    </p:set>
                                    <p:animEffect transition="in" filter="fade">
                                      <p:cBhvr>
                                        <p:cTn id="49" dur="500"/>
                                        <p:tgtEl>
                                          <p:spTgt spid="246"/>
                                        </p:tgtEl>
                                      </p:cBhvr>
                                    </p:animEffect>
                                  </p:childTnLst>
                                </p:cTn>
                              </p:par>
                              <p:par>
                                <p:cTn id="50" presetID="10" presetClass="entr" presetSubtype="0" fill="hold" nodeType="withEffect">
                                  <p:stCondLst>
                                    <p:cond delay="0"/>
                                  </p:stCondLst>
                                  <p:childTnLst>
                                    <p:set>
                                      <p:cBhvr>
                                        <p:cTn id="51" dur="1" fill="hold">
                                          <p:stCondLst>
                                            <p:cond delay="0"/>
                                          </p:stCondLst>
                                        </p:cTn>
                                        <p:tgtEl>
                                          <p:spTgt spid="485"/>
                                        </p:tgtEl>
                                        <p:attrNameLst>
                                          <p:attrName>style.visibility</p:attrName>
                                        </p:attrNameLst>
                                      </p:cBhvr>
                                      <p:to>
                                        <p:strVal val="visible"/>
                                      </p:to>
                                    </p:set>
                                    <p:animEffect transition="in" filter="fade">
                                      <p:cBhvr>
                                        <p:cTn id="52" dur="500"/>
                                        <p:tgtEl>
                                          <p:spTgt spid="4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70"/>
                                        </p:tgtEl>
                                        <p:attrNameLst>
                                          <p:attrName>style.visibility</p:attrName>
                                        </p:attrNameLst>
                                      </p:cBhvr>
                                      <p:to>
                                        <p:strVal val="visible"/>
                                      </p:to>
                                    </p:set>
                                    <p:animEffect transition="in" filter="wipe(left)">
                                      <p:cBhvr>
                                        <p:cTn id="57" dur="250"/>
                                        <p:tgtEl>
                                          <p:spTgt spid="370"/>
                                        </p:tgtEl>
                                      </p:cBhvr>
                                    </p:animEffect>
                                  </p:childTnLst>
                                </p:cTn>
                              </p:par>
                              <p:par>
                                <p:cTn id="58" presetID="10" presetClass="entr" presetSubtype="0" fill="hold" grpId="0" nodeType="withEffect">
                                  <p:stCondLst>
                                    <p:cond delay="150"/>
                                  </p:stCondLst>
                                  <p:childTnLst>
                                    <p:set>
                                      <p:cBhvr>
                                        <p:cTn id="59" dur="1" fill="hold">
                                          <p:stCondLst>
                                            <p:cond delay="0"/>
                                          </p:stCondLst>
                                        </p:cTn>
                                        <p:tgtEl>
                                          <p:spTgt spid="373"/>
                                        </p:tgtEl>
                                        <p:attrNameLst>
                                          <p:attrName>style.visibility</p:attrName>
                                        </p:attrNameLst>
                                      </p:cBhvr>
                                      <p:to>
                                        <p:strVal val="visible"/>
                                      </p:to>
                                    </p:set>
                                    <p:animEffect transition="in" filter="fade">
                                      <p:cBhvr>
                                        <p:cTn id="60" dur="150"/>
                                        <p:tgtEl>
                                          <p:spTgt spid="373"/>
                                        </p:tgtEl>
                                      </p:cBhvr>
                                    </p:animEffect>
                                  </p:childTnLst>
                                </p:cTn>
                              </p:par>
                            </p:childTnLst>
                          </p:cTn>
                        </p:par>
                        <p:par>
                          <p:cTn id="61" fill="hold">
                            <p:stCondLst>
                              <p:cond delay="300"/>
                            </p:stCondLst>
                            <p:childTnLst>
                              <p:par>
                                <p:cTn id="62" presetID="10" presetClass="entr" presetSubtype="0" fill="hold" nodeType="afterEffect">
                                  <p:stCondLst>
                                    <p:cond delay="0"/>
                                  </p:stCondLst>
                                  <p:childTnLst>
                                    <p:set>
                                      <p:cBhvr>
                                        <p:cTn id="63" dur="1" fill="hold">
                                          <p:stCondLst>
                                            <p:cond delay="0"/>
                                          </p:stCondLst>
                                        </p:cTn>
                                        <p:tgtEl>
                                          <p:spTgt spid="416"/>
                                        </p:tgtEl>
                                        <p:attrNameLst>
                                          <p:attrName>style.visibility</p:attrName>
                                        </p:attrNameLst>
                                      </p:cBhvr>
                                      <p:to>
                                        <p:strVal val="visible"/>
                                      </p:to>
                                    </p:set>
                                    <p:animEffect transition="in" filter="fade">
                                      <p:cBhvr>
                                        <p:cTn id="64" dur="250"/>
                                        <p:tgtEl>
                                          <p:spTgt spid="4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29"/>
                                        </p:tgtEl>
                                        <p:attrNameLst>
                                          <p:attrName>style.visibility</p:attrName>
                                        </p:attrNameLst>
                                      </p:cBhvr>
                                      <p:to>
                                        <p:strVal val="visible"/>
                                      </p:to>
                                    </p:set>
                                    <p:animEffect transition="in" filter="wipe(left)">
                                      <p:cBhvr>
                                        <p:cTn id="69" dur="250"/>
                                        <p:tgtEl>
                                          <p:spTgt spid="42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09"/>
                                        </p:tgtEl>
                                        <p:attrNameLst>
                                          <p:attrName>style.visibility</p:attrName>
                                        </p:attrNameLst>
                                      </p:cBhvr>
                                      <p:to>
                                        <p:strVal val="visible"/>
                                      </p:to>
                                    </p:set>
                                    <p:animEffect transition="in" filter="fade">
                                      <p:cBhvr>
                                        <p:cTn id="74" dur="250"/>
                                        <p:tgtEl>
                                          <p:spTgt spid="309"/>
                                        </p:tgtEl>
                                      </p:cBhvr>
                                    </p:animEffect>
                                  </p:childTnLst>
                                </p:cTn>
                              </p:par>
                              <p:par>
                                <p:cTn id="75" presetID="42" presetClass="path" presetSubtype="0" accel="50000" decel="50000" fill="hold" nodeType="withEffect">
                                  <p:stCondLst>
                                    <p:cond delay="0"/>
                                  </p:stCondLst>
                                  <p:childTnLst>
                                    <p:animMotion origin="layout" path="M 4.16667E-6 -0.04144 L 4.16667E-6 2.96296E-6 " pathEditMode="relative" rAng="0" ptsTypes="AA">
                                      <p:cBhvr>
                                        <p:cTn id="76" dur="500" fill="hold"/>
                                        <p:tgtEl>
                                          <p:spTgt spid="309"/>
                                        </p:tgtEl>
                                        <p:attrNameLst>
                                          <p:attrName>ppt_x</p:attrName>
                                          <p:attrName>ppt_y</p:attrName>
                                        </p:attrNameLst>
                                      </p:cBhvr>
                                      <p:rCtr x="0" y="2153"/>
                                    </p:animMotion>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30"/>
                                        </p:tgtEl>
                                        <p:attrNameLst>
                                          <p:attrName>style.visibility</p:attrName>
                                        </p:attrNameLst>
                                      </p:cBhvr>
                                      <p:to>
                                        <p:strVal val="visible"/>
                                      </p:to>
                                    </p:set>
                                    <p:animEffect transition="in" filter="wipe(left)">
                                      <p:cBhvr>
                                        <p:cTn id="81" dur="250"/>
                                        <p:tgtEl>
                                          <p:spTgt spid="4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17"/>
                                        </p:tgtEl>
                                        <p:attrNameLst>
                                          <p:attrName>style.visibility</p:attrName>
                                        </p:attrNameLst>
                                      </p:cBhvr>
                                      <p:to>
                                        <p:strVal val="visible"/>
                                      </p:to>
                                    </p:set>
                                    <p:animEffect transition="in" filter="fade">
                                      <p:cBhvr>
                                        <p:cTn id="86" dur="250"/>
                                        <p:tgtEl>
                                          <p:spTgt spid="417"/>
                                        </p:tgtEl>
                                      </p:cBhvr>
                                    </p:animEffect>
                                  </p:childTnLst>
                                </p:cTn>
                              </p:par>
                              <p:par>
                                <p:cTn id="87" presetID="0" presetClass="path" presetSubtype="0" accel="50000" decel="50000" fill="hold" nodeType="withEffect">
                                  <p:stCondLst>
                                    <p:cond delay="0"/>
                                  </p:stCondLst>
                                  <p:childTnLst>
                                    <p:animMotion origin="layout" path="M -0.43633 4.81481E-6 L -0.43633 0.00671 L 0.00066 0.00671 " pathEditMode="relative" rAng="0" ptsTypes="AAA">
                                      <p:cBhvr>
                                        <p:cTn id="88" dur="1500" fill="hold"/>
                                        <p:tgtEl>
                                          <p:spTgt spid="417"/>
                                        </p:tgtEl>
                                        <p:attrNameLst>
                                          <p:attrName>ppt_x</p:attrName>
                                          <p:attrName>ppt_y</p:attrName>
                                        </p:attrNameLst>
                                      </p:cBhvr>
                                      <p:rCtr x="21849" y="324"/>
                                    </p:animMotion>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453"/>
                                        </p:tgtEl>
                                        <p:attrNameLst>
                                          <p:attrName>style.visibility</p:attrName>
                                        </p:attrNameLst>
                                      </p:cBhvr>
                                      <p:to>
                                        <p:strVal val="visible"/>
                                      </p:to>
                                    </p:set>
                                    <p:animEffect transition="in" filter="wipe(left)">
                                      <p:cBhvr>
                                        <p:cTn id="93" dur="250"/>
                                        <p:tgtEl>
                                          <p:spTgt spid="453"/>
                                        </p:tgtEl>
                                      </p:cBhvr>
                                    </p:animEffect>
                                  </p:childTnLst>
                                </p:cTn>
                              </p:par>
                              <p:par>
                                <p:cTn id="94" presetID="10" presetClass="entr" presetSubtype="0" fill="hold" nodeType="withEffect">
                                  <p:stCondLst>
                                    <p:cond delay="500"/>
                                  </p:stCondLst>
                                  <p:childTnLst>
                                    <p:set>
                                      <p:cBhvr>
                                        <p:cTn id="95" dur="1" fill="hold">
                                          <p:stCondLst>
                                            <p:cond delay="0"/>
                                          </p:stCondLst>
                                        </p:cTn>
                                        <p:tgtEl>
                                          <p:spTgt spid="432"/>
                                        </p:tgtEl>
                                        <p:attrNameLst>
                                          <p:attrName>style.visibility</p:attrName>
                                        </p:attrNameLst>
                                      </p:cBhvr>
                                      <p:to>
                                        <p:strVal val="visible"/>
                                      </p:to>
                                    </p:set>
                                    <p:animEffect transition="in" filter="fade">
                                      <p:cBhvr>
                                        <p:cTn id="96" dur="500"/>
                                        <p:tgtEl>
                                          <p:spTgt spid="432"/>
                                        </p:tgtEl>
                                      </p:cBhvr>
                                    </p:animEffect>
                                  </p:childTnLst>
                                </p:cTn>
                              </p:par>
                              <p:par>
                                <p:cTn id="97" presetID="10" presetClass="entr" presetSubtype="0" fill="hold" nodeType="withEffect">
                                  <p:stCondLst>
                                    <p:cond delay="500"/>
                                  </p:stCondLst>
                                  <p:childTnLst>
                                    <p:set>
                                      <p:cBhvr>
                                        <p:cTn id="98" dur="1" fill="hold">
                                          <p:stCondLst>
                                            <p:cond delay="0"/>
                                          </p:stCondLst>
                                        </p:cTn>
                                        <p:tgtEl>
                                          <p:spTgt spid="433"/>
                                        </p:tgtEl>
                                        <p:attrNameLst>
                                          <p:attrName>style.visibility</p:attrName>
                                        </p:attrNameLst>
                                      </p:cBhvr>
                                      <p:to>
                                        <p:strVal val="visible"/>
                                      </p:to>
                                    </p:set>
                                    <p:animEffect transition="in" filter="fade">
                                      <p:cBhvr>
                                        <p:cTn id="99" dur="500"/>
                                        <p:tgtEl>
                                          <p:spTgt spid="433"/>
                                        </p:tgtEl>
                                      </p:cBhvr>
                                    </p:animEffect>
                                  </p:childTnLst>
                                </p:cTn>
                              </p:par>
                              <p:par>
                                <p:cTn id="100" presetID="10" presetClass="entr" presetSubtype="0" fill="hold" nodeType="withEffect">
                                  <p:stCondLst>
                                    <p:cond delay="500"/>
                                  </p:stCondLst>
                                  <p:childTnLst>
                                    <p:set>
                                      <p:cBhvr>
                                        <p:cTn id="101" dur="1" fill="hold">
                                          <p:stCondLst>
                                            <p:cond delay="0"/>
                                          </p:stCondLst>
                                        </p:cTn>
                                        <p:tgtEl>
                                          <p:spTgt spid="434"/>
                                        </p:tgtEl>
                                        <p:attrNameLst>
                                          <p:attrName>style.visibility</p:attrName>
                                        </p:attrNameLst>
                                      </p:cBhvr>
                                      <p:to>
                                        <p:strVal val="visible"/>
                                      </p:to>
                                    </p:set>
                                    <p:animEffect transition="in" filter="fade">
                                      <p:cBhvr>
                                        <p:cTn id="102" dur="500"/>
                                        <p:tgtEl>
                                          <p:spTgt spid="434"/>
                                        </p:tgtEl>
                                      </p:cBhvr>
                                    </p:animEffect>
                                  </p:childTnLst>
                                </p:cTn>
                              </p:par>
                              <p:par>
                                <p:cTn id="103" presetID="42" presetClass="path" presetSubtype="0" repeatCount="4000" accel="50000" decel="50000" fill="hold" nodeType="withEffect">
                                  <p:stCondLst>
                                    <p:cond delay="0"/>
                                  </p:stCondLst>
                                  <p:childTnLst>
                                    <p:animMotion origin="layout" path="M 8.33333E-7 1.85185E-6 L 8.33333E-7 0.05301 " pathEditMode="relative" rAng="0" ptsTypes="AA">
                                      <p:cBhvr>
                                        <p:cTn id="104" dur="750" fill="hold"/>
                                        <p:tgtEl>
                                          <p:spTgt spid="432"/>
                                        </p:tgtEl>
                                        <p:attrNameLst>
                                          <p:attrName>ppt_x</p:attrName>
                                          <p:attrName>ppt_y</p:attrName>
                                        </p:attrNameLst>
                                      </p:cBhvr>
                                      <p:rCtr x="0" y="2639"/>
                                    </p:animMotion>
                                  </p:childTnLst>
                                </p:cTn>
                              </p:par>
                              <p:par>
                                <p:cTn id="105" presetID="10" presetClass="exit" presetSubtype="0" fill="hold" nodeType="withEffect">
                                  <p:stCondLst>
                                    <p:cond delay="0"/>
                                  </p:stCondLst>
                                  <p:childTnLst>
                                    <p:animEffect transition="out" filter="fade">
                                      <p:cBhvr>
                                        <p:cTn id="106" dur="500"/>
                                        <p:tgtEl>
                                          <p:spTgt spid="432"/>
                                        </p:tgtEl>
                                      </p:cBhvr>
                                    </p:animEffect>
                                    <p:set>
                                      <p:cBhvr>
                                        <p:cTn id="107" dur="1" fill="hold">
                                          <p:stCondLst>
                                            <p:cond delay="499"/>
                                          </p:stCondLst>
                                        </p:cTn>
                                        <p:tgtEl>
                                          <p:spTgt spid="43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33"/>
                                        </p:tgtEl>
                                      </p:cBhvr>
                                    </p:animEffect>
                                    <p:set>
                                      <p:cBhvr>
                                        <p:cTn id="110" dur="1" fill="hold">
                                          <p:stCondLst>
                                            <p:cond delay="499"/>
                                          </p:stCondLst>
                                        </p:cTn>
                                        <p:tgtEl>
                                          <p:spTgt spid="433"/>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434"/>
                                        </p:tgtEl>
                                      </p:cBhvr>
                                    </p:animEffect>
                                    <p:set>
                                      <p:cBhvr>
                                        <p:cTn id="113" dur="1" fill="hold">
                                          <p:stCondLst>
                                            <p:cond delay="499"/>
                                          </p:stCondLst>
                                        </p:cTn>
                                        <p:tgtEl>
                                          <p:spTgt spid="434"/>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57" presetClass="path" presetSubtype="0" accel="50000" decel="50000" fill="hold" nodeType="clickEffect">
                                  <p:stCondLst>
                                    <p:cond delay="0"/>
                                  </p:stCondLst>
                                  <p:childTnLst>
                                    <p:animMotion origin="layout" path="M -2.58486E-6 2.89547E-6 L -2.58486E-6 -0.12072 C -2.58486E-6 -0.17553 0.25092 -0.24538 0.33577 -0.24538 C 0.39935 -0.24538 0.35823 0.00601 0.42233 0.00601 " pathEditMode="relative" rAng="0" ptsTypes="AAAA">
                                      <p:cBhvr>
                                        <p:cTn id="117" dur="2000" fill="hold"/>
                                        <p:tgtEl>
                                          <p:spTgt spid="438"/>
                                        </p:tgtEl>
                                        <p:attrNameLst>
                                          <p:attrName>ppt_x</p:attrName>
                                          <p:attrName>ppt_y</p:attrName>
                                        </p:attrNameLst>
                                      </p:cBhvr>
                                      <p:rCtr x="21110" y="-11980"/>
                                    </p:animMotion>
                                  </p:childTnLst>
                                  <p:subTnLst>
                                    <p:set>
                                      <p:cBhvr override="childStyle">
                                        <p:cTn dur="1" fill="hold" display="0" masterRel="sameClick" afterEffect="1">
                                          <p:stCondLst>
                                            <p:cond evt="end" delay="0">
                                              <p:tn val="116"/>
                                            </p:cond>
                                          </p:stCondLst>
                                        </p:cTn>
                                        <p:tgtEl>
                                          <p:spTgt spid="438"/>
                                        </p:tgtEl>
                                        <p:attrNameLst>
                                          <p:attrName>style.visibility</p:attrName>
                                        </p:attrNameLst>
                                      </p:cBhvr>
                                      <p:to>
                                        <p:strVal val="hidden"/>
                                      </p:to>
                                    </p:set>
                                  </p:subTnLst>
                                </p:cTn>
                              </p:par>
                            </p:childTnLst>
                          </p:cTn>
                        </p:par>
                        <p:par>
                          <p:cTn id="118" fill="hold">
                            <p:stCondLst>
                              <p:cond delay="2000"/>
                            </p:stCondLst>
                            <p:childTnLst>
                              <p:par>
                                <p:cTn id="119" presetID="1" presetClass="entr" presetSubtype="0" fill="hold" nodeType="afterEffect">
                                  <p:stCondLst>
                                    <p:cond delay="0"/>
                                  </p:stCondLst>
                                  <p:childTnLst>
                                    <p:set>
                                      <p:cBhvr>
                                        <p:cTn id="120" dur="1" fill="hold">
                                          <p:stCondLst>
                                            <p:cond delay="0"/>
                                          </p:stCondLst>
                                        </p:cTn>
                                        <p:tgtEl>
                                          <p:spTgt spid="447"/>
                                        </p:tgtEl>
                                        <p:attrNameLst>
                                          <p:attrName>style.visibility</p:attrName>
                                        </p:attrNameLst>
                                      </p:cBhvr>
                                      <p:to>
                                        <p:strVal val="visible"/>
                                      </p:to>
                                    </p:set>
                                  </p:childTnLst>
                                </p:cTn>
                              </p:par>
                            </p:childTnLst>
                          </p:cTn>
                        </p:par>
                        <p:par>
                          <p:cTn id="121" fill="hold">
                            <p:stCondLst>
                              <p:cond delay="2000"/>
                            </p:stCondLst>
                            <p:childTnLst>
                              <p:par>
                                <p:cTn id="122" presetID="22" presetClass="entr" presetSubtype="4" repeatCount="3000" fill="hold" nodeType="afterEffect">
                                  <p:stCondLst>
                                    <p:cond delay="0"/>
                                  </p:stCondLst>
                                  <p:childTnLst>
                                    <p:set>
                                      <p:cBhvr>
                                        <p:cTn id="123" dur="1" fill="hold">
                                          <p:stCondLst>
                                            <p:cond delay="0"/>
                                          </p:stCondLst>
                                        </p:cTn>
                                        <p:tgtEl>
                                          <p:spTgt spid="451"/>
                                        </p:tgtEl>
                                        <p:attrNameLst>
                                          <p:attrName>style.visibility</p:attrName>
                                        </p:attrNameLst>
                                      </p:cBhvr>
                                      <p:to>
                                        <p:strVal val="visible"/>
                                      </p:to>
                                    </p:set>
                                    <p:animEffect transition="in" filter="wipe(down)">
                                      <p:cBhvr>
                                        <p:cTn id="124" dur="500"/>
                                        <p:tgtEl>
                                          <p:spTgt spid="451"/>
                                        </p:tgtEl>
                                      </p:cBhvr>
                                    </p:animEffect>
                                  </p:childTnLst>
                                </p:cTn>
                              </p:par>
                              <p:par>
                                <p:cTn id="125" presetID="22" presetClass="entr" presetSubtype="4" repeatCount="3000" fill="hold" nodeType="withEffect">
                                  <p:stCondLst>
                                    <p:cond delay="0"/>
                                  </p:stCondLst>
                                  <p:childTnLst>
                                    <p:set>
                                      <p:cBhvr>
                                        <p:cTn id="126" dur="1" fill="hold">
                                          <p:stCondLst>
                                            <p:cond delay="0"/>
                                          </p:stCondLst>
                                        </p:cTn>
                                        <p:tgtEl>
                                          <p:spTgt spid="452"/>
                                        </p:tgtEl>
                                        <p:attrNameLst>
                                          <p:attrName>style.visibility</p:attrName>
                                        </p:attrNameLst>
                                      </p:cBhvr>
                                      <p:to>
                                        <p:strVal val="visible"/>
                                      </p:to>
                                    </p:set>
                                    <p:animEffect transition="in" filter="wipe(down)">
                                      <p:cBhvr>
                                        <p:cTn id="127" dur="500"/>
                                        <p:tgtEl>
                                          <p:spTgt spid="45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31"/>
                                        </p:tgtEl>
                                        <p:attrNameLst>
                                          <p:attrName>style.visibility</p:attrName>
                                        </p:attrNameLst>
                                      </p:cBhvr>
                                      <p:to>
                                        <p:strVal val="visible"/>
                                      </p:to>
                                    </p:set>
                                    <p:animEffect transition="in" filter="fade">
                                      <p:cBhvr>
                                        <p:cTn id="132" dur="250"/>
                                        <p:tgtEl>
                                          <p:spTgt spid="431"/>
                                        </p:tgtEl>
                                      </p:cBhvr>
                                    </p:animEffect>
                                  </p:childTnLst>
                                </p:cTn>
                              </p:par>
                              <p:par>
                                <p:cTn id="133" presetID="1" presetClass="exit" presetSubtype="0" fill="hold" nodeType="withEffect">
                                  <p:stCondLst>
                                    <p:cond delay="0"/>
                                  </p:stCondLst>
                                  <p:childTnLst>
                                    <p:set>
                                      <p:cBhvr>
                                        <p:cTn id="134" dur="1" fill="hold">
                                          <p:stCondLst>
                                            <p:cond delay="0"/>
                                          </p:stCondLst>
                                        </p:cTn>
                                        <p:tgtEl>
                                          <p:spTgt spid="451"/>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452"/>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nodeType="clickEffect">
                                  <p:stCondLst>
                                    <p:cond delay="0"/>
                                  </p:stCondLst>
                                  <p:childTnLst>
                                    <p:set>
                                      <p:cBhvr>
                                        <p:cTn id="140" dur="1" fill="hold">
                                          <p:stCondLst>
                                            <p:cond delay="0"/>
                                          </p:stCondLst>
                                        </p:cTn>
                                        <p:tgtEl>
                                          <p:spTgt spid="404"/>
                                        </p:tgtEl>
                                        <p:attrNameLst>
                                          <p:attrName>style.visibility</p:attrName>
                                        </p:attrNameLst>
                                      </p:cBhvr>
                                      <p:to>
                                        <p:strVal val="visible"/>
                                      </p:to>
                                    </p:set>
                                    <p:animEffect transition="in" filter="wipe(down)">
                                      <p:cBhvr>
                                        <p:cTn id="141" dur="500"/>
                                        <p:tgtEl>
                                          <p:spTgt spid="404"/>
                                        </p:tgtEl>
                                      </p:cBhvr>
                                    </p:animEffect>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392"/>
                                        </p:tgtEl>
                                        <p:attrNameLst>
                                          <p:attrName>style.visibility</p:attrName>
                                        </p:attrNameLst>
                                      </p:cBhvr>
                                      <p:to>
                                        <p:strVal val="visible"/>
                                      </p:to>
                                    </p:set>
                                    <p:animEffect transition="in" filter="fade">
                                      <p:cBhvr>
                                        <p:cTn id="145" dur="500"/>
                                        <p:tgtEl>
                                          <p:spTgt spid="392"/>
                                        </p:tgtEl>
                                      </p:cBhvr>
                                    </p:animEffect>
                                  </p:childTnLst>
                                </p:cTn>
                              </p:par>
                            </p:childTnLst>
                          </p:cTn>
                        </p:par>
                        <p:par>
                          <p:cTn id="146" fill="hold">
                            <p:stCondLst>
                              <p:cond delay="1000"/>
                            </p:stCondLst>
                            <p:childTnLst>
                              <p:par>
                                <p:cTn id="147" presetID="10" presetClass="entr" presetSubtype="0" fill="hold" nodeType="afterEffect">
                                  <p:stCondLst>
                                    <p:cond delay="0"/>
                                  </p:stCondLst>
                                  <p:childTnLst>
                                    <p:set>
                                      <p:cBhvr>
                                        <p:cTn id="148" dur="1" fill="hold">
                                          <p:stCondLst>
                                            <p:cond delay="0"/>
                                          </p:stCondLst>
                                        </p:cTn>
                                        <p:tgtEl>
                                          <p:spTgt spid="464"/>
                                        </p:tgtEl>
                                        <p:attrNameLst>
                                          <p:attrName>style.visibility</p:attrName>
                                        </p:attrNameLst>
                                      </p:cBhvr>
                                      <p:to>
                                        <p:strVal val="visible"/>
                                      </p:to>
                                    </p:set>
                                    <p:animEffect transition="in" filter="fade">
                                      <p:cBhvr>
                                        <p:cTn id="149"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p:bldP spid="374" grpId="0" animBg="1"/>
      <p:bldP spid="381" grpId="0" animBg="1"/>
      <p:bldP spid="382" grpId="0"/>
      <p:bldP spid="383" grpId="0" animBg="1"/>
      <p:bldP spid="384" grpId="0" animBg="1"/>
      <p:bldP spid="385" grpId="0" animBg="1"/>
      <p:bldP spid="386" grpId="0" animBg="1"/>
      <p:bldP spid="387" grpId="0" animBg="1"/>
      <p:bldP spid="388" grpId="0"/>
      <p:bldP spid="389" grpId="0"/>
      <p:bldP spid="390" grpId="0" animBg="1"/>
      <p:bldP spid="391" grpId="0" animBg="1"/>
      <p:bldP spid="429" grpId="0" animBg="1"/>
      <p:bldP spid="430" grpId="0" animBg="1"/>
      <p:bldP spid="431" grpId="0" animBg="1"/>
      <p:bldP spid="453" grpId="0" animBg="1"/>
    </p:bldLst>
  </p:timing>
</p:sld>
</file>

<file path=ppt/theme/theme1.xml><?xml version="1.0" encoding="utf-8"?>
<a:theme xmlns:a="http://schemas.openxmlformats.org/drawingml/2006/main" name="Normal Text Page">
  <a:themeElements>
    <a:clrScheme name="SimpliVity">
      <a:dk1>
        <a:srgbClr val="4D4D4D"/>
      </a:dk1>
      <a:lt1>
        <a:sysClr val="window" lastClr="FFFFFF"/>
      </a:lt1>
      <a:dk2>
        <a:srgbClr val="0076BC"/>
      </a:dk2>
      <a:lt2>
        <a:srgbClr val="DDDDDD"/>
      </a:lt2>
      <a:accent1>
        <a:srgbClr val="0076BC"/>
      </a:accent1>
      <a:accent2>
        <a:srgbClr val="48B2E8"/>
      </a:accent2>
      <a:accent3>
        <a:srgbClr val="4E9D2D"/>
      </a:accent3>
      <a:accent4>
        <a:srgbClr val="C1D42F"/>
      </a:accent4>
      <a:accent5>
        <a:srgbClr val="F7BE16"/>
      </a:accent5>
      <a:accent6>
        <a:srgbClr val="777777"/>
      </a:accent6>
      <a:hlink>
        <a:srgbClr val="0076BC"/>
      </a:hlink>
      <a:folHlink>
        <a:srgbClr val="0076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3256A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8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escription0 xmlns="2e305dfa-b8d0-4c6a-86e6-47266517a819">includes: customer content, what's in it for the camry rep content, UCS Director content, HyperGuarantee content</Description0>
    <TaxCatchAll xmlns="10958a4a-66a4-40dc-ac7d-c38d7c17b657"/>
    <Customer_x0020_Name xmlns="2e305dfa-b8d0-4c6a-86e6-47266517a819" xsi:nil="true"/>
    <IconOverlay xmlns="http://schemas.microsoft.com/sharepoint/v4" xsi:nil="true"/>
    <Ratings xmlns="http://schemas.microsoft.com/sharepoint/v3" xsi:nil="true"/>
    <Doc_x0020_Type xmlns="2e305dfa-b8d0-4c6a-86e6-47266517a819">Presentation</Doc_x0020_Type>
    <Document_x0020_Type xmlns="2e305dfa-b8d0-4c6a-86e6-47266517a819"/>
    <LikedBy xmlns="http://schemas.microsoft.com/sharepoint/v3">
      <UserInfo>
        <DisplayName/>
        <AccountId xsi:nil="true"/>
        <AccountType/>
      </UserInfo>
    </LikedBy>
    <Region xmlns="2e305dfa-b8d0-4c6a-86e6-47266517a819" xsi:nil="true"/>
    <RatedBy xmlns="http://schemas.microsoft.com/sharepoint/v3">
      <UserInfo>
        <DisplayName/>
        <AccountId xsi:nil="true"/>
        <AccountType/>
      </UserInfo>
    </RatedB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94E34B3CF8884EB8F41AE6CA8BBA70" ma:contentTypeVersion="15" ma:contentTypeDescription="Create a new document." ma:contentTypeScope="" ma:versionID="4755144e91bc57e9e3c8071493e72fd3">
  <xsd:schema xmlns:xsd="http://www.w3.org/2001/XMLSchema" xmlns:xs="http://www.w3.org/2001/XMLSchema" xmlns:p="http://schemas.microsoft.com/office/2006/metadata/properties" xmlns:ns1="http://schemas.microsoft.com/sharepoint/v3" xmlns:ns2="2e305dfa-b8d0-4c6a-86e6-47266517a819" xmlns:ns3="10958a4a-66a4-40dc-ac7d-c38d7c17b657" xmlns:ns4="http://schemas.microsoft.com/sharepoint/v4" targetNamespace="http://schemas.microsoft.com/office/2006/metadata/properties" ma:root="true" ma:fieldsID="b8995e7a8dd322e33e794c25defdecf7" ns1:_="" ns2:_="" ns3:_="" ns4:_="">
    <xsd:import namespace="http://schemas.microsoft.com/sharepoint/v3"/>
    <xsd:import namespace="2e305dfa-b8d0-4c6a-86e6-47266517a819"/>
    <xsd:import namespace="10958a4a-66a4-40dc-ac7d-c38d7c17b657"/>
    <xsd:import namespace="http://schemas.microsoft.com/sharepoint/v4"/>
    <xsd:element name="properties">
      <xsd:complexType>
        <xsd:sequence>
          <xsd:element name="documentManagement">
            <xsd:complexType>
              <xsd:all>
                <xsd:element ref="ns1:AverageRating" minOccurs="0"/>
                <xsd:element ref="ns1:RatingCount" minOccurs="0"/>
                <xsd:element ref="ns1:RatedBy" minOccurs="0"/>
                <xsd:element ref="ns1:Ratings" minOccurs="0"/>
                <xsd:element ref="ns1:LikesCount" minOccurs="0"/>
                <xsd:element ref="ns1:LikedBy" minOccurs="0"/>
                <xsd:element ref="ns2:Document_x0020_Type" minOccurs="0"/>
                <xsd:element ref="ns2:Customer_x0020_Name" minOccurs="0"/>
                <xsd:element ref="ns2:Doc_x0020_Type" minOccurs="0"/>
                <xsd:element ref="ns2:Region" minOccurs="0"/>
                <xsd:element ref="ns3:TaxCatchAll" minOccurs="0"/>
                <xsd:element ref="ns2:Description0"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8" nillable="true" ma:displayName="Rating (0-5)" ma:decimals="2" ma:description="Average value of all the ratings that have been submitted" ma:internalName="AverageRating" ma:readOnly="true">
      <xsd:simpleType>
        <xsd:restriction base="dms:Number"/>
      </xsd:simpleType>
    </xsd:element>
    <xsd:element name="RatingCount" ma:index="9" nillable="true" ma:displayName="Number of Ratings" ma:decimals="0" ma:description="Number of ratings submitted" ma:internalName="RatingCount" ma:readOnly="true">
      <xsd:simpleType>
        <xsd:restriction base="dms:Number"/>
      </xsd:simpleType>
    </xsd:element>
    <xsd:element name="RatedBy" ma:index="10"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1" nillable="true" ma:displayName="User ratings" ma:description="User ratings for the item" ma:hidden="true" ma:internalName="Ratings">
      <xsd:simpleType>
        <xsd:restriction base="dms:Note"/>
      </xsd:simpleType>
    </xsd:element>
    <xsd:element name="LikesCount" ma:index="12" nillable="true" ma:displayName="Number of Likes" ma:internalName="LikesCount">
      <xsd:simpleType>
        <xsd:restriction base="dms:Unknown"/>
      </xsd:simpleType>
    </xsd:element>
    <xsd:element name="LikedBy" ma:index="13"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e305dfa-b8d0-4c6a-86e6-47266517a819" elementFormDefault="qualified">
    <xsd:import namespace="http://schemas.microsoft.com/office/2006/documentManagement/types"/>
    <xsd:import namespace="http://schemas.microsoft.com/office/infopath/2007/PartnerControls"/>
    <xsd:element name="Document_x0020_Type" ma:index="14" nillable="true" ma:displayName="Document Type" ma:internalName="Document_x0020_Type">
      <xsd:complexType>
        <xsd:complexContent>
          <xsd:extension base="dms:MultiChoice">
            <xsd:sequence>
              <xsd:element name="Value" maxOccurs="unbounded" minOccurs="0" nillable="true">
                <xsd:simpleType>
                  <xsd:restriction base="dms:Choice">
                    <xsd:enumeration value="Presentation - Customer"/>
                    <xsd:enumeration value="Presentation - Partner"/>
                    <xsd:enumeration value="Product Information"/>
                    <xsd:enumeration value="Pricing"/>
                  </xsd:restriction>
                </xsd:simpleType>
              </xsd:element>
            </xsd:sequence>
          </xsd:extension>
        </xsd:complexContent>
      </xsd:complexType>
    </xsd:element>
    <xsd:element name="Customer_x0020_Name" ma:index="15" nillable="true" ma:displayName="Customer Name" ma:internalName="Customer_x0020_Name">
      <xsd:simpleType>
        <xsd:restriction base="dms:Text">
          <xsd:maxLength value="255"/>
        </xsd:restriction>
      </xsd:simpleType>
    </xsd:element>
    <xsd:element name="Doc_x0020_Type" ma:index="16" nillable="true" ma:displayName="Doc Type" ma:default="Presentation" ma:format="Dropdown" ma:internalName="Doc_x0020_Type">
      <xsd:simpleType>
        <xsd:union memberTypes="dms:Text">
          <xsd:simpleType>
            <xsd:restriction base="dms:Choice">
              <xsd:enumeration value="Presentation"/>
              <xsd:enumeration value="Proposal"/>
              <xsd:enumeration value="RFP Response"/>
              <xsd:enumeration value="POC-Eval"/>
              <xsd:enumeration value="Other"/>
            </xsd:restriction>
          </xsd:simpleType>
        </xsd:union>
      </xsd:simpleType>
    </xsd:element>
    <xsd:element name="Region" ma:index="17" nillable="true" ma:displayName="Region" ma:format="RadioButtons" ma:internalName="Region">
      <xsd:simpleType>
        <xsd:restriction base="dms:Choice">
          <xsd:enumeration value="Americas"/>
          <xsd:enumeration value="EMEA"/>
          <xsd:enumeration value="All"/>
        </xsd:restriction>
      </xsd:simpleType>
    </xsd:element>
    <xsd:element name="Description0" ma:index="19" nillable="true" ma:displayName="Description" ma:internalName="Description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958a4a-66a4-40dc-ac7d-c38d7c17b65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6e42382-7360-4baf-b1f5-92f96c4ec1a3}" ma:internalName="TaxCatchAll" ma:showField="CatchAllData" ma:web="10958a4a-66a4-40dc-ac7d-c38d7c17b6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A0914F-5615-4682-955B-E6D3E024C8C3}">
  <ds:schemaRefs>
    <ds:schemaRef ds:uri="http://schemas.microsoft.com/sharepoint/v3/contenttype/forms"/>
  </ds:schemaRefs>
</ds:datastoreItem>
</file>

<file path=customXml/itemProps2.xml><?xml version="1.0" encoding="utf-8"?>
<ds:datastoreItem xmlns:ds="http://schemas.openxmlformats.org/officeDocument/2006/customXml" ds:itemID="{DFA89475-340F-4295-9793-D66CA4122B9C}">
  <ds:schemaRefs>
    <ds:schemaRef ds:uri="http://schemas.microsoft.com/office/2006/metadata/properties"/>
    <ds:schemaRef ds:uri="http://schemas.microsoft.com/office/infopath/2007/PartnerControls"/>
    <ds:schemaRef ds:uri="http://schemas.microsoft.com/sharepoint/v3"/>
    <ds:schemaRef ds:uri="2e305dfa-b8d0-4c6a-86e6-47266517a819"/>
    <ds:schemaRef ds:uri="10958a4a-66a4-40dc-ac7d-c38d7c17b657"/>
    <ds:schemaRef ds:uri="http://schemas.microsoft.com/sharepoint/v4"/>
  </ds:schemaRefs>
</ds:datastoreItem>
</file>

<file path=customXml/itemProps3.xml><?xml version="1.0" encoding="utf-8"?>
<ds:datastoreItem xmlns:ds="http://schemas.openxmlformats.org/officeDocument/2006/customXml" ds:itemID="{3A3E58D0-4510-44D5-9A77-82ACC2D4DC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e305dfa-b8d0-4c6a-86e6-47266517a819"/>
    <ds:schemaRef ds:uri="10958a4a-66a4-40dc-ac7d-c38d7c17b65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PPT_V13_template-3</Template>
  <TotalTime>9374</TotalTime>
  <Words>1515</Words>
  <Application>Microsoft Macintosh PowerPoint</Application>
  <PresentationFormat>Custom</PresentationFormat>
  <Paragraphs>422</Paragraphs>
  <Slides>22</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 Black</vt:lpstr>
      <vt:lpstr>Arial Narrow</vt:lpstr>
      <vt:lpstr>Calibri</vt:lpstr>
      <vt:lpstr>CiscoSansTT Light</vt:lpstr>
      <vt:lpstr>MS PGothic</vt:lpstr>
      <vt:lpstr>ＭＳ Ｐゴシック</vt:lpstr>
      <vt:lpstr>Verdana</vt:lpstr>
      <vt:lpstr>Webdings</vt:lpstr>
      <vt:lpstr>Wingdings</vt:lpstr>
      <vt:lpstr>Arial</vt:lpstr>
      <vt:lpstr>Normal Text Page</vt:lpstr>
      <vt:lpstr>Revolutionizing Data Centers with SimpliVity</vt:lpstr>
      <vt:lpstr>PowerPoint Presentation</vt:lpstr>
      <vt:lpstr>PowerPoint Presentation</vt:lpstr>
      <vt:lpstr>PowerPoint Presentation</vt:lpstr>
      <vt:lpstr>Data Virtualization Platform (DVP) Architecture</vt:lpstr>
      <vt:lpstr>PowerPoint Presentation</vt:lpstr>
      <vt:lpstr>PowerPoint Presentation</vt:lpstr>
      <vt:lpstr>PowerPoint Presentation</vt:lpstr>
      <vt:lpstr>PowerPoint Presentation</vt:lpstr>
      <vt:lpstr>PowerPoint Presentation</vt:lpstr>
      <vt:lpstr>VM-Centricity Of All Operations for IT</vt:lpstr>
      <vt:lpstr>Scale-Out and Open Architecture</vt:lpstr>
      <vt:lpstr>PowerPoint Presentation</vt:lpstr>
      <vt:lpstr>PowerPoint Presentation</vt:lpstr>
      <vt:lpstr>Cisco Solutions Catalogue</vt:lpstr>
      <vt:lpstr>Evolution of Convergence</vt:lpstr>
      <vt:lpstr>Customer Validation</vt:lpstr>
      <vt:lpstr>PowerPoint Presentation</vt:lpstr>
      <vt:lpstr>Francis Drilling Fluids, Ltd. – Mid-sized Oil &amp; Gas Supplier Data Center View: 262 TB Savings</vt:lpstr>
      <vt:lpstr>Virtualize your data, network, and servers</vt:lpstr>
      <vt:lpstr>Demo</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Tyler Boucher</dc:creator>
  <cp:keywords/>
  <dc:description/>
  <cp:lastModifiedBy>505106012</cp:lastModifiedBy>
  <cp:revision>247</cp:revision>
  <dcterms:created xsi:type="dcterms:W3CDTF">2015-05-04T13:05:41Z</dcterms:created>
  <dcterms:modified xsi:type="dcterms:W3CDTF">2015-11-04T06:56:55Z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0x010100B594E34B3CF8884EB8F41AE6CA8BBA70</vt:lpwstr>
  </property>
</Properties>
</file>