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15"/>
  </p:notesMasterIdLst>
  <p:sldIdLst>
    <p:sldId id="256" r:id="rId2"/>
    <p:sldId id="368" r:id="rId3"/>
    <p:sldId id="369" r:id="rId4"/>
    <p:sldId id="378" r:id="rId5"/>
    <p:sldId id="374" r:id="rId6"/>
    <p:sldId id="379" r:id="rId7"/>
    <p:sldId id="375" r:id="rId8"/>
    <p:sldId id="370" r:id="rId9"/>
    <p:sldId id="376" r:id="rId10"/>
    <p:sldId id="371" r:id="rId11"/>
    <p:sldId id="377" r:id="rId12"/>
    <p:sldId id="372" r:id="rId13"/>
    <p:sldId id="373" r:id="rId14"/>
  </p:sldIdLst>
  <p:sldSz cx="9144000" cy="6858000" type="screen4x3"/>
  <p:notesSz cx="7099300" cy="102235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1">
          <p15:clr>
            <a:srgbClr val="A4A3A4"/>
          </p15:clr>
        </p15:guide>
        <p15:guide id="2" pos="225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79380" autoAdjust="0"/>
  </p:normalViewPr>
  <p:slideViewPr>
    <p:cSldViewPr>
      <p:cViewPr varScale="1">
        <p:scale>
          <a:sx n="92" d="100"/>
          <a:sy n="92" d="100"/>
        </p:scale>
        <p:origin x="2124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66" y="114"/>
      </p:cViewPr>
      <p:guideLst>
        <p:guide orient="horz" pos="2961"/>
        <p:guide pos="22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35025"/>
            <a:ext cx="5495925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87400" y="5221288"/>
            <a:ext cx="6303963" cy="49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459288" y="0"/>
            <a:ext cx="34194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459288" y="10444163"/>
            <a:ext cx="3419475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48513" algn="l"/>
                <a:tab pos="1497025" algn="l"/>
                <a:tab pos="2245538" algn="l"/>
                <a:tab pos="299405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922C8603-BD70-40E3-98FF-E3D8D31FFBD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269499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F0CF7E1F-F182-4B6A-9065-BC4BB89A67B4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BBE2449D-29CF-4ACB-A662-27F64D7DFBF5}" type="slidenum">
              <a:rPr lang="en-US" altLang="sl-SI" sz="1400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</a:t>
            </a:fld>
            <a:endParaRPr lang="en-US" altLang="sl-SI" sz="14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06568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10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10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120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11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11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marR="0" indent="-220663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  <a:defRPr/>
            </a:pPr>
            <a:endParaRPr lang="sl-SI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1718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4951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13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13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5753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2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607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3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4487" indent="-342900" eaLnBrk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4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4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sl-SI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380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5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4487" indent="-342900" eaLnBrk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48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6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6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4487" indent="-342900" eaLnBrk="1">
              <a:spcBef>
                <a:spcPct val="0"/>
              </a:spcBef>
              <a:buFont typeface="Arial" panose="020B0604020202020204" pitchFamily="34" charset="0"/>
              <a:buChar char="•"/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757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7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7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marR="0" indent="-220663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  <a:defRPr/>
            </a:pPr>
            <a:endParaRPr lang="sl-SI" altLang="sl-SI" sz="2100" baseline="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904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8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8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6775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7713" algn="l"/>
                <a:tab pos="1497013" algn="l"/>
                <a:tab pos="2244725" algn="l"/>
                <a:tab pos="2994025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9CFDFAB-84F4-4A53-B8FC-74AA831A0871}" type="slidenum">
              <a:rPr lang="en-US" altLang="sl-SI" sz="1400" smtClean="0">
                <a:ea typeface="MS Gothic" pitchFamily="49" charset="-128"/>
                <a:cs typeface="Arial Unicode MS" pitchFamily="34" charset="-128"/>
              </a:rPr>
              <a:pPr eaLnBrk="1">
                <a:spcBef>
                  <a:spcPct val="0"/>
                </a:spcBef>
              </a:pPr>
              <a:t>9</a:t>
            </a:fld>
            <a:endParaRPr lang="en-US" altLang="sl-SI" sz="1400" smtClean="0">
              <a:ea typeface="MS Gothic" pitchFamily="49" charset="-128"/>
              <a:cs typeface="Arial Unicode MS" pitchFamily="34" charset="-128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3060" tIns="46530" rIns="93060" bIns="46530"/>
          <a:lstStyle/>
          <a:p>
            <a:pPr hangingPunct="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91398D5-A1CB-4FF7-85EF-F6FBF012B90F}" type="slidenum">
              <a:rPr lang="en-US" altLang="sl-SI">
                <a:solidFill>
                  <a:srgbClr val="FFFFFF"/>
                </a:solidFill>
                <a:ea typeface="MS Gothic" pitchFamily="49" charset="-128"/>
              </a:rPr>
              <a:pPr hangingPunct="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9</a:t>
            </a:fld>
            <a:endParaRPr lang="en-US" altLang="sl-SI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182688" y="766763"/>
            <a:ext cx="4733925" cy="38338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4549" tIns="47274" rIns="94549" bIns="47274" anchor="ctr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l-SI" altLang="sl-SI">
              <a:ea typeface="MS Gothic" pitchFamily="49" charset="-128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>
          <a:xfrm>
            <a:off x="709613" y="4856163"/>
            <a:ext cx="5675312" cy="4597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0663" eaLnBrk="1">
              <a:spcBef>
                <a:spcPct val="0"/>
              </a:spcBef>
              <a:tabLst>
                <a:tab pos="747713" algn="l"/>
                <a:tab pos="1497013" algn="l"/>
                <a:tab pos="2244725" algn="l"/>
                <a:tab pos="2994025" algn="l"/>
                <a:tab pos="3741738" algn="l"/>
                <a:tab pos="4491038" algn="l"/>
                <a:tab pos="5238750" algn="l"/>
              </a:tabLst>
            </a:pPr>
            <a:endParaRPr lang="en-US" altLang="sl-SI" sz="2100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889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D3102-AD23-4BFF-87AE-61567A0BE8E3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6B047-8A59-4D42-9CB7-09D08CC3C9E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6806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BC42-E576-4B96-A2BC-C9DCC9DAE463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89938-DBC6-421E-8B3A-E388AA1E3B2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3773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9B64A-A574-4632-8FB6-30501D3E1ACB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6F7-0335-42FC-8C1F-EF68052F2B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76925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1663" cy="1427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6650C-F100-488F-BB45-BFECAB47B4B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724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5725-E820-4B2A-A81C-15E6A453397F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8D28A-2AB6-4EFD-AEA3-770634B3976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5796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DB90A-5AB2-4BF4-8147-F4CADCC03FE3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723A1-D478-4C80-9A24-4A5406DB7821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6792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ECF7D-CB0D-4FDB-902B-9E5CD56B2F3F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3D04-F57B-40B9-A40C-96000B11852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65692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55614-9033-4786-9235-17DD4EEE6651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6ADD4-991C-46A8-8A4F-29071AF676B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6363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FD299-E27D-455F-9667-E019E6CEA2DD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70B03-13A4-42C0-973D-FEC3EB201D8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2059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AA9CB-1752-48C5-8105-E376DCE212C0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6ECB5-4ABF-4D84-9F9B-95481C3D510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70550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F1C62-8F5A-4581-84EA-8C88B3391AE6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8DAC-34BD-456C-86AF-06D0E06D5BF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84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98DDE-8CD0-4E97-98D0-8F413940748F}" type="datetime1">
              <a:rPr lang="en-US"/>
              <a:pPr>
                <a:defRPr/>
              </a:pPr>
              <a:t>11/5/2015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124D5-A247-43D5-9609-E03E6044FD3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7749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  <a:endParaRPr lang="sl-SI" altLang="sl-S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  <a:endParaRPr lang="sl-SI" alt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32173FB-1AB4-4E32-A9B3-6E3BFA7E3CEF}" type="datetimeFigureOut">
              <a:rPr lang="sl-SI"/>
              <a:pPr>
                <a:defRPr/>
              </a:pPr>
              <a:t>5.11.2015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B7B059F3-237A-4755-B160-B94E47433A19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0975" y="-171450"/>
            <a:ext cx="9505950" cy="71294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79" y="-153692"/>
            <a:ext cx="4002021" cy="300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5013176"/>
            <a:ext cx="70567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solidFill>
                  <a:schemeClr val="bg1"/>
                </a:solidFill>
              </a:rPr>
              <a:t>Nismo največji, se pa zato toliko bolj potrudimo</a:t>
            </a:r>
          </a:p>
          <a:p>
            <a:r>
              <a:rPr lang="sl-SI" sz="2000" dirty="0" smtClean="0">
                <a:solidFill>
                  <a:schemeClr val="bg1"/>
                </a:solidFill>
              </a:rPr>
              <a:t>Matej Moškon</a:t>
            </a:r>
          </a:p>
          <a:p>
            <a:endParaRPr lang="sl-SI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s://s-media-cache-ak0.pinimg.com/736x/98/0a/0e/980a0e8c072020efbbb65ad29f087d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0" y="380784"/>
            <a:ext cx="4466216" cy="446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Načrtovanje arhitekture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7200" y="1554163"/>
            <a:ext cx="8504238" cy="3391495"/>
            <a:chOff x="457200" y="1554163"/>
            <a:chExt cx="8504238" cy="3391495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457200" y="1554163"/>
              <a:ext cx="8504238" cy="230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5pPr>
              <a:lvl6pPr marL="25146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6pPr>
              <a:lvl7pPr marL="29718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7pPr>
              <a:lvl8pPr marL="34290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8pPr>
              <a:lvl9pPr marL="3886200" indent="-2286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</a:tabLst>
                <a:defRPr>
                  <a:solidFill>
                    <a:srgbClr val="000000"/>
                  </a:solidFill>
                  <a:latin typeface="Arial" charset="0"/>
                  <a:cs typeface="Arial Unicode MS" charset="0"/>
                </a:defRPr>
              </a:lvl9pPr>
            </a:lstStyle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altLang="sl-SI" dirty="0" smtClean="0">
                  <a:solidFill>
                    <a:prstClr val="black"/>
                  </a:solidFill>
                  <a:latin typeface="Calibri"/>
                  <a:cs typeface="Arial Unicode MS" pitchFamily="34" charset="-128"/>
                </a:rPr>
                <a:t>Temelj vsakega datacentra</a:t>
              </a:r>
            </a:p>
            <a:p>
              <a:pPr marL="1028700" lvl="1">
                <a:lnSpc>
                  <a:spcPct val="150000"/>
                </a:lnSpc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altLang="sl-SI" dirty="0" smtClean="0">
                  <a:solidFill>
                    <a:prstClr val="black"/>
                  </a:solidFill>
                  <a:latin typeface="Calibri"/>
                  <a:cs typeface="Arial Unicode MS" pitchFamily="34" charset="-128"/>
                </a:rPr>
                <a:t>Skalabilnost</a:t>
              </a:r>
              <a:endParaRPr lang="sl-SI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endParaRPr>
            </a:p>
            <a:p>
              <a:pPr marL="1028700" lvl="1">
                <a:lnSpc>
                  <a:spcPct val="150000"/>
                </a:lnSpc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altLang="sl-SI" dirty="0" smtClean="0">
                  <a:solidFill>
                    <a:prstClr val="black"/>
                  </a:solidFill>
                  <a:latin typeface="Calibri"/>
                  <a:cs typeface="Arial Unicode MS" pitchFamily="34" charset="-128"/>
                </a:rPr>
                <a:t>Zmogljivost</a:t>
              </a:r>
            </a:p>
            <a:p>
              <a:pPr marL="1028700" lvl="1">
                <a:lnSpc>
                  <a:spcPct val="150000"/>
                </a:lnSpc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altLang="sl-SI" dirty="0" smtClean="0">
                  <a:solidFill>
                    <a:prstClr val="black"/>
                  </a:solidFill>
                  <a:latin typeface="Calibri"/>
                  <a:cs typeface="Arial Unicode MS" pitchFamily="34" charset="-128"/>
                </a:rPr>
                <a:t>Varnost</a:t>
              </a:r>
            </a:p>
            <a:p>
              <a:pPr marL="1028700" lvl="1">
                <a:lnSpc>
                  <a:spcPct val="150000"/>
                </a:lnSpc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altLang="sl-SI" dirty="0" smtClean="0">
                  <a:solidFill>
                    <a:prstClr val="black"/>
                  </a:solidFill>
                  <a:latin typeface="Calibri"/>
                  <a:cs typeface="Arial Unicode MS" pitchFamily="34" charset="-128"/>
                </a:rPr>
                <a:t>Zanesljivost</a:t>
              </a:r>
            </a:p>
            <a:p>
              <a:pPr marL="1028700" lvl="1">
                <a:lnSpc>
                  <a:spcPct val="150000"/>
                </a:lnSpc>
                <a:buFont typeface="Arial" panose="020B0604020202020204" pitchFamily="34" charset="0"/>
                <a:buChar char="•"/>
                <a:tabLst/>
                <a:defRPr/>
              </a:pPr>
              <a:r>
                <a:rPr lang="sl-SI" altLang="sl-SI" dirty="0" smtClean="0">
                  <a:solidFill>
                    <a:prstClr val="black"/>
                  </a:solidFill>
                  <a:latin typeface="Calibri"/>
                  <a:cs typeface="Arial Unicode MS" pitchFamily="34" charset="-128"/>
                </a:rPr>
                <a:t>Učinkovitost</a:t>
              </a:r>
            </a:p>
            <a:p>
              <a:pPr marL="285750" lvl="0" indent="-285750">
                <a:lnSpc>
                  <a:spcPct val="150000"/>
                </a:lnSpc>
                <a:buFont typeface="Arial" panose="020B0604020202020204" pitchFamily="34" charset="0"/>
                <a:buChar char="•"/>
                <a:tabLst/>
                <a:defRPr/>
              </a:pPr>
              <a:endParaRPr lang="en-US" altLang="sl-SI" dirty="0">
                <a:solidFill>
                  <a:prstClr val="black"/>
                </a:solidFill>
                <a:latin typeface="Calibri"/>
                <a:cs typeface="Arial Unicode MS" pitchFamily="34" charset="-128"/>
              </a:endParaRPr>
            </a:p>
            <a:p>
              <a:pPr lvl="0">
                <a:lnSpc>
                  <a:spcPct val="150000"/>
                </a:lnSpc>
                <a:tabLst/>
                <a:defRPr/>
              </a:pPr>
              <a:endPara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endParaRPr>
            </a:p>
          </p:txBody>
        </p:sp>
        <p:pic>
          <p:nvPicPr>
            <p:cNvPr id="4098" name="Picture 2" descr="http://www.neonpunch.com/wp-content/uploads/2011/08/tailors_hongkong_neonpunch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175868"/>
              <a:ext cx="3462236" cy="27697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0" name="Picture 4" descr="http://www.medicalupdateonline.com/wp-content/uploads/2014/11/new-cloth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2" y="4446967"/>
            <a:ext cx="2962275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52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Zagotavljanje podpore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24 x 7 x 365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Real time monitoring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Prediktivni posegi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endParaRPr lang="en-US" altLang="sl-SI" dirty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lvl="0"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</p:txBody>
      </p:sp>
      <p:pic>
        <p:nvPicPr>
          <p:cNvPr id="5124" name="Picture 4" descr="http://mediad.publicbroadcasting.net/p/wpr/files/201409/wild_horses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193797" cy="310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03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Izmenjava izkušenj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512" y="1412776"/>
            <a:ext cx="2817576" cy="4221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50" y="4349079"/>
            <a:ext cx="6535746" cy="2334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" y="1412776"/>
            <a:ext cx="5614826" cy="275246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3850" y="2215566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sz="2000" b="1" dirty="0" smtClean="0">
                <a:solidFill>
                  <a:schemeClr val="bg1"/>
                </a:solidFill>
                <a:latin typeface="Calibri"/>
                <a:cs typeface="Arial Unicode MS" pitchFamily="34" charset="-128"/>
              </a:rPr>
              <a:t>NetApp </a:t>
            </a:r>
            <a:r>
              <a:rPr lang="sl-SI" altLang="sl-SI" sz="2000" b="1" dirty="0">
                <a:solidFill>
                  <a:schemeClr val="bg1"/>
                </a:solidFill>
                <a:latin typeface="Calibri"/>
                <a:cs typeface="Arial Unicode MS" pitchFamily="34" charset="-128"/>
              </a:rPr>
              <a:t>Users Group of </a:t>
            </a:r>
            <a:r>
              <a:rPr lang="sl-SI" altLang="sl-SI" sz="2000" b="1" dirty="0" smtClean="0">
                <a:solidFill>
                  <a:schemeClr val="bg1"/>
                </a:solidFill>
                <a:latin typeface="Calibri"/>
                <a:cs typeface="Arial Unicode MS" pitchFamily="34" charset="-128"/>
              </a:rPr>
              <a:t>Slovenia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sz="2000" b="1" dirty="0">
                <a:solidFill>
                  <a:schemeClr val="bg1"/>
                </a:solidFill>
                <a:latin typeface="Calibri"/>
                <a:cs typeface="Arial Unicode MS" pitchFamily="34" charset="-128"/>
              </a:rPr>
              <a:t>Delavnice</a:t>
            </a:r>
          </a:p>
          <a:p>
            <a:pPr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schemeClr val="tx1"/>
              </a:solidFill>
              <a:latin typeface="Calibri"/>
              <a:cs typeface="Arial Unicode MS" pitchFamily="34" charset="-12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endParaRPr lang="en-US" altLang="sl-SI" dirty="0">
              <a:solidFill>
                <a:schemeClr val="tx1"/>
              </a:solidFill>
              <a:latin typeface="Calibri"/>
              <a:cs typeface="Arial Unicode MS" pitchFamily="34" charset="-128"/>
            </a:endParaRPr>
          </a:p>
          <a:p>
            <a:pPr lvl="0"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schemeClr val="tx1"/>
              </a:solidFill>
              <a:latin typeface="Calibri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6545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implivity.com/wp-content/uploads/hyperconverged_infrastructure_consolid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69" y="3833488"/>
            <a:ext cx="69342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Vizija IT infrastrukture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Velika procesorska moč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SSD tehnologija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Prehod v specializirane otoke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Prisotnost oblaka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Hiperkonvergenčna infrastruktura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endParaRPr lang="en-US" altLang="sl-SI" dirty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lvl="0"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7245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Predstavitev podjetja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O poslanstvu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Področja prepoznavnosti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Zanesljivost in učinkovitost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Podpora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Vizija</a:t>
            </a:r>
          </a:p>
          <a:p>
            <a:pPr marL="1028700" lvl="1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endParaRPr lang="en-US" altLang="sl-SI" dirty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lvl="0"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</p:txBody>
      </p:sp>
      <p:pic>
        <p:nvPicPr>
          <p:cNvPr id="2" name="Picture 2" descr="http://www.ellenhartson.com/wp-content/uploads/2011/04/agend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2603358" cy="28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104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content.xx.fbcdn.net/hphotos-xap1/v/t1.0-9/267989_237136142972824_4394264_n.jpg?oh=c756702c4be92c28b1b83a283a805cc9&amp;oe=56C69EF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4441"/>
            <a:ext cx="5192192" cy="389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content.xx.fbcdn.net/hphotos-xfa1/v/t1.0-9/393987_508671802485922_1670492124_n.jpg?oh=aeb862892b93ad46b384466749257e0a&amp;oe=56D28F9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93788"/>
            <a:ext cx="4824214" cy="361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Kdo smo?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content.xx.fbcdn.net/hphotos-xpa1/v/t1.0-9/10487178_827885113897921_1655916963969425090_n.jpg?oh=2ae0fdfb90b2af4478b7d3f8840f93c1&amp;oe=56B72C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39" y="1264440"/>
            <a:ext cx="2004542" cy="296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1569" y="1264440"/>
            <a:ext cx="2321030" cy="18587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6493" y="5123628"/>
            <a:ext cx="5411595" cy="15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4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Poslanstvo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lvl="0">
              <a:lnSpc>
                <a:spcPct val="150000"/>
              </a:lnSpc>
              <a:tabLst/>
              <a:defRPr/>
            </a:pPr>
            <a:r>
              <a:rPr lang="sl-SI" dirty="0"/>
              <a:t>Pomagati zagotavljati konkurenčnost naših strank na trgu z učinkovitim in hitrim dostopom do svojih </a:t>
            </a:r>
            <a:r>
              <a:rPr lang="sl-SI" dirty="0" smtClean="0"/>
              <a:t>podatkov</a:t>
            </a:r>
            <a:endParaRPr lang="en-US" altLang="sl-SI" dirty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lvl="0"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</p:txBody>
      </p:sp>
      <p:pic>
        <p:nvPicPr>
          <p:cNvPr id="6146" name="Picture 2" descr="http://www.recognizethisblog.com/wp-content/uploads/2013/12/6489849_mis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9" y="3284984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256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Prepoznavnost - NetApp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techchannelmea.com/sites/default/files/616x400_Net%20app_FAS8080EX%20Cabinets_ad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349" y="2060848"/>
            <a:ext cx="4427240" cy="287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369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Prepoznavnost – Big Data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89678" y="1772816"/>
            <a:ext cx="3504583" cy="4916589"/>
            <a:chOff x="189678" y="1772816"/>
            <a:chExt cx="3504583" cy="4916589"/>
          </a:xfrm>
        </p:grpSpPr>
        <p:pic>
          <p:nvPicPr>
            <p:cNvPr id="8194" name="Picture 2" descr="http://curiousanimals.net/wp-content/uploads/2008/05/hamster-eating-broccoli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1772816"/>
              <a:ext cx="3370411" cy="252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n 2"/>
            <p:cNvSpPr/>
            <p:nvPr/>
          </p:nvSpPr>
          <p:spPr>
            <a:xfrm>
              <a:off x="1403648" y="5398048"/>
              <a:ext cx="1008112" cy="129135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4" name="Right Arrow 3"/>
            <p:cNvSpPr/>
            <p:nvPr/>
          </p:nvSpPr>
          <p:spPr>
            <a:xfrm rot="5400000">
              <a:off x="1367805" y="4832995"/>
              <a:ext cx="1079798" cy="2880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21407" y="5944493"/>
              <a:ext cx="1079798" cy="28803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217615" y="5923320"/>
              <a:ext cx="1079798" cy="28803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9055" y="473291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podatki</a:t>
              </a:r>
              <a:endParaRPr lang="sl-SI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9678" y="5674394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poizvedbe</a:t>
              </a:r>
              <a:endParaRPr lang="sl-SI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98060" y="5603576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rezultati</a:t>
              </a:r>
              <a:endParaRPr lang="sl-SI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898584" y="1772816"/>
            <a:ext cx="4939579" cy="4783948"/>
            <a:chOff x="3898584" y="1772816"/>
            <a:chExt cx="4939579" cy="47839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8584" y="1772816"/>
              <a:ext cx="4939579" cy="2305137"/>
            </a:xfrm>
            <a:prstGeom prst="rect">
              <a:avLst/>
            </a:prstGeom>
          </p:spPr>
        </p:pic>
        <p:sp>
          <p:nvSpPr>
            <p:cNvPr id="15" name="Can 14"/>
            <p:cNvSpPr/>
            <p:nvPr/>
          </p:nvSpPr>
          <p:spPr>
            <a:xfrm>
              <a:off x="5295288" y="5265407"/>
              <a:ext cx="1008112" cy="1291357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5259445" y="4700354"/>
              <a:ext cx="1079798" cy="288032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4413047" y="5811852"/>
              <a:ext cx="1079798" cy="288032"/>
            </a:xfrm>
            <a:prstGeom prst="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6109255" y="5790679"/>
              <a:ext cx="1079798" cy="288032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00695" y="4600273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/>
                <a:t>p</a:t>
              </a:r>
              <a:r>
                <a:rPr lang="sl-SI" dirty="0" smtClean="0"/>
                <a:t>odatkovni tok</a:t>
              </a:r>
              <a:endParaRPr lang="sl-SI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81318" y="5541753"/>
              <a:ext cx="1236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poizvedbe</a:t>
              </a:r>
              <a:endParaRPr lang="sl-SI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89700" y="5470935"/>
              <a:ext cx="992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dirty="0" smtClean="0"/>
                <a:t>rezultati</a:t>
              </a:r>
              <a:endParaRPr lang="sl-SI" dirty="0"/>
            </a:p>
          </p:txBody>
        </p:sp>
      </p:grpSp>
    </p:spTree>
    <p:extLst>
      <p:ext uri="{BB962C8B-B14F-4D97-AF65-F5344CB8AC3E}">
        <p14:creationId xmlns:p14="http://schemas.microsoft.com/office/powerpoint/2010/main" val="4184150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Delo sistemskega inženirja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instabeat-avatars-production.s3-us-west-2.amazonaws.com/blog/wp-content/uploads/2014/05/triathl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75" y="4005064"/>
            <a:ext cx="4173918" cy="254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527149" y="1462975"/>
            <a:ext cx="4544834" cy="2332873"/>
            <a:chOff x="4527149" y="1462975"/>
            <a:chExt cx="4544834" cy="2332873"/>
          </a:xfrm>
        </p:grpSpPr>
        <p:sp>
          <p:nvSpPr>
            <p:cNvPr id="11" name="TextBox 10"/>
            <p:cNvSpPr txBox="1"/>
            <p:nvPr/>
          </p:nvSpPr>
          <p:spPr>
            <a:xfrm>
              <a:off x="4527149" y="1462975"/>
              <a:ext cx="4544834" cy="21236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100" dirty="0" smtClean="0"/>
                <a:t>Odpravljanje napak</a:t>
              </a:r>
              <a:r>
                <a:rPr lang="sl-SI" dirty="0" smtClean="0"/>
                <a:t>							+</a:t>
              </a:r>
            </a:p>
            <a:p>
              <a:r>
                <a:rPr lang="sl-SI" sz="1200" dirty="0" smtClean="0"/>
                <a:t>Pomoč uporabnikom</a:t>
              </a:r>
              <a:r>
                <a:rPr lang="sl-SI" sz="1400" dirty="0" smtClean="0"/>
                <a:t>	</a:t>
              </a:r>
              <a:r>
                <a:rPr lang="sl-SI" dirty="0" smtClean="0"/>
                <a:t>					+</a:t>
              </a:r>
            </a:p>
            <a:p>
              <a:r>
                <a:rPr lang="sl-SI" dirty="0"/>
                <a:t>Implementacija novih rešitev 			</a:t>
              </a:r>
              <a:r>
                <a:rPr lang="sl-SI" dirty="0" smtClean="0"/>
                <a:t>+</a:t>
              </a:r>
              <a:endParaRPr lang="sl-SI" dirty="0"/>
            </a:p>
            <a:p>
              <a:r>
                <a:rPr lang="sl-SI" sz="2400" dirty="0" smtClean="0"/>
                <a:t>Pridobivanje novega znanja</a:t>
              </a:r>
              <a:r>
                <a:rPr lang="sl-SI" dirty="0" smtClean="0"/>
                <a:t>	=</a:t>
              </a:r>
              <a:endParaRPr lang="sl-SI" dirty="0"/>
            </a:p>
            <a:p>
              <a:r>
                <a:rPr lang="sl-SI" dirty="0" smtClean="0"/>
                <a:t>__________________________________</a:t>
              </a:r>
            </a:p>
            <a:p>
              <a:r>
                <a:rPr lang="sl-SI" dirty="0"/>
                <a:t>	</a:t>
              </a:r>
              <a:r>
                <a:rPr lang="sl-SI" dirty="0" smtClean="0"/>
                <a:t>			</a:t>
              </a:r>
            </a:p>
            <a:p>
              <a:endParaRPr lang="sl-SI" dirty="0"/>
            </a:p>
          </p:txBody>
        </p:sp>
        <p:pic>
          <p:nvPicPr>
            <p:cNvPr id="3074" name="Picture 2" descr="http://img1.wikia.nocookie.net/__cb20120412051836/suburgatory/images/5/52/Happy_fac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386" y="3084897"/>
              <a:ext cx="1062930" cy="71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467544" y="1401419"/>
            <a:ext cx="3647152" cy="2460854"/>
            <a:chOff x="467544" y="1401419"/>
            <a:chExt cx="3647152" cy="2460854"/>
          </a:xfrm>
        </p:grpSpPr>
        <p:sp>
          <p:nvSpPr>
            <p:cNvPr id="9" name="TextBox 8"/>
            <p:cNvSpPr txBox="1"/>
            <p:nvPr/>
          </p:nvSpPr>
          <p:spPr>
            <a:xfrm>
              <a:off x="467544" y="1401419"/>
              <a:ext cx="3647152" cy="2185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1400" dirty="0" smtClean="0"/>
                <a:t>Implementacija novih rešitev </a:t>
              </a:r>
              <a:r>
                <a:rPr lang="sl-SI" dirty="0" smtClean="0"/>
                <a:t>		+</a:t>
              </a:r>
            </a:p>
            <a:p>
              <a:r>
                <a:rPr lang="sl-SI" sz="2800" dirty="0"/>
                <a:t>Odpravljanje </a:t>
              </a:r>
              <a:r>
                <a:rPr lang="sl-SI" sz="2800" dirty="0" smtClean="0"/>
                <a:t>napak</a:t>
              </a:r>
              <a:r>
                <a:rPr lang="sl-SI" dirty="0" smtClean="0"/>
                <a:t>	+</a:t>
              </a:r>
            </a:p>
            <a:p>
              <a:r>
                <a:rPr lang="sl-SI" dirty="0" smtClean="0"/>
                <a:t>Pomoč uporabnikom			+</a:t>
              </a:r>
            </a:p>
            <a:p>
              <a:r>
                <a:rPr lang="sl-SI" sz="1000" dirty="0" smtClean="0"/>
                <a:t>Pridobivanje novega znanja</a:t>
              </a:r>
              <a:r>
                <a:rPr lang="sl-SI" dirty="0" smtClean="0"/>
                <a:t>				=</a:t>
              </a:r>
              <a:endParaRPr lang="sl-SI" dirty="0"/>
            </a:p>
            <a:p>
              <a:r>
                <a:rPr lang="sl-SI" dirty="0" smtClean="0"/>
                <a:t>___________________________</a:t>
              </a:r>
            </a:p>
            <a:p>
              <a:r>
                <a:rPr lang="sl-SI" dirty="0"/>
                <a:t>	</a:t>
              </a:r>
              <a:r>
                <a:rPr lang="sl-SI" dirty="0" smtClean="0"/>
                <a:t>			</a:t>
              </a:r>
            </a:p>
            <a:p>
              <a:endParaRPr lang="sl-SI" dirty="0"/>
            </a:p>
          </p:txBody>
        </p:sp>
        <p:pic>
          <p:nvPicPr>
            <p:cNvPr id="3076" name="Picture 4" descr="http://vignette2.wikia.nocookie.net/teenbeachmovie/images/b/bf/Sad-face.jpg/revision/latest?cb=2013102013425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625" y="3018470"/>
              <a:ext cx="1125071" cy="843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29490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IT heroj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SG-IT-Superhero-graph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44" y="1988840"/>
            <a:ext cx="55054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916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ricohidc.files.wordpress.com/2014/03/disasterrecovery.png?w=300&amp;h=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2312533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90525"/>
            <a:ext cx="8504238" cy="798513"/>
          </a:xfrm>
          <a:solidFill>
            <a:srgbClr val="92D050"/>
          </a:solidFill>
          <a:ln w="18360" cap="flat">
            <a:solidFill>
              <a:srgbClr val="92D050"/>
            </a:solidFill>
            <a:bevel/>
            <a:headEnd/>
            <a:tailEnd/>
          </a:ln>
        </p:spPr>
        <p:txBody>
          <a:bodyPr lIns="9360" tIns="97056" rIns="9360" bIns="9360"/>
          <a:lstStyle/>
          <a:p>
            <a:pPr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sl-SI" altLang="sl-SI" sz="2800" dirty="0" smtClean="0">
                <a:solidFill>
                  <a:schemeClr val="bg1"/>
                </a:solidFill>
              </a:rPr>
              <a:t>N</a:t>
            </a:r>
            <a:r>
              <a:rPr lang="sl-SI" altLang="sl-SI" sz="1200" dirty="0" smtClean="0">
                <a:solidFill>
                  <a:schemeClr val="bg1"/>
                </a:solidFill>
              </a:rPr>
              <a:t>NN</a:t>
            </a:r>
            <a:r>
              <a:rPr lang="sl-SI" altLang="sl-SI" sz="2800" dirty="0" smtClean="0">
                <a:solidFill>
                  <a:schemeClr val="bg1"/>
                </a:solidFill>
              </a:rPr>
              <a:t>P – neprekinjeno poslovanje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6232525"/>
            <a:ext cx="16573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57200" y="1554163"/>
            <a:ext cx="8504238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Pričakovanje nepredvidenega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Izvajanje požarnih vaj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Dokumentacija postopkov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r>
              <a:rPr lang="sl-SI" altLang="sl-SI" dirty="0" smtClean="0">
                <a:solidFill>
                  <a:prstClr val="black"/>
                </a:solidFill>
                <a:latin typeface="Calibri"/>
                <a:cs typeface="Arial Unicode MS" pitchFamily="34" charset="-128"/>
              </a:rPr>
              <a:t>Obravnavanje incidentov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tabLst/>
              <a:defRPr/>
            </a:pPr>
            <a:endParaRPr lang="en-US" altLang="sl-SI" dirty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  <a:p>
            <a:pPr lvl="0">
              <a:lnSpc>
                <a:spcPct val="150000"/>
              </a:lnSpc>
              <a:tabLst/>
              <a:defRPr/>
            </a:pPr>
            <a:endParaRPr lang="sl-SI" altLang="sl-SI" dirty="0" smtClean="0">
              <a:solidFill>
                <a:prstClr val="black"/>
              </a:solidFill>
              <a:latin typeface="Calibri"/>
              <a:cs typeface="Arial Unicode MS" pitchFamily="34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7504" y="3212976"/>
            <a:ext cx="6048672" cy="3606696"/>
            <a:chOff x="107504" y="3212976"/>
            <a:chExt cx="6048672" cy="3606696"/>
          </a:xfrm>
        </p:grpSpPr>
        <p:pic>
          <p:nvPicPr>
            <p:cNvPr id="1034" name="Picture 10" descr="http://sqlmag.com/site-files/sqlmag.com/files/uploads/2014/12/Sqlthing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212976"/>
              <a:ext cx="6048672" cy="34365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37031" y="6604228"/>
              <a:ext cx="538961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l-SI" sz="800" dirty="0"/>
                <a:t>Vir: http://dh2i.com/blog/impressions-2014-gartner-data-center-infrastructure-operations-management-conference/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6119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10618</TotalTime>
  <Words>157</Words>
  <Application>Microsoft Office PowerPoint</Application>
  <PresentationFormat>On-screen Show (4:3)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 Unicode MS</vt:lpstr>
      <vt:lpstr>MS Gothic</vt:lpstr>
      <vt:lpstr>Arial</vt:lpstr>
      <vt:lpstr>Calibri</vt:lpstr>
      <vt:lpstr>Times New Roman</vt:lpstr>
      <vt:lpstr>1_Office Theme</vt:lpstr>
      <vt:lpstr>PowerPoint Presentation</vt:lpstr>
      <vt:lpstr>Agenda</vt:lpstr>
      <vt:lpstr>Kdo smo?</vt:lpstr>
      <vt:lpstr>Poslanstvo</vt:lpstr>
      <vt:lpstr>Prepoznavnost - NetApp</vt:lpstr>
      <vt:lpstr>Prepoznavnost – Big Data</vt:lpstr>
      <vt:lpstr>Delo sistemskega inženirja</vt:lpstr>
      <vt:lpstr>IT heroj</vt:lpstr>
      <vt:lpstr>NNNP – neprekinjeno poslovanje</vt:lpstr>
      <vt:lpstr>Načrtovanje arhitekture</vt:lpstr>
      <vt:lpstr>Zagotavljanje podpore</vt:lpstr>
      <vt:lpstr>Izmenjava izkušenj</vt:lpstr>
      <vt:lpstr>Vizija IT infrastrukture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Piksl</dc:creator>
  <cp:lastModifiedBy>Matej Moškon</cp:lastModifiedBy>
  <cp:revision>263</cp:revision>
  <cp:lastPrinted>2013-10-13T11:44:25Z</cp:lastPrinted>
  <dcterms:created xsi:type="dcterms:W3CDTF">1601-01-01T00:00:00Z</dcterms:created>
  <dcterms:modified xsi:type="dcterms:W3CDTF">2015-11-05T20:42:41Z</dcterms:modified>
</cp:coreProperties>
</file>