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tmp" ContentType="image/png"/>
  <Default Extension="bin" ContentType="application/vnd.openxmlformats-officedocument.presentationml.printerSettings"/>
  <Default Extension="png" ContentType="image/png"/>
  <Default Extension="docx" ContentType="application/vnd.openxmlformats-officedocument.wordprocessingml.document"/>
  <Default Extension="rels" ContentType="application/vnd.openxmlformats-package.relationships+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44"/>
  </p:notesMasterIdLst>
  <p:handoutMasterIdLst>
    <p:handoutMasterId r:id="rId45"/>
  </p:handoutMasterIdLst>
  <p:sldIdLst>
    <p:sldId id="329" r:id="rId5"/>
    <p:sldId id="356" r:id="rId6"/>
    <p:sldId id="413" r:id="rId7"/>
    <p:sldId id="415" r:id="rId8"/>
    <p:sldId id="364" r:id="rId9"/>
    <p:sldId id="404" r:id="rId10"/>
    <p:sldId id="411" r:id="rId11"/>
    <p:sldId id="403" r:id="rId12"/>
    <p:sldId id="402" r:id="rId13"/>
    <p:sldId id="369" r:id="rId14"/>
    <p:sldId id="414" r:id="rId15"/>
    <p:sldId id="374" r:id="rId16"/>
    <p:sldId id="390" r:id="rId17"/>
    <p:sldId id="392" r:id="rId18"/>
    <p:sldId id="407" r:id="rId19"/>
    <p:sldId id="416" r:id="rId20"/>
    <p:sldId id="336" r:id="rId21"/>
    <p:sldId id="340" r:id="rId22"/>
    <p:sldId id="377" r:id="rId23"/>
    <p:sldId id="378" r:id="rId24"/>
    <p:sldId id="417" r:id="rId25"/>
    <p:sldId id="362" r:id="rId26"/>
    <p:sldId id="359" r:id="rId27"/>
    <p:sldId id="360" r:id="rId28"/>
    <p:sldId id="375" r:id="rId29"/>
    <p:sldId id="357" r:id="rId30"/>
    <p:sldId id="361" r:id="rId31"/>
    <p:sldId id="380" r:id="rId32"/>
    <p:sldId id="381" r:id="rId33"/>
    <p:sldId id="412" r:id="rId34"/>
    <p:sldId id="410" r:id="rId35"/>
    <p:sldId id="418" r:id="rId36"/>
    <p:sldId id="383" r:id="rId37"/>
    <p:sldId id="395" r:id="rId38"/>
    <p:sldId id="396" r:id="rId39"/>
    <p:sldId id="397" r:id="rId40"/>
    <p:sldId id="398" r:id="rId41"/>
    <p:sldId id="399" r:id="rId42"/>
    <p:sldId id="400" r:id="rId43"/>
  </p:sldIdLst>
  <p:sldSz cx="12161838" cy="6858000"/>
  <p:notesSz cx="6858000" cy="9144000"/>
  <p:defaultTextStyle>
    <a:defPPr>
      <a:defRPr lang="en-US"/>
    </a:defPPr>
    <a:lvl1pPr marL="0" algn="l" defTabSz="607469" rtl="0" eaLnBrk="1" latinLnBrk="0" hangingPunct="1">
      <a:defRPr sz="2400" kern="1200">
        <a:solidFill>
          <a:schemeClr val="tx1"/>
        </a:solidFill>
        <a:latin typeface="+mn-lt"/>
        <a:ea typeface="+mn-ea"/>
        <a:cs typeface="+mn-cs"/>
      </a:defRPr>
    </a:lvl1pPr>
    <a:lvl2pPr marL="607469" algn="l" defTabSz="607469" rtl="0" eaLnBrk="1" latinLnBrk="0" hangingPunct="1">
      <a:defRPr sz="2400" kern="1200">
        <a:solidFill>
          <a:schemeClr val="tx1"/>
        </a:solidFill>
        <a:latin typeface="+mn-lt"/>
        <a:ea typeface="+mn-ea"/>
        <a:cs typeface="+mn-cs"/>
      </a:defRPr>
    </a:lvl2pPr>
    <a:lvl3pPr marL="1214938" algn="l" defTabSz="607469" rtl="0" eaLnBrk="1" latinLnBrk="0" hangingPunct="1">
      <a:defRPr sz="2400" kern="1200">
        <a:solidFill>
          <a:schemeClr val="tx1"/>
        </a:solidFill>
        <a:latin typeface="+mn-lt"/>
        <a:ea typeface="+mn-ea"/>
        <a:cs typeface="+mn-cs"/>
      </a:defRPr>
    </a:lvl3pPr>
    <a:lvl4pPr marL="1822407" algn="l" defTabSz="607469" rtl="0" eaLnBrk="1" latinLnBrk="0" hangingPunct="1">
      <a:defRPr sz="2400" kern="1200">
        <a:solidFill>
          <a:schemeClr val="tx1"/>
        </a:solidFill>
        <a:latin typeface="+mn-lt"/>
        <a:ea typeface="+mn-ea"/>
        <a:cs typeface="+mn-cs"/>
      </a:defRPr>
    </a:lvl4pPr>
    <a:lvl5pPr marL="2429877" algn="l" defTabSz="607469" rtl="0" eaLnBrk="1" latinLnBrk="0" hangingPunct="1">
      <a:defRPr sz="2400" kern="1200">
        <a:solidFill>
          <a:schemeClr val="tx1"/>
        </a:solidFill>
        <a:latin typeface="+mn-lt"/>
        <a:ea typeface="+mn-ea"/>
        <a:cs typeface="+mn-cs"/>
      </a:defRPr>
    </a:lvl5pPr>
    <a:lvl6pPr marL="3037346" algn="l" defTabSz="607469" rtl="0" eaLnBrk="1" latinLnBrk="0" hangingPunct="1">
      <a:defRPr sz="2400" kern="1200">
        <a:solidFill>
          <a:schemeClr val="tx1"/>
        </a:solidFill>
        <a:latin typeface="+mn-lt"/>
        <a:ea typeface="+mn-ea"/>
        <a:cs typeface="+mn-cs"/>
      </a:defRPr>
    </a:lvl6pPr>
    <a:lvl7pPr marL="3644819" algn="l" defTabSz="607469" rtl="0" eaLnBrk="1" latinLnBrk="0" hangingPunct="1">
      <a:defRPr sz="2400" kern="1200">
        <a:solidFill>
          <a:schemeClr val="tx1"/>
        </a:solidFill>
        <a:latin typeface="+mn-lt"/>
        <a:ea typeface="+mn-ea"/>
        <a:cs typeface="+mn-cs"/>
      </a:defRPr>
    </a:lvl7pPr>
    <a:lvl8pPr marL="4252285" algn="l" defTabSz="607469" rtl="0" eaLnBrk="1" latinLnBrk="0" hangingPunct="1">
      <a:defRPr sz="2400" kern="1200">
        <a:solidFill>
          <a:schemeClr val="tx1"/>
        </a:solidFill>
        <a:latin typeface="+mn-lt"/>
        <a:ea typeface="+mn-ea"/>
        <a:cs typeface="+mn-cs"/>
      </a:defRPr>
    </a:lvl8pPr>
    <a:lvl9pPr marL="4859760" algn="l" defTabSz="607469"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3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Mahoney" initials="MM" lastIdx="7" clrIdx="0">
    <p:extLst/>
  </p:cmAuthor>
  <p:cmAuthor id="2" name="Helen Ho" initials="HH"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6025"/>
    <a:srgbClr val="005796"/>
    <a:srgbClr val="006EBB"/>
    <a:srgbClr val="0076BB"/>
    <a:srgbClr val="332570"/>
    <a:srgbClr val="8FDDFE"/>
    <a:srgbClr val="D10022"/>
    <a:srgbClr val="760010"/>
    <a:srgbClr val="810056"/>
    <a:srgbClr val="5B25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537" autoAdjust="0"/>
    <p:restoredTop sz="95704" autoAdjust="0"/>
  </p:normalViewPr>
  <p:slideViewPr>
    <p:cSldViewPr snapToGrid="0" snapToObjects="1">
      <p:cViewPr>
        <p:scale>
          <a:sx n="83" d="100"/>
          <a:sy n="83" d="100"/>
        </p:scale>
        <p:origin x="-360" y="-432"/>
      </p:cViewPr>
      <p:guideLst>
        <p:guide orient="horz" pos="2160"/>
        <p:guide pos="3831"/>
      </p:guideLst>
    </p:cSldViewPr>
  </p:slideViewPr>
  <p:outlineViewPr>
    <p:cViewPr>
      <p:scale>
        <a:sx n="33" d="100"/>
        <a:sy n="33" d="100"/>
      </p:scale>
      <p:origin x="0" y="12216"/>
    </p:cViewPr>
  </p:outlin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Arkusz_programu_Microsoft_Excel3.xlsx"/></Relationships>
</file>

<file path=ppt/charts/_rels/chart2.xml.rels><?xml version="1.0" encoding="UTF-8" standalone="yes"?>
<Relationships xmlns="http://schemas.openxmlformats.org/package/2006/relationships"><Relationship Id="rId1" Type="http://schemas.openxmlformats.org/officeDocument/2006/relationships/package" Target="../embeddings/Arkusz_programu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50"/>
      <c:rotY val="105"/>
      <c:depthPercent val="100"/>
      <c:rAngAx val="0"/>
      <c:perspective val="30"/>
    </c:view3D>
    <c:floor>
      <c:thickness val="0"/>
    </c:floor>
    <c:sideWall>
      <c:thickness val="0"/>
    </c:sideWall>
    <c:backWall>
      <c:thickness val="0"/>
    </c:backWall>
    <c:plotArea>
      <c:layout>
        <c:manualLayout>
          <c:layoutTarget val="inner"/>
          <c:xMode val="edge"/>
          <c:yMode val="edge"/>
          <c:x val="0.0396531575447273"/>
          <c:y val="0.0388096866833815"/>
          <c:w val="0.927312018399629"/>
          <c:h val="0.910460038026055"/>
        </c:manualLayout>
      </c:layout>
      <c:pie3DChart>
        <c:varyColors val="1"/>
        <c:ser>
          <c:idx val="0"/>
          <c:order val="0"/>
          <c:tx>
            <c:strRef>
              <c:f>Sheet1!$B$1</c:f>
              <c:strCache>
                <c:ptCount val="1"/>
                <c:pt idx="0">
                  <c:v>Verteilung IT Budget</c:v>
                </c:pt>
              </c:strCache>
            </c:strRef>
          </c:tx>
          <c:spPr>
            <a:solidFill>
              <a:srgbClr val="D7D7D7"/>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idx val="0"/>
            <c:bubble3D val="0"/>
            <c:spPr>
              <a:solidFill>
                <a:schemeClr val="accent1"/>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dPt>
            <c:idx val="1"/>
            <c:bubble3D val="0"/>
            <c:explosion val="14"/>
            <c:spPr>
              <a:solidFill>
                <a:srgbClr val="FF0000"/>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dPt>
            <c:idx val="2"/>
            <c:bubble3D val="0"/>
            <c:spPr>
              <a:solidFill>
                <a:srgbClr val="00B050"/>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dLbls>
            <c:dLbl>
              <c:idx val="0"/>
              <c:layout>
                <c:manualLayout>
                  <c:x val="-0.114796330133068"/>
                  <c:y val="0.00126003569710571"/>
                </c:manualLayout>
              </c:layout>
              <c:tx>
                <c:rich>
                  <a:bodyPr wrap="square" lIns="38100" tIns="19050" rIns="38100" bIns="19050" anchor="ctr">
                    <a:noAutofit/>
                  </a:bodyPr>
                  <a:lstStyle/>
                  <a:p>
                    <a:pPr>
                      <a:defRPr/>
                    </a:pPr>
                    <a:r>
                      <a:rPr lang="de-DE" dirty="0"/>
                      <a:t>Run </a:t>
                    </a:r>
                    <a:r>
                      <a:rPr lang="de-DE" dirty="0" smtClean="0"/>
                      <a:t>IT</a:t>
                    </a:r>
                    <a:endParaRPr lang="de-DE" dirty="0"/>
                  </a:p>
                </c:rich>
              </c:tx>
              <c:spPr>
                <a:solidFill>
                  <a:prstClr val="white"/>
                </a:solidFill>
                <a:ln w="9525" cap="flat" cmpd="sng" algn="ctr">
                  <a:solidFill>
                    <a:prstClr val="black">
                      <a:lumMod val="65000"/>
                      <a:lumOff val="35000"/>
                    </a:prstClr>
                  </a:solidFill>
                  <a:prstDash val="solid"/>
                  <a:round/>
                  <a:headEnd type="none" w="med" len="med"/>
                  <a:tailEnd type="none" w="med" len="med"/>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7912"/>
                        <a:gd name="adj2" fmla="val -164823"/>
                      </a:avLst>
                    </a:prstGeom>
                  </c15:spPr>
                  <c15:layout>
                    <c:manualLayout>
                      <c:w val="0.12925226193190334"/>
                      <c:h val="0.15950619182738743"/>
                    </c:manualLayout>
                  </c15:layout>
                </c:ext>
              </c:extLst>
            </c:dLbl>
            <c:dLbl>
              <c:idx val="1"/>
              <c:layout/>
              <c:tx>
                <c:rich>
                  <a:bodyPr wrap="square" lIns="38100" tIns="19050" rIns="38100" bIns="19050" anchor="ctr">
                    <a:spAutoFit/>
                  </a:bodyPr>
                  <a:lstStyle/>
                  <a:p>
                    <a:pPr>
                      <a:defRPr/>
                    </a:pPr>
                    <a:r>
                      <a:rPr lang="de-DE" dirty="0" err="1" smtClean="0"/>
                      <a:t>Energy</a:t>
                    </a:r>
                    <a:endParaRPr lang="de-DE" dirty="0"/>
                  </a:p>
                </c:rich>
              </c:tx>
              <c:spPr>
                <a:solidFill>
                  <a:prstClr val="white"/>
                </a:solidFill>
                <a:ln w="9525" cap="flat" cmpd="sng" algn="ctr">
                  <a:solidFill>
                    <a:prstClr val="black">
                      <a:lumMod val="65000"/>
                      <a:lumOff val="35000"/>
                    </a:prstClr>
                  </a:solidFill>
                  <a:prstDash val="solid"/>
                  <a:round/>
                  <a:headEnd type="none" w="med" len="med"/>
                  <a:tailEnd type="none" w="med" len="med"/>
                </a:ln>
                <a:effectLst/>
              </c:spPr>
              <c:dLblPos val="outEnd"/>
              <c:showLegendKey val="0"/>
              <c:showVal val="0"/>
              <c:showCatName val="1"/>
              <c:showSerName val="0"/>
              <c:showPercent val="1"/>
              <c:showBubbleSize val="0"/>
            </c:dLbl>
            <c:dLbl>
              <c:idx val="2"/>
              <c:layout/>
              <c:tx>
                <c:rich>
                  <a:bodyPr wrap="square" lIns="38100" tIns="19050" rIns="38100" bIns="19050" anchor="ctr">
                    <a:noAutofit/>
                  </a:bodyPr>
                  <a:lstStyle/>
                  <a:p>
                    <a:pPr>
                      <a:defRPr/>
                    </a:pPr>
                    <a:r>
                      <a:rPr lang="de-DE" dirty="0" err="1" smtClean="0"/>
                      <a:t>Invest</a:t>
                    </a:r>
                    <a:endParaRPr lang="de-DE" dirty="0"/>
                  </a:p>
                </c:rich>
              </c:tx>
              <c:spPr>
                <a:solidFill>
                  <a:prstClr val="white"/>
                </a:solidFill>
                <a:ln w="9525" cap="flat" cmpd="sng" algn="ctr">
                  <a:solidFill>
                    <a:prstClr val="black">
                      <a:lumMod val="65000"/>
                      <a:lumOff val="35000"/>
                    </a:prstClr>
                  </a:solidFill>
                  <a:prstDash val="solid"/>
                  <a:round/>
                  <a:headEnd type="none" w="med" len="med"/>
                  <a:tailEnd type="none" w="med" len="med"/>
                </a:ln>
                <a:effectLst/>
              </c:spPr>
              <c:dLblPos val="outEnd"/>
              <c:showLegendKey val="0"/>
              <c:showVal val="0"/>
              <c:showCatName val="1"/>
              <c:showSerName val="0"/>
              <c:showPercent val="1"/>
              <c:showBubbleSize val="0"/>
            </c:dLbl>
            <c:spPr>
              <a:solidFill>
                <a:prstClr val="white"/>
              </a:solidFill>
              <a:ln>
                <a:solidFill>
                  <a:prstClr val="black">
                    <a:lumMod val="65000"/>
                    <a:lumOff val="35000"/>
                  </a:prstClr>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Sheet1!$A$2:$A$4</c:f>
              <c:strCache>
                <c:ptCount val="3"/>
                <c:pt idx="0">
                  <c:v>Run IT</c:v>
                </c:pt>
                <c:pt idx="1">
                  <c:v>Energy</c:v>
                </c:pt>
                <c:pt idx="2">
                  <c:v>Invest</c:v>
                </c:pt>
              </c:strCache>
            </c:strRef>
          </c:cat>
          <c:val>
            <c:numRef>
              <c:f>Sheet1!$B$2:$B$4</c:f>
              <c:numCache>
                <c:formatCode>General</c:formatCode>
                <c:ptCount val="3"/>
                <c:pt idx="0">
                  <c:v>28.0</c:v>
                </c:pt>
                <c:pt idx="1">
                  <c:v>6.0</c:v>
                </c:pt>
                <c:pt idx="2">
                  <c:v>4.0</c:v>
                </c:pt>
              </c:numCache>
            </c:numRef>
          </c:val>
        </c:ser>
        <c:dLbls>
          <c:showLegendKey val="0"/>
          <c:showVal val="0"/>
          <c:showCatName val="0"/>
          <c:showSerName val="0"/>
          <c:showPercent val="0"/>
          <c:showBubbleSize val="0"/>
          <c:showLeaderLines val="0"/>
        </c:dLbls>
      </c:pie3DChart>
    </c:plotArea>
    <c:plotVisOnly val="1"/>
    <c:dispBlanksAs val="zero"/>
    <c:showDLblsOverMax val="0"/>
  </c:chart>
  <c:spPr>
    <a:gradFill>
      <a:gsLst>
        <a:gs pos="0">
          <a:srgbClr val="FFFFFF"/>
        </a:gs>
        <a:gs pos="100000">
          <a:srgbClr val="D7D7D7"/>
        </a:gs>
      </a:gsLst>
      <a:lin ang="5400000" scaled="1"/>
    </a:gradFill>
    <a:ln>
      <a:solidFill>
        <a:schemeClr val="tx1"/>
      </a:solidFill>
    </a:ln>
  </c:spPr>
  <c:txPr>
    <a:bodyPr/>
    <a:lstStyle/>
    <a:p>
      <a:pPr>
        <a:defRPr sz="1400"/>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50"/>
      <c:rotY val="40"/>
      <c:depthPercent val="100"/>
      <c:rAngAx val="0"/>
      <c:perspective val="30"/>
    </c:view3D>
    <c:floor>
      <c:thickness val="0"/>
    </c:floor>
    <c:sideWall>
      <c:thickness val="0"/>
    </c:sideWall>
    <c:backWall>
      <c:thickness val="0"/>
    </c:backWall>
    <c:plotArea>
      <c:layout>
        <c:manualLayout>
          <c:layoutTarget val="inner"/>
          <c:xMode val="edge"/>
          <c:yMode val="edge"/>
          <c:x val="0.0396531575447273"/>
          <c:y val="0.0388096866833815"/>
          <c:w val="0.927312018399629"/>
          <c:h val="0.910460038026055"/>
        </c:manualLayout>
      </c:layout>
      <c:pie3DChart>
        <c:varyColors val="1"/>
        <c:ser>
          <c:idx val="0"/>
          <c:order val="0"/>
          <c:tx>
            <c:strRef>
              <c:f>Sheet1!$B$1</c:f>
              <c:strCache>
                <c:ptCount val="1"/>
                <c:pt idx="0">
                  <c:v>Verteilung IT Budget</c:v>
                </c:pt>
              </c:strCache>
            </c:strRef>
          </c:tx>
          <c:spPr>
            <a:solidFill>
              <a:srgbClr val="D7D7D7"/>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idx val="0"/>
            <c:bubble3D val="0"/>
            <c:spPr>
              <a:solidFill>
                <a:srgbClr val="0000FF"/>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dPt>
            <c:idx val="1"/>
            <c:bubble3D val="0"/>
            <c:explosion val="14"/>
            <c:spPr>
              <a:solidFill>
                <a:srgbClr val="FF6600"/>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dPt>
            <c:idx val="2"/>
            <c:bubble3D val="0"/>
            <c:spPr>
              <a:solidFill>
                <a:srgbClr val="008000"/>
              </a:solidFill>
              <a:ln>
                <a:solidFill>
                  <a:schemeClr val="tx1"/>
                </a:solidFill>
              </a:ln>
              <a:effectLst>
                <a:outerShdw blurRad="127000" dist="63500" dir="2700000" algn="tl" rotWithShape="0">
                  <a:prstClr val="black">
                    <a:alpha val="20000"/>
                  </a:prstClr>
                </a:outerShdw>
              </a:effectLst>
              <a:scene3d>
                <a:camera prst="orthographicFront"/>
                <a:lightRig rig="threePt" dir="t"/>
              </a:scene3d>
              <a:sp3d>
                <a:bevelT w="254000" h="127000"/>
                <a:bevelB w="254000" h="127000"/>
              </a:sp3d>
            </c:spPr>
          </c:dPt>
          <c:dLbls>
            <c:dLbl>
              <c:idx val="0"/>
              <c:layout>
                <c:manualLayout>
                  <c:x val="-0.0314598419702205"/>
                  <c:y val="-0.129096766120844"/>
                </c:manualLayout>
              </c:layout>
              <c:tx>
                <c:rich>
                  <a:bodyPr wrap="square" lIns="38100" tIns="19050" rIns="38100" bIns="19050" anchor="ctr">
                    <a:spAutoFit/>
                  </a:bodyPr>
                  <a:lstStyle/>
                  <a:p>
                    <a:pPr>
                      <a:defRPr/>
                    </a:pPr>
                    <a:r>
                      <a:rPr lang="de-DE" dirty="0"/>
                      <a:t>Run </a:t>
                    </a:r>
                    <a:r>
                      <a:rPr lang="de-DE" dirty="0" smtClean="0"/>
                      <a:t>IT</a:t>
                    </a:r>
                    <a:endParaRPr lang="de-DE" dirty="0"/>
                  </a:p>
                </c:rich>
              </c:tx>
              <c:spPr>
                <a:solidFill>
                  <a:prstClr val="white"/>
                </a:solidFill>
                <a:ln w="9525" cap="flat" cmpd="sng" algn="ctr">
                  <a:solidFill>
                    <a:prstClr val="black">
                      <a:lumMod val="65000"/>
                      <a:lumOff val="35000"/>
                    </a:prstClr>
                  </a:solidFill>
                  <a:prstDash val="solid"/>
                  <a:round/>
                  <a:headEnd type="none" w="med" len="med"/>
                  <a:tailEnd type="none" w="med" len="med"/>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06970"/>
                        <a:gd name="adj2" fmla="val -78952"/>
                      </a:avLst>
                    </a:prstGeom>
                  </c15:spPr>
                  <c15:layout/>
                </c:ext>
              </c:extLst>
            </c:dLbl>
            <c:dLbl>
              <c:idx val="1"/>
              <c:layout/>
              <c:tx>
                <c:rich>
                  <a:bodyPr wrap="square" lIns="38100" tIns="19050" rIns="38100" bIns="19050" anchor="ctr">
                    <a:spAutoFit/>
                  </a:bodyPr>
                  <a:lstStyle/>
                  <a:p>
                    <a:pPr>
                      <a:defRPr/>
                    </a:pPr>
                    <a:r>
                      <a:rPr lang="de-DE" dirty="0" err="1" smtClean="0"/>
                      <a:t>Energy</a:t>
                    </a:r>
                    <a:endParaRPr lang="de-DE" dirty="0"/>
                  </a:p>
                </c:rich>
              </c:tx>
              <c:spPr>
                <a:solidFill>
                  <a:prstClr val="white"/>
                </a:solidFill>
                <a:ln w="9525" cap="flat" cmpd="sng" algn="ctr">
                  <a:solidFill>
                    <a:prstClr val="black">
                      <a:lumMod val="65000"/>
                      <a:lumOff val="35000"/>
                    </a:prstClr>
                  </a:solidFill>
                  <a:prstDash val="solid"/>
                  <a:round/>
                  <a:headEnd type="none" w="med" len="med"/>
                  <a:tailEnd type="none" w="med" len="med"/>
                </a:ln>
                <a:effectLst/>
              </c:spPr>
              <c:dLblPos val="outEnd"/>
              <c:showLegendKey val="0"/>
              <c:showVal val="0"/>
              <c:showCatName val="1"/>
              <c:showSerName val="0"/>
              <c:showPercent val="1"/>
              <c:showBubbleSize val="0"/>
            </c:dLbl>
            <c:dLbl>
              <c:idx val="2"/>
              <c:layout/>
              <c:tx>
                <c:rich>
                  <a:bodyPr wrap="square" lIns="38100" tIns="19050" rIns="38100" bIns="19050" anchor="ctr">
                    <a:noAutofit/>
                  </a:bodyPr>
                  <a:lstStyle/>
                  <a:p>
                    <a:pPr>
                      <a:defRPr/>
                    </a:pPr>
                    <a:r>
                      <a:rPr lang="de-DE" dirty="0" err="1" smtClean="0"/>
                      <a:t>Invest</a:t>
                    </a:r>
                    <a:endParaRPr lang="de-DE" dirty="0"/>
                  </a:p>
                </c:rich>
              </c:tx>
              <c:spPr>
                <a:solidFill>
                  <a:prstClr val="white"/>
                </a:solidFill>
                <a:ln w="9525" cap="flat" cmpd="sng" algn="ctr">
                  <a:solidFill>
                    <a:prstClr val="black">
                      <a:lumMod val="65000"/>
                      <a:lumOff val="35000"/>
                    </a:prstClr>
                  </a:solidFill>
                  <a:prstDash val="solid"/>
                  <a:round/>
                  <a:headEnd type="none" w="med" len="med"/>
                  <a:tailEnd type="none" w="med" len="med"/>
                </a:ln>
                <a:effectLst/>
              </c:spPr>
              <c:dLblPos val="outEnd"/>
              <c:showLegendKey val="0"/>
              <c:showVal val="0"/>
              <c:showCatName val="1"/>
              <c:showSerName val="0"/>
              <c:showPercent val="1"/>
              <c:showBubbleSize val="0"/>
            </c:dLbl>
            <c:spPr>
              <a:solidFill>
                <a:prstClr val="white"/>
              </a:solidFill>
              <a:ln>
                <a:solidFill>
                  <a:prstClr val="black">
                    <a:lumMod val="65000"/>
                    <a:lumOff val="35000"/>
                  </a:prstClr>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Sheet1!$A$2:$A$4</c:f>
              <c:strCache>
                <c:ptCount val="3"/>
                <c:pt idx="0">
                  <c:v>Run IT</c:v>
                </c:pt>
                <c:pt idx="1">
                  <c:v>Energy</c:v>
                </c:pt>
                <c:pt idx="2">
                  <c:v>Invest</c:v>
                </c:pt>
              </c:strCache>
            </c:strRef>
          </c:cat>
          <c:val>
            <c:numRef>
              <c:f>Sheet1!$B$2:$B$4</c:f>
              <c:numCache>
                <c:formatCode>General</c:formatCode>
                <c:ptCount val="3"/>
                <c:pt idx="0">
                  <c:v>19.6</c:v>
                </c:pt>
                <c:pt idx="1">
                  <c:v>4.2</c:v>
                </c:pt>
                <c:pt idx="2">
                  <c:v>8.0</c:v>
                </c:pt>
              </c:numCache>
            </c:numRef>
          </c:val>
        </c:ser>
        <c:dLbls>
          <c:showLegendKey val="0"/>
          <c:showVal val="0"/>
          <c:showCatName val="0"/>
          <c:showSerName val="0"/>
          <c:showPercent val="0"/>
          <c:showBubbleSize val="0"/>
          <c:showLeaderLines val="0"/>
        </c:dLbls>
      </c:pie3DChart>
    </c:plotArea>
    <c:plotVisOnly val="1"/>
    <c:dispBlanksAs val="zero"/>
    <c:showDLblsOverMax val="0"/>
  </c:chart>
  <c:spPr>
    <a:gradFill>
      <a:gsLst>
        <a:gs pos="0">
          <a:srgbClr val="FFFFFF"/>
        </a:gs>
        <a:gs pos="100000">
          <a:srgbClr val="D7D7D7"/>
        </a:gs>
      </a:gsLst>
      <a:lin ang="5400000" scaled="1"/>
    </a:gradFill>
    <a:ln>
      <a:solidFill>
        <a:schemeClr val="tx1"/>
      </a:solidFill>
    </a:ln>
  </c:spPr>
  <c:txPr>
    <a:bodyPr/>
    <a:lstStyle/>
    <a:p>
      <a:pPr>
        <a:defRPr sz="1400"/>
      </a:pPr>
      <a:endParaRPr lang="pl-P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45280-DC54-CF4F-B7D6-CD8F26AAC4C3}" type="doc">
      <dgm:prSet loTypeId="urn:microsoft.com/office/officeart/2005/8/layout/gear1" loCatId="" qsTypeId="urn:microsoft.com/office/officeart/2005/8/quickstyle/simple4" qsCatId="simple" csTypeId="urn:microsoft.com/office/officeart/2005/8/colors/accent3_2" csCatId="accent3" phldr="1"/>
      <dgm:spPr/>
    </dgm:pt>
    <dgm:pt modelId="{A36E129B-00E5-C04B-953F-59894D674EDC}">
      <dgm:prSet phldrT="[Text]" custT="1"/>
      <dgm:spPr>
        <a:solidFill>
          <a:srgbClr val="0000FF"/>
        </a:solidFill>
      </dgm:spPr>
      <dgm:t>
        <a:bodyPr/>
        <a:lstStyle/>
        <a:p>
          <a:r>
            <a:rPr lang="en-US" sz="1800" dirty="0" smtClean="0"/>
            <a:t>Technical Innovations</a:t>
          </a:r>
          <a:endParaRPr lang="en-US" sz="1800" dirty="0"/>
        </a:p>
      </dgm:t>
    </dgm:pt>
    <dgm:pt modelId="{9465DD3C-EEF9-A245-919F-AA0F6429B95E}" type="parTrans" cxnId="{B3611BF1-B193-F141-8A37-18D8E5DB9700}">
      <dgm:prSet/>
      <dgm:spPr/>
      <dgm:t>
        <a:bodyPr/>
        <a:lstStyle/>
        <a:p>
          <a:endParaRPr lang="en-US"/>
        </a:p>
      </dgm:t>
    </dgm:pt>
    <dgm:pt modelId="{32E628D4-BF3F-7C49-9AF8-F9313DBDB5D4}" type="sibTrans" cxnId="{B3611BF1-B193-F141-8A37-18D8E5DB9700}">
      <dgm:prSet/>
      <dgm:spPr>
        <a:solidFill>
          <a:srgbClr val="0000FF"/>
        </a:solidFill>
      </dgm:spPr>
      <dgm:t>
        <a:bodyPr/>
        <a:lstStyle/>
        <a:p>
          <a:endParaRPr lang="en-US"/>
        </a:p>
      </dgm:t>
    </dgm:pt>
    <dgm:pt modelId="{35B6530F-E51A-D649-8E06-C2A5CE949821}">
      <dgm:prSet phldrT="[Text]" custT="1"/>
      <dgm:spPr>
        <a:solidFill>
          <a:srgbClr val="0000FF"/>
        </a:solidFill>
      </dgm:spPr>
      <dgm:t>
        <a:bodyPr/>
        <a:lstStyle/>
        <a:p>
          <a:r>
            <a:rPr lang="en-US" sz="1600" dirty="0" smtClean="0"/>
            <a:t>Lean Management</a:t>
          </a:r>
          <a:endParaRPr lang="en-US" sz="1600" dirty="0"/>
        </a:p>
      </dgm:t>
    </dgm:pt>
    <dgm:pt modelId="{0A16C59A-3E58-1945-9E61-46D90C64782D}" type="parTrans" cxnId="{D71AC6DB-041A-1E4B-BBE4-ED7A59FD03CF}">
      <dgm:prSet/>
      <dgm:spPr/>
      <dgm:t>
        <a:bodyPr/>
        <a:lstStyle/>
        <a:p>
          <a:endParaRPr lang="en-US"/>
        </a:p>
      </dgm:t>
    </dgm:pt>
    <dgm:pt modelId="{12AA11F0-3B53-594F-86DF-383D735C19CE}" type="sibTrans" cxnId="{D71AC6DB-041A-1E4B-BBE4-ED7A59FD03CF}">
      <dgm:prSet/>
      <dgm:spPr>
        <a:solidFill>
          <a:srgbClr val="0000FF"/>
        </a:solidFill>
      </dgm:spPr>
      <dgm:t>
        <a:bodyPr/>
        <a:lstStyle/>
        <a:p>
          <a:endParaRPr lang="en-US"/>
        </a:p>
      </dgm:t>
    </dgm:pt>
    <dgm:pt modelId="{8835974B-F359-5C47-809C-41770FD08722}" type="pres">
      <dgm:prSet presAssocID="{48F45280-DC54-CF4F-B7D6-CD8F26AAC4C3}" presName="composite" presStyleCnt="0">
        <dgm:presLayoutVars>
          <dgm:chMax val="3"/>
          <dgm:animLvl val="lvl"/>
          <dgm:resizeHandles val="exact"/>
        </dgm:presLayoutVars>
      </dgm:prSet>
      <dgm:spPr/>
    </dgm:pt>
    <dgm:pt modelId="{45C97B4F-81B2-5B44-A317-8E37FF40084C}" type="pres">
      <dgm:prSet presAssocID="{A36E129B-00E5-C04B-953F-59894D674EDC}" presName="gear1" presStyleLbl="node1" presStyleIdx="0" presStyleCnt="2" custLinFactNeighborX="1780" custLinFactNeighborY="1706">
        <dgm:presLayoutVars>
          <dgm:chMax val="1"/>
          <dgm:bulletEnabled val="1"/>
        </dgm:presLayoutVars>
      </dgm:prSet>
      <dgm:spPr/>
      <dgm:t>
        <a:bodyPr/>
        <a:lstStyle/>
        <a:p>
          <a:endParaRPr lang="en-US"/>
        </a:p>
      </dgm:t>
    </dgm:pt>
    <dgm:pt modelId="{C04A8B06-3058-D740-A467-7E7F89FB79D6}" type="pres">
      <dgm:prSet presAssocID="{A36E129B-00E5-C04B-953F-59894D674EDC}" presName="gear1srcNode" presStyleLbl="node1" presStyleIdx="0" presStyleCnt="2"/>
      <dgm:spPr/>
      <dgm:t>
        <a:bodyPr/>
        <a:lstStyle/>
        <a:p>
          <a:endParaRPr lang="en-US"/>
        </a:p>
      </dgm:t>
    </dgm:pt>
    <dgm:pt modelId="{9E5A5553-6254-9B48-A27A-3C1E19377182}" type="pres">
      <dgm:prSet presAssocID="{A36E129B-00E5-C04B-953F-59894D674EDC}" presName="gear1dstNode" presStyleLbl="node1" presStyleIdx="0" presStyleCnt="2"/>
      <dgm:spPr/>
      <dgm:t>
        <a:bodyPr/>
        <a:lstStyle/>
        <a:p>
          <a:endParaRPr lang="en-US"/>
        </a:p>
      </dgm:t>
    </dgm:pt>
    <dgm:pt modelId="{4DF461A9-BB8C-454E-B9D3-53A74D7A7B47}" type="pres">
      <dgm:prSet presAssocID="{35B6530F-E51A-D649-8E06-C2A5CE949821}" presName="gear2" presStyleLbl="node1" presStyleIdx="1" presStyleCnt="2" custScaleX="129101" custScaleY="107370">
        <dgm:presLayoutVars>
          <dgm:chMax val="1"/>
          <dgm:bulletEnabled val="1"/>
        </dgm:presLayoutVars>
      </dgm:prSet>
      <dgm:spPr/>
      <dgm:t>
        <a:bodyPr/>
        <a:lstStyle/>
        <a:p>
          <a:endParaRPr lang="en-US"/>
        </a:p>
      </dgm:t>
    </dgm:pt>
    <dgm:pt modelId="{AD8DA373-9BE7-9448-BB10-38C273FE06D7}" type="pres">
      <dgm:prSet presAssocID="{35B6530F-E51A-D649-8E06-C2A5CE949821}" presName="gear2srcNode" presStyleLbl="node1" presStyleIdx="1" presStyleCnt="2"/>
      <dgm:spPr/>
      <dgm:t>
        <a:bodyPr/>
        <a:lstStyle/>
        <a:p>
          <a:endParaRPr lang="en-US"/>
        </a:p>
      </dgm:t>
    </dgm:pt>
    <dgm:pt modelId="{D9C9F636-69DB-E94B-A535-91425BA98EE1}" type="pres">
      <dgm:prSet presAssocID="{35B6530F-E51A-D649-8E06-C2A5CE949821}" presName="gear2dstNode" presStyleLbl="node1" presStyleIdx="1" presStyleCnt="2"/>
      <dgm:spPr/>
      <dgm:t>
        <a:bodyPr/>
        <a:lstStyle/>
        <a:p>
          <a:endParaRPr lang="en-US"/>
        </a:p>
      </dgm:t>
    </dgm:pt>
    <dgm:pt modelId="{B276081F-D8F3-DE4C-B044-5BC8F4A56826}" type="pres">
      <dgm:prSet presAssocID="{32E628D4-BF3F-7C49-9AF8-F9313DBDB5D4}" presName="connector1" presStyleLbl="sibTrans2D1" presStyleIdx="0" presStyleCnt="2"/>
      <dgm:spPr/>
      <dgm:t>
        <a:bodyPr/>
        <a:lstStyle/>
        <a:p>
          <a:endParaRPr lang="en-US"/>
        </a:p>
      </dgm:t>
    </dgm:pt>
    <dgm:pt modelId="{BB00DCF8-247E-814A-8088-893A0DADCBF2}" type="pres">
      <dgm:prSet presAssocID="{12AA11F0-3B53-594F-86DF-383D735C19CE}" presName="connector2" presStyleLbl="sibTrans2D1" presStyleIdx="1" presStyleCnt="2"/>
      <dgm:spPr/>
      <dgm:t>
        <a:bodyPr/>
        <a:lstStyle/>
        <a:p>
          <a:endParaRPr lang="en-US"/>
        </a:p>
      </dgm:t>
    </dgm:pt>
  </dgm:ptLst>
  <dgm:cxnLst>
    <dgm:cxn modelId="{B3611BF1-B193-F141-8A37-18D8E5DB9700}" srcId="{48F45280-DC54-CF4F-B7D6-CD8F26AAC4C3}" destId="{A36E129B-00E5-C04B-953F-59894D674EDC}" srcOrd="0" destOrd="0" parTransId="{9465DD3C-EEF9-A245-919F-AA0F6429B95E}" sibTransId="{32E628D4-BF3F-7C49-9AF8-F9313DBDB5D4}"/>
    <dgm:cxn modelId="{43AA6A9E-095D-C849-9973-DBCF3886D14D}" type="presOf" srcId="{A36E129B-00E5-C04B-953F-59894D674EDC}" destId="{9E5A5553-6254-9B48-A27A-3C1E19377182}" srcOrd="2" destOrd="0" presId="urn:microsoft.com/office/officeart/2005/8/layout/gear1"/>
    <dgm:cxn modelId="{CBBE8108-B750-064D-A18B-88D56F3E7730}" type="presOf" srcId="{48F45280-DC54-CF4F-B7D6-CD8F26AAC4C3}" destId="{8835974B-F359-5C47-809C-41770FD08722}" srcOrd="0" destOrd="0" presId="urn:microsoft.com/office/officeart/2005/8/layout/gear1"/>
    <dgm:cxn modelId="{8DA267DA-8FB4-7647-A2A8-DE2859E9AD65}" type="presOf" srcId="{12AA11F0-3B53-594F-86DF-383D735C19CE}" destId="{BB00DCF8-247E-814A-8088-893A0DADCBF2}" srcOrd="0" destOrd="0" presId="urn:microsoft.com/office/officeart/2005/8/layout/gear1"/>
    <dgm:cxn modelId="{112C60CE-02F3-A044-8E0B-CE282D04ECE7}" type="presOf" srcId="{32E628D4-BF3F-7C49-9AF8-F9313DBDB5D4}" destId="{B276081F-D8F3-DE4C-B044-5BC8F4A56826}" srcOrd="0" destOrd="0" presId="urn:microsoft.com/office/officeart/2005/8/layout/gear1"/>
    <dgm:cxn modelId="{D71AC6DB-041A-1E4B-BBE4-ED7A59FD03CF}" srcId="{48F45280-DC54-CF4F-B7D6-CD8F26AAC4C3}" destId="{35B6530F-E51A-D649-8E06-C2A5CE949821}" srcOrd="1" destOrd="0" parTransId="{0A16C59A-3E58-1945-9E61-46D90C64782D}" sibTransId="{12AA11F0-3B53-594F-86DF-383D735C19CE}"/>
    <dgm:cxn modelId="{88D250A6-6201-7941-B347-3C045EA318F4}" type="presOf" srcId="{A36E129B-00E5-C04B-953F-59894D674EDC}" destId="{45C97B4F-81B2-5B44-A317-8E37FF40084C}" srcOrd="0" destOrd="0" presId="urn:microsoft.com/office/officeart/2005/8/layout/gear1"/>
    <dgm:cxn modelId="{B2DA2BB8-84A6-C94A-BAC4-0FCBC31E5440}" type="presOf" srcId="{35B6530F-E51A-D649-8E06-C2A5CE949821}" destId="{4DF461A9-BB8C-454E-B9D3-53A74D7A7B47}" srcOrd="0" destOrd="0" presId="urn:microsoft.com/office/officeart/2005/8/layout/gear1"/>
    <dgm:cxn modelId="{72B741FE-60DF-6F4F-9CEB-BB5F687FDF67}" type="presOf" srcId="{35B6530F-E51A-D649-8E06-C2A5CE949821}" destId="{AD8DA373-9BE7-9448-BB10-38C273FE06D7}" srcOrd="1" destOrd="0" presId="urn:microsoft.com/office/officeart/2005/8/layout/gear1"/>
    <dgm:cxn modelId="{E62CF47E-7FEE-014F-80E9-BD0D0CFB3C71}" type="presOf" srcId="{35B6530F-E51A-D649-8E06-C2A5CE949821}" destId="{D9C9F636-69DB-E94B-A535-91425BA98EE1}" srcOrd="2" destOrd="0" presId="urn:microsoft.com/office/officeart/2005/8/layout/gear1"/>
    <dgm:cxn modelId="{ACB3BBAD-EEE5-2347-B8E3-5E961DA64702}" type="presOf" srcId="{A36E129B-00E5-C04B-953F-59894D674EDC}" destId="{C04A8B06-3058-D740-A467-7E7F89FB79D6}" srcOrd="1" destOrd="0" presId="urn:microsoft.com/office/officeart/2005/8/layout/gear1"/>
    <dgm:cxn modelId="{6D7EC97F-B3B7-A440-AFC7-A97EBF248F4B}" type="presParOf" srcId="{8835974B-F359-5C47-809C-41770FD08722}" destId="{45C97B4F-81B2-5B44-A317-8E37FF40084C}" srcOrd="0" destOrd="0" presId="urn:microsoft.com/office/officeart/2005/8/layout/gear1"/>
    <dgm:cxn modelId="{BE607CE0-553F-2540-B05A-7F72CBF04163}" type="presParOf" srcId="{8835974B-F359-5C47-809C-41770FD08722}" destId="{C04A8B06-3058-D740-A467-7E7F89FB79D6}" srcOrd="1" destOrd="0" presId="urn:microsoft.com/office/officeart/2005/8/layout/gear1"/>
    <dgm:cxn modelId="{2260F815-6B3B-8046-B70F-40CF7E191254}" type="presParOf" srcId="{8835974B-F359-5C47-809C-41770FD08722}" destId="{9E5A5553-6254-9B48-A27A-3C1E19377182}" srcOrd="2" destOrd="0" presId="urn:microsoft.com/office/officeart/2005/8/layout/gear1"/>
    <dgm:cxn modelId="{104EFAD4-031C-3C4E-AC81-B42B241122F9}" type="presParOf" srcId="{8835974B-F359-5C47-809C-41770FD08722}" destId="{4DF461A9-BB8C-454E-B9D3-53A74D7A7B47}" srcOrd="3" destOrd="0" presId="urn:microsoft.com/office/officeart/2005/8/layout/gear1"/>
    <dgm:cxn modelId="{A3690341-FDC9-D740-995A-DAB9A65DB525}" type="presParOf" srcId="{8835974B-F359-5C47-809C-41770FD08722}" destId="{AD8DA373-9BE7-9448-BB10-38C273FE06D7}" srcOrd="4" destOrd="0" presId="urn:microsoft.com/office/officeart/2005/8/layout/gear1"/>
    <dgm:cxn modelId="{E7D563A8-E6B4-6A45-9057-B6DDEFE5C3D4}" type="presParOf" srcId="{8835974B-F359-5C47-809C-41770FD08722}" destId="{D9C9F636-69DB-E94B-A535-91425BA98EE1}" srcOrd="5" destOrd="0" presId="urn:microsoft.com/office/officeart/2005/8/layout/gear1"/>
    <dgm:cxn modelId="{19A0300E-EF30-064F-8814-3AD6251F0CB2}" type="presParOf" srcId="{8835974B-F359-5C47-809C-41770FD08722}" destId="{B276081F-D8F3-DE4C-B044-5BC8F4A56826}" srcOrd="6" destOrd="0" presId="urn:microsoft.com/office/officeart/2005/8/layout/gear1"/>
    <dgm:cxn modelId="{A5D71FEE-A36B-0E42-A30B-6F78DFFBDE3B}" type="presParOf" srcId="{8835974B-F359-5C47-809C-41770FD08722}" destId="{BB00DCF8-247E-814A-8088-893A0DADCBF2}" srcOrd="7"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97B4F-81B2-5B44-A317-8E37FF40084C}">
      <dsp:nvSpPr>
        <dsp:cNvPr id="0" name=""/>
        <dsp:cNvSpPr/>
      </dsp:nvSpPr>
      <dsp:spPr>
        <a:xfrm>
          <a:off x="3405818" y="1713267"/>
          <a:ext cx="2621985" cy="2621985"/>
        </a:xfrm>
        <a:prstGeom prst="gear9">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Technical Innovations</a:t>
          </a:r>
          <a:endParaRPr lang="en-US" sz="1800" kern="1200" dirty="0"/>
        </a:p>
      </dsp:txBody>
      <dsp:txXfrm>
        <a:off x="3932954" y="2327454"/>
        <a:ext cx="1567713" cy="1347755"/>
      </dsp:txXfrm>
    </dsp:sp>
    <dsp:sp modelId="{4DF461A9-BB8C-454E-B9D3-53A74D7A7B47}">
      <dsp:nvSpPr>
        <dsp:cNvPr id="0" name=""/>
        <dsp:cNvSpPr/>
      </dsp:nvSpPr>
      <dsp:spPr>
        <a:xfrm>
          <a:off x="1556165" y="978525"/>
          <a:ext cx="2461825" cy="2047437"/>
        </a:xfrm>
        <a:prstGeom prst="gear6">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Lean Management</a:t>
          </a:r>
          <a:endParaRPr lang="en-US" sz="1600" kern="1200" dirty="0"/>
        </a:p>
      </dsp:txBody>
      <dsp:txXfrm>
        <a:off x="2131849" y="1497089"/>
        <a:ext cx="1310457" cy="1010309"/>
      </dsp:txXfrm>
    </dsp:sp>
    <dsp:sp modelId="{B276081F-D8F3-DE4C-B044-5BC8F4A56826}">
      <dsp:nvSpPr>
        <dsp:cNvPr id="0" name=""/>
        <dsp:cNvSpPr/>
      </dsp:nvSpPr>
      <dsp:spPr>
        <a:xfrm>
          <a:off x="3496939" y="1213029"/>
          <a:ext cx="3225042" cy="3225042"/>
        </a:xfrm>
        <a:prstGeom prst="circularArrow">
          <a:avLst>
            <a:gd name="adj1" fmla="val 4878"/>
            <a:gd name="adj2" fmla="val 312630"/>
            <a:gd name="adj3" fmla="val 3183832"/>
            <a:gd name="adj4" fmla="val 15166206"/>
            <a:gd name="adj5" fmla="val 5691"/>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B00DCF8-247E-814A-8088-893A0DADCBF2}">
      <dsp:nvSpPr>
        <dsp:cNvPr id="0" name=""/>
        <dsp:cNvSpPr/>
      </dsp:nvSpPr>
      <dsp:spPr>
        <a:xfrm>
          <a:off x="1495920" y="624410"/>
          <a:ext cx="2438446" cy="2438446"/>
        </a:xfrm>
        <a:prstGeom prst="leftCircularArrow">
          <a:avLst>
            <a:gd name="adj1" fmla="val 6452"/>
            <a:gd name="adj2" fmla="val 429999"/>
            <a:gd name="adj3" fmla="val 10489124"/>
            <a:gd name="adj4" fmla="val 14837806"/>
            <a:gd name="adj5" fmla="val 7527"/>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5.emf"/><Relationship Id="rId2" Type="http://schemas.openxmlformats.org/officeDocument/2006/relationships/image" Target="../media/image1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3EBD86-66D2-BD4F-85C3-2027610ACF4F}" type="datetime1">
              <a:rPr lang="en-US" smtClean="0"/>
              <a:t>03.11.15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B3E656-D1B5-2B4A-BECD-3F53B7BE382F}" type="slidenum">
              <a:rPr lang="en-US" smtClean="0"/>
              <a:t>‹nr›</a:t>
            </a:fld>
            <a:endParaRPr lang="en-US"/>
          </a:p>
        </p:txBody>
      </p:sp>
    </p:spTree>
    <p:extLst>
      <p:ext uri="{BB962C8B-B14F-4D97-AF65-F5344CB8AC3E}">
        <p14:creationId xmlns:p14="http://schemas.microsoft.com/office/powerpoint/2010/main" val="34466461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FC06D-F64D-6247-AF8E-B841B4979C6D}" type="datetime1">
              <a:rPr lang="en-US" smtClean="0"/>
              <a:t>03.11.15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D131BC-EFFC-1B41-80A9-EF278185A8A4}" type="slidenum">
              <a:rPr lang="en-US" smtClean="0"/>
              <a:t>‹nr›</a:t>
            </a:fld>
            <a:endParaRPr lang="en-US"/>
          </a:p>
        </p:txBody>
      </p:sp>
    </p:spTree>
    <p:extLst>
      <p:ext uri="{BB962C8B-B14F-4D97-AF65-F5344CB8AC3E}">
        <p14:creationId xmlns:p14="http://schemas.microsoft.com/office/powerpoint/2010/main" val="1436588652"/>
      </p:ext>
    </p:extLst>
  </p:cSld>
  <p:clrMap bg1="lt1" tx1="dk1" bg2="lt2" tx2="dk2" accent1="accent1" accent2="accent2" accent3="accent3" accent4="accent4" accent5="accent5" accent6="accent6" hlink="hlink" folHlink="folHlink"/>
  <p:hf hdr="0" ftr="0" dt="0"/>
  <p:notesStyle>
    <a:lvl1pPr marL="0" algn="l" defTabSz="607469" rtl="0" eaLnBrk="1" latinLnBrk="0" hangingPunct="1">
      <a:defRPr sz="1600" kern="1200">
        <a:solidFill>
          <a:schemeClr val="tx1"/>
        </a:solidFill>
        <a:latin typeface="+mn-lt"/>
        <a:ea typeface="+mn-ea"/>
        <a:cs typeface="+mn-cs"/>
      </a:defRPr>
    </a:lvl1pPr>
    <a:lvl2pPr marL="607469" algn="l" defTabSz="607469" rtl="0" eaLnBrk="1" latinLnBrk="0" hangingPunct="1">
      <a:defRPr sz="1600" kern="1200">
        <a:solidFill>
          <a:schemeClr val="tx1"/>
        </a:solidFill>
        <a:latin typeface="+mn-lt"/>
        <a:ea typeface="+mn-ea"/>
        <a:cs typeface="+mn-cs"/>
      </a:defRPr>
    </a:lvl2pPr>
    <a:lvl3pPr marL="1214938" algn="l" defTabSz="607469" rtl="0" eaLnBrk="1" latinLnBrk="0" hangingPunct="1">
      <a:defRPr sz="1600" kern="1200">
        <a:solidFill>
          <a:schemeClr val="tx1"/>
        </a:solidFill>
        <a:latin typeface="+mn-lt"/>
        <a:ea typeface="+mn-ea"/>
        <a:cs typeface="+mn-cs"/>
      </a:defRPr>
    </a:lvl3pPr>
    <a:lvl4pPr marL="1822407" algn="l" defTabSz="607469" rtl="0" eaLnBrk="1" latinLnBrk="0" hangingPunct="1">
      <a:defRPr sz="1600" kern="1200">
        <a:solidFill>
          <a:schemeClr val="tx1"/>
        </a:solidFill>
        <a:latin typeface="+mn-lt"/>
        <a:ea typeface="+mn-ea"/>
        <a:cs typeface="+mn-cs"/>
      </a:defRPr>
    </a:lvl4pPr>
    <a:lvl5pPr marL="2429877" algn="l" defTabSz="607469" rtl="0" eaLnBrk="1" latinLnBrk="0" hangingPunct="1">
      <a:defRPr sz="1600" kern="1200">
        <a:solidFill>
          <a:schemeClr val="tx1"/>
        </a:solidFill>
        <a:latin typeface="+mn-lt"/>
        <a:ea typeface="+mn-ea"/>
        <a:cs typeface="+mn-cs"/>
      </a:defRPr>
    </a:lvl5pPr>
    <a:lvl6pPr marL="3037346" algn="l" defTabSz="607469" rtl="0" eaLnBrk="1" latinLnBrk="0" hangingPunct="1">
      <a:defRPr sz="1600" kern="1200">
        <a:solidFill>
          <a:schemeClr val="tx1"/>
        </a:solidFill>
        <a:latin typeface="+mn-lt"/>
        <a:ea typeface="+mn-ea"/>
        <a:cs typeface="+mn-cs"/>
      </a:defRPr>
    </a:lvl6pPr>
    <a:lvl7pPr marL="3644819" algn="l" defTabSz="607469" rtl="0" eaLnBrk="1" latinLnBrk="0" hangingPunct="1">
      <a:defRPr sz="1600" kern="1200">
        <a:solidFill>
          <a:schemeClr val="tx1"/>
        </a:solidFill>
        <a:latin typeface="+mn-lt"/>
        <a:ea typeface="+mn-ea"/>
        <a:cs typeface="+mn-cs"/>
      </a:defRPr>
    </a:lvl7pPr>
    <a:lvl8pPr marL="4252285" algn="l" defTabSz="607469" rtl="0" eaLnBrk="1" latinLnBrk="0" hangingPunct="1">
      <a:defRPr sz="1600" kern="1200">
        <a:solidFill>
          <a:schemeClr val="tx1"/>
        </a:solidFill>
        <a:latin typeface="+mn-lt"/>
        <a:ea typeface="+mn-ea"/>
        <a:cs typeface="+mn-cs"/>
      </a:defRPr>
    </a:lvl8pPr>
    <a:lvl9pPr marL="4859760" algn="l" defTabSz="60746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customers</a:t>
            </a:r>
          </a:p>
          <a:p>
            <a:endParaRPr lang="en-US" dirty="0" smtClean="0"/>
          </a:p>
          <a:p>
            <a:pPr marL="168998" indent="-168998">
              <a:buFontTx/>
              <a:buChar char="-"/>
            </a:pPr>
            <a:r>
              <a:rPr lang="en-US" dirty="0" smtClean="0"/>
              <a:t>Best of VM – at VMworld</a:t>
            </a:r>
            <a:r>
              <a:rPr lang="en-US" baseline="0" dirty="0" smtClean="0"/>
              <a:t> out of 128 Manufacturers we won gold for storage and backup for virtualized environments</a:t>
            </a:r>
            <a:endParaRPr lang="en-US" dirty="0" smtClean="0"/>
          </a:p>
          <a:p>
            <a:pPr marL="168998" indent="-168998">
              <a:buFontTx/>
              <a:buChar char="-"/>
            </a:pPr>
            <a:r>
              <a:rPr lang="en-US" baseline="0" dirty="0" smtClean="0"/>
              <a:t>And just last December we won the Modern Infrastructure award at the Gartner conference… so focusing on the converge space we won top honors there as well.</a:t>
            </a:r>
          </a:p>
          <a:p>
            <a:pPr marL="168998" indent="-168998">
              <a:buFontTx/>
              <a:buChar char="-"/>
            </a:pPr>
            <a:endParaRPr lang="en-US" dirty="0"/>
          </a:p>
        </p:txBody>
      </p:sp>
      <p:sp>
        <p:nvSpPr>
          <p:cNvPr id="4" name="Slide Number Placeholder 3"/>
          <p:cNvSpPr>
            <a:spLocks noGrp="1"/>
          </p:cNvSpPr>
          <p:nvPr>
            <p:ph type="sldNum" sz="quarter" idx="10"/>
          </p:nvPr>
        </p:nvSpPr>
        <p:spPr/>
        <p:txBody>
          <a:bodyPr/>
          <a:lstStyle/>
          <a:p>
            <a:fld id="{8A54E2CB-CA8E-0848-B5EE-75C8B1901EE3}" type="slidenum">
              <a:rPr lang="en-US" smtClean="0"/>
              <a:pPr/>
              <a:t>9</a:t>
            </a:fld>
            <a:endParaRPr lang="en-US" dirty="0"/>
          </a:p>
        </p:txBody>
      </p:sp>
    </p:spTree>
    <p:extLst>
      <p:ext uri="{BB962C8B-B14F-4D97-AF65-F5344CB8AC3E}">
        <p14:creationId xmlns:p14="http://schemas.microsoft.com/office/powerpoint/2010/main" val="252444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Key Points</a:t>
            </a:r>
            <a:r>
              <a:rPr lang="en-US" b="0" u="none" dirty="0" smtClean="0"/>
              <a:t>:</a:t>
            </a:r>
            <a:endParaRPr lang="en-US" b="1" u="sng" dirty="0" smtClean="0"/>
          </a:p>
          <a:p>
            <a:pPr marL="342900" indent="-342900">
              <a:buAutoNum type="arabicPeriod"/>
            </a:pPr>
            <a:r>
              <a:rPr lang="en-US" dirty="0" smtClean="0"/>
              <a:t>The legacy stack was designed over</a:t>
            </a:r>
            <a:r>
              <a:rPr lang="en-US" baseline="0" dirty="0" smtClean="0"/>
              <a:t> the period of 20 years, originally building for the peak levels of performance, accepting inefficiencies along the way</a:t>
            </a:r>
          </a:p>
          <a:p>
            <a:pPr marL="342900" indent="-342900">
              <a:buAutoNum type="arabicPeriod"/>
            </a:pPr>
            <a:r>
              <a:rPr lang="en-US" baseline="0" dirty="0" smtClean="0"/>
              <a:t>Each appliance was bought for very good reason, but each was designed to solve a different piece of the data’s lifecycle after the point at which it was created</a:t>
            </a:r>
          </a:p>
          <a:p>
            <a:pPr marL="342900" indent="-342900">
              <a:buAutoNum type="arabicPeriod"/>
            </a:pPr>
            <a:r>
              <a:rPr lang="en-US" baseline="0" dirty="0" smtClean="0"/>
              <a:t>There are about 9 different technologies that each perform a piece of data efficiency: dedupe and/or compression and those resources can’t be shared</a:t>
            </a:r>
          </a:p>
          <a:p>
            <a:pPr marL="342900" indent="-342900">
              <a:buAutoNum type="arabicPeriod"/>
            </a:pPr>
            <a:r>
              <a:rPr lang="en-US" baseline="0" dirty="0" smtClean="0"/>
              <a:t>But enterprises still require enterprise capabilities</a:t>
            </a:r>
            <a:endParaRPr lang="en-US" dirty="0" smtClean="0"/>
          </a:p>
          <a:p>
            <a:endParaRPr lang="en-US" dirty="0" smtClean="0"/>
          </a:p>
          <a:p>
            <a:r>
              <a:rPr lang="en-US" b="1" u="sng" dirty="0" smtClean="0"/>
              <a:t>Script</a:t>
            </a:r>
          </a:p>
          <a:p>
            <a:endParaRPr lang="en-US" baseline="0" dirty="0" smtClean="0"/>
          </a:p>
          <a:p>
            <a:r>
              <a:rPr lang="en-US" baseline="0" dirty="0" smtClean="0"/>
              <a:t>As virtualization expanded, and data demands grew, organizations had no choice but to use the legacy technology available and they kept adding more and more appliances and applications to solve the symptoms.</a:t>
            </a:r>
            <a:endParaRPr lang="en-US" dirty="0" smtClean="0"/>
          </a:p>
          <a:p>
            <a:endParaRPr lang="en-US" dirty="0" smtClean="0"/>
          </a:p>
          <a:p>
            <a:r>
              <a:rPr lang="en-US" dirty="0" smtClean="0"/>
              <a:t>First, we had servers, each with their own application, OS and storage.</a:t>
            </a:r>
          </a:p>
          <a:p>
            <a:endParaRPr lang="en-US" dirty="0" smtClean="0"/>
          </a:p>
          <a:p>
            <a:r>
              <a:rPr lang="en-US" b="1" u="sng" dirty="0" smtClean="0"/>
              <a:t>Question</a:t>
            </a:r>
            <a:r>
              <a:rPr lang="en-US" b="1" u="sng" baseline="0" dirty="0" smtClean="0"/>
              <a:t> to ask the audience:</a:t>
            </a:r>
            <a:r>
              <a:rPr lang="en-US" b="0" u="none" baseline="0" dirty="0" smtClean="0"/>
              <a:t> who remembers these days? </a:t>
            </a:r>
            <a:endParaRPr lang="en-US" b="1" u="sng" dirty="0" smtClean="0"/>
          </a:p>
          <a:p>
            <a:endParaRPr lang="en-US" dirty="0" smtClean="0"/>
          </a:p>
          <a:p>
            <a:r>
              <a:rPr lang="en-US" b="1" u="sng" dirty="0" smtClean="0"/>
              <a:t>Click:</a:t>
            </a:r>
          </a:p>
          <a:p>
            <a:r>
              <a:rPr lang="en-US" dirty="0" smtClean="0"/>
              <a:t>Shared storage was the first wave of horizontal consolidation</a:t>
            </a:r>
          </a:p>
          <a:p>
            <a:r>
              <a:rPr lang="en-US" dirty="0" smtClean="0"/>
              <a:t>	Local storage islands were eliminated in favor of a centralized storage platform</a:t>
            </a:r>
          </a:p>
          <a:p>
            <a:r>
              <a:rPr lang="en-US" dirty="0" smtClean="0"/>
              <a:t>	This effectively virtualized the storage infrastructure and created a single shared resource pool</a:t>
            </a:r>
          </a:p>
          <a:p>
            <a:r>
              <a:rPr lang="en-US" dirty="0" smtClean="0"/>
              <a:t>	The result is improved utilization of the storage resources</a:t>
            </a:r>
          </a:p>
          <a:p>
            <a:endParaRPr lang="en-US" dirty="0" smtClean="0"/>
          </a:p>
          <a:p>
            <a:r>
              <a:rPr lang="en-US" b="1" u="sng" dirty="0" smtClean="0"/>
              <a:t>Click:</a:t>
            </a:r>
          </a:p>
          <a:p>
            <a:r>
              <a:rPr lang="en-US" dirty="0" smtClean="0"/>
              <a:t>VMware brought the second wave of horizontal consolidation</a:t>
            </a:r>
          </a:p>
          <a:p>
            <a:r>
              <a:rPr lang="en-US" dirty="0" smtClean="0"/>
              <a:t>	The CPU &amp; memory resources in the infrastructure were turned into a shared resource pool</a:t>
            </a:r>
          </a:p>
          <a:p>
            <a:r>
              <a:rPr lang="en-US" dirty="0" smtClean="0"/>
              <a:t>	The utilization of the CPU &amp; memory resources was improved</a:t>
            </a:r>
          </a:p>
          <a:p>
            <a:r>
              <a:rPr lang="en-US" dirty="0" smtClean="0"/>
              <a:t>	and</a:t>
            </a:r>
            <a:r>
              <a:rPr lang="en-US" baseline="0" dirty="0" smtClean="0"/>
              <a:t> servers were consolidated</a:t>
            </a:r>
          </a:p>
          <a:p>
            <a:endParaRPr lang="en-US" baseline="0" dirty="0" smtClean="0"/>
          </a:p>
          <a:p>
            <a:r>
              <a:rPr lang="en-US" b="1" u="sng" baseline="0" dirty="0" smtClean="0"/>
              <a:t>Click:</a:t>
            </a:r>
            <a:endParaRPr lang="en-US" b="0" u="none" baseline="0" dirty="0" smtClean="0"/>
          </a:p>
          <a:p>
            <a:endParaRPr lang="en-US" b="0" u="none" baseline="0" dirty="0" smtClean="0"/>
          </a:p>
          <a:p>
            <a:r>
              <a:rPr lang="en-US" b="0" u="none" baseline="0" dirty="0" smtClean="0"/>
              <a:t>Then as IT organizations grew and protection techniques evolved, remote sites were added and disaster recovery implemented.</a:t>
            </a:r>
          </a:p>
          <a:p>
            <a:endParaRPr lang="en-US" b="0" u="none" baseline="0" dirty="0" smtClean="0"/>
          </a:p>
          <a:p>
            <a:r>
              <a:rPr lang="en-US" b="1" u="sng" baseline="0" dirty="0" smtClean="0"/>
              <a:t>Click:</a:t>
            </a:r>
            <a:endParaRPr lang="en-US" b="0" u="none" baseline="0" dirty="0" smtClean="0"/>
          </a:p>
          <a:p>
            <a:endParaRPr lang="en-US" b="0" u="none" baseline="0" dirty="0" smtClean="0"/>
          </a:p>
          <a:p>
            <a:r>
              <a:rPr lang="en-US" b="0" u="none" baseline="0" dirty="0" smtClean="0"/>
              <a:t>Then starts the wave of appliance sprawl.</a:t>
            </a:r>
            <a:endParaRPr lang="en-US" b="1" u="sng" dirty="0" smtClean="0"/>
          </a:p>
          <a:p>
            <a:r>
              <a:rPr lang="en-US" dirty="0" smtClean="0"/>
              <a:t>	Appliances were added to solve point problems throughout the IT infrastructure</a:t>
            </a:r>
          </a:p>
          <a:p>
            <a:r>
              <a:rPr lang="en-US" dirty="0" smtClean="0"/>
              <a:t>	Each appliance requires training</a:t>
            </a:r>
          </a:p>
          <a:p>
            <a:r>
              <a:rPr lang="en-US" dirty="0" smtClean="0"/>
              <a:t>	Each appliance requires another GUI</a:t>
            </a:r>
          </a:p>
          <a:p>
            <a:endParaRPr lang="en-US" dirty="0" smtClean="0"/>
          </a:p>
          <a:p>
            <a:r>
              <a:rPr lang="en-US" b="1" u="sng" dirty="0" smtClean="0"/>
              <a:t>Click:</a:t>
            </a:r>
          </a:p>
          <a:p>
            <a:endParaRPr lang="en-US" dirty="0" smtClean="0"/>
          </a:p>
          <a:p>
            <a:r>
              <a:rPr lang="en-US" dirty="0" smtClean="0"/>
              <a:t>1 – Storage array replication traffic uses a lot of network bandwidth, so WAN optimization appliances are added. These had deduplication,</a:t>
            </a:r>
            <a:r>
              <a:rPr lang="en-US" baseline="0" dirty="0" smtClean="0"/>
              <a:t> compression and optimization for the WAN.</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2 – Deduplication backup appliances are added to keep backups on disk and improve backup and restore times. These had deduplication,</a:t>
            </a:r>
            <a:r>
              <a:rPr lang="en-US" baseline="0" dirty="0" smtClean="0"/>
              <a:t> compression and optimization for backup.</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3 – Clouds are here to stay, so we have a new generation of cloud gateway appliances. These had deduplication,</a:t>
            </a:r>
            <a:r>
              <a:rPr lang="en-US" baseline="0" dirty="0" smtClean="0"/>
              <a:t> compression and optimization for the cloud. So, now we have 3 separate deduplication, compression and optimization appliances, each for their own piece of the stack, each trying to address a small symptom of the much larger problem.</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r>
              <a:rPr lang="en-US" b="1" u="sng" baseline="0" dirty="0" smtClean="0"/>
              <a:t> x3:</a:t>
            </a:r>
            <a:endParaRPr lang="en-US" b="1" u="sng" dirty="0" smtClean="0"/>
          </a:p>
          <a:p>
            <a:endParaRPr lang="en-US" dirty="0" smtClean="0"/>
          </a:p>
          <a:p>
            <a:r>
              <a:rPr lang="en-US" dirty="0" smtClean="0"/>
              <a:t>4 – Flash technology has reached an inflection point where price, performance, capacity, and longevity have all aligned and it is being put everywhere. SSD arrays, SSD caches, SSD/PCIe in the hosts, and SSD in the arrays. And many of these have their own deduplication,</a:t>
            </a:r>
            <a:r>
              <a:rPr lang="en-US" baseline="0" dirty="0" smtClean="0"/>
              <a:t> compression and optimization as well.</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And let’s not forget backup applications.</a:t>
            </a:r>
            <a:r>
              <a:rPr lang="en-US" baseline="0" dirty="0" smtClean="0"/>
              <a:t> Most organizations don’t just have one, but perhaps one for their tier 1, one for tier 2, one for VMs, etc.</a:t>
            </a:r>
            <a:endParaRPr lang="en-US" dirty="0" smtClean="0"/>
          </a:p>
          <a:p>
            <a:endParaRPr lang="en-US" dirty="0" smtClean="0"/>
          </a:p>
          <a:p>
            <a:r>
              <a:rPr lang="en-US" dirty="0" smtClean="0"/>
              <a:t>The result is an environment that is very complex to manage. Many point solutions requiring specialized training and multiple management interfaces.</a:t>
            </a:r>
          </a:p>
          <a:p>
            <a:endParaRPr lang="en-US" dirty="0" smtClean="0"/>
          </a:p>
          <a:p>
            <a:r>
              <a:rPr lang="en-US" b="1" u="sng" dirty="0" smtClean="0"/>
              <a:t>Click:</a:t>
            </a:r>
            <a:endParaRPr lang="en-US" b="0" u="none" dirty="0" smtClean="0"/>
          </a:p>
          <a:p>
            <a:endParaRPr lang="en-US" b="0" u="none" dirty="0" smtClean="0"/>
          </a:p>
          <a:p>
            <a:r>
              <a:rPr lang="en-US" b="0" u="none" dirty="0" smtClean="0"/>
              <a:t>But at the same time, a lot of this has been necessary</a:t>
            </a:r>
            <a:r>
              <a:rPr lang="en-US" b="0" u="none" baseline="0" dirty="0" smtClean="0"/>
              <a:t> to date because the applications do require these enterprise capabilities:</a:t>
            </a:r>
          </a:p>
          <a:p>
            <a:pPr marL="228600" indent="-228600">
              <a:buAutoNum type="arabicPeriod"/>
            </a:pPr>
            <a:r>
              <a:rPr lang="en-US" b="0" u="none" baseline="0" dirty="0" smtClean="0"/>
              <a:t>Data protection</a:t>
            </a:r>
          </a:p>
          <a:p>
            <a:pPr marL="228600" indent="-228600">
              <a:buAutoNum type="arabicPeriod"/>
            </a:pPr>
            <a:r>
              <a:rPr lang="en-US" b="0" u="none" baseline="0" dirty="0" smtClean="0"/>
              <a:t>Data efficiency</a:t>
            </a:r>
          </a:p>
          <a:p>
            <a:pPr marL="228600" indent="-228600">
              <a:buAutoNum type="arabicPeriod"/>
            </a:pPr>
            <a:r>
              <a:rPr lang="en-US" b="0" u="none" baseline="0" dirty="0" smtClean="0"/>
              <a:t>Performance</a:t>
            </a:r>
          </a:p>
          <a:p>
            <a:pPr marL="228600" indent="-228600">
              <a:buAutoNum type="arabicPeriod"/>
            </a:pPr>
            <a:r>
              <a:rPr lang="en-US" b="0" u="none" baseline="0" dirty="0" smtClean="0"/>
              <a:t>Global unified management</a:t>
            </a:r>
          </a:p>
          <a:p>
            <a:pPr marL="228600" indent="-228600">
              <a:buAutoNum type="arabicPeriod"/>
            </a:pPr>
            <a:endParaRPr lang="en-US" b="0" u="none" baseline="0" dirty="0" smtClean="0"/>
          </a:p>
          <a:p>
            <a:pPr marL="0" indent="0">
              <a:buNone/>
            </a:pPr>
            <a:r>
              <a:rPr lang="en-US" b="0" u="none" baseline="0" dirty="0" smtClean="0"/>
              <a:t>These are must-haves in enterprise environments.</a:t>
            </a:r>
            <a:endParaRPr lang="en-US" b="1"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17</a:t>
            </a:fld>
            <a:endParaRPr lang="en-US"/>
          </a:p>
        </p:txBody>
      </p:sp>
    </p:spTree>
    <p:extLst>
      <p:ext uri="{BB962C8B-B14F-4D97-AF65-F5344CB8AC3E}">
        <p14:creationId xmlns:p14="http://schemas.microsoft.com/office/powerpoint/2010/main" val="71787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Key Points</a:t>
            </a:r>
            <a:r>
              <a:rPr lang="en-US" b="0" u="none" dirty="0" smtClean="0"/>
              <a:t>:</a:t>
            </a:r>
            <a:endParaRPr lang="en-US" b="1" u="sng" dirty="0" smtClean="0"/>
          </a:p>
          <a:p>
            <a:pPr marL="342900" indent="-342900">
              <a:buAutoNum type="arabicPeriod"/>
            </a:pPr>
            <a:r>
              <a:rPr lang="en-US" dirty="0" smtClean="0"/>
              <a:t>The OmniCube is a 2U building</a:t>
            </a:r>
            <a:r>
              <a:rPr lang="en-US" baseline="0" dirty="0" smtClean="0"/>
              <a:t> block of x86 resources</a:t>
            </a:r>
          </a:p>
          <a:p>
            <a:pPr marL="342900" indent="-342900">
              <a:buAutoNum type="arabicPeriod"/>
            </a:pPr>
            <a:r>
              <a:rPr lang="en-US" baseline="0" dirty="0" smtClean="0"/>
              <a:t>The OmniStack Accelerator deduplicates, compresses and optimizes all data inline in real-time at inception, once and forever, globally to provide incredible data efficiencies while increasing performance by offloading heavyweight operations from the Intel resources</a:t>
            </a:r>
          </a:p>
          <a:p>
            <a:pPr marL="342900" indent="-342900">
              <a:buAutoNum type="arabicPeriod"/>
            </a:pPr>
            <a:r>
              <a:rPr lang="en-US" baseline="0" dirty="0" smtClean="0"/>
              <a:t>When the OmniCube dedupes and compresses at inception, you no longer need the multitude of appliances to do it after the fact like WAN optimization or backup to disk appliances</a:t>
            </a:r>
          </a:p>
          <a:p>
            <a:pPr marL="342900" indent="-342900">
              <a:buAutoNum type="arabicPeriod"/>
            </a:pPr>
            <a:r>
              <a:rPr lang="en-US" baseline="0" dirty="0" smtClean="0"/>
              <a:t>With 2 nodes you get HA, with 3 you get scale-out, locally or globally or to the cloud</a:t>
            </a:r>
            <a:endParaRPr lang="en-US" dirty="0" smtClean="0"/>
          </a:p>
          <a:p>
            <a:endParaRPr lang="en-US" b="1" u="sng" dirty="0" smtClean="0"/>
          </a:p>
          <a:p>
            <a:pPr marL="0" marR="0" indent="0" algn="l" defTabSz="607469" rtl="0" eaLnBrk="1" fontAlgn="auto" latinLnBrk="0" hangingPunct="1">
              <a:lnSpc>
                <a:spcPct val="100000"/>
              </a:lnSpc>
              <a:spcBef>
                <a:spcPts val="0"/>
              </a:spcBef>
              <a:spcAft>
                <a:spcPts val="0"/>
              </a:spcAft>
              <a:buClrTx/>
              <a:buSzTx/>
              <a:buFontTx/>
              <a:buNone/>
              <a:tabLst/>
              <a:defRPr/>
            </a:pPr>
            <a:r>
              <a:rPr lang="en-US" b="1" u="sng" dirty="0" smtClean="0"/>
              <a:t>Script</a:t>
            </a:r>
            <a:r>
              <a:rPr lang="en-US" b="0" u="none" dirty="0" smtClean="0"/>
              <a:t>:</a:t>
            </a:r>
            <a:endParaRPr lang="en-US" b="1" u="sng" dirty="0" smtClean="0"/>
          </a:p>
          <a:p>
            <a:endParaRPr lang="en-US" b="1" u="sng" dirty="0" smtClean="0"/>
          </a:p>
          <a:p>
            <a:r>
              <a:rPr lang="en-US" b="1" u="sng" dirty="0" smtClean="0"/>
              <a:t>Click:</a:t>
            </a:r>
            <a:endParaRPr lang="en-US" b="0" u="none" baseline="0" dirty="0" smtClean="0"/>
          </a:p>
          <a:p>
            <a:r>
              <a:rPr lang="en-US" b="0" u="none" baseline="0" dirty="0" smtClean="0"/>
              <a:t>Let’s bring in those OmniCubes and see what happens</a:t>
            </a:r>
          </a:p>
          <a:p>
            <a:endParaRPr lang="en-US" b="1" u="sng"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endParaRPr lang="en-US" b="0" u="none" baseline="0" dirty="0" smtClean="0"/>
          </a:p>
          <a:p>
            <a:endParaRPr lang="en-US" b="1" u="sng" dirty="0" smtClean="0"/>
          </a:p>
          <a:p>
            <a:r>
              <a:rPr lang="en-US" dirty="0" smtClean="0"/>
              <a:t>The first thing we do is bring in our OmniStack</a:t>
            </a:r>
            <a:r>
              <a:rPr lang="en-US" baseline="0" dirty="0" smtClean="0"/>
              <a:t> Accelerator Card. A PCIe card that plugs into the x86 server-based OmniCube, which deduplicates, compresses and optimizes all data at inception, once and forever across all stages of the data lifecycle, globally. This is the magic that sets us apart, providing incredible efficiency – up to 100:1 – while doing something no one else does: and that’s eliminating IOPS. When we dedupe and compress at inception, we physically dedupe the IOPS themselves. The fastest I/O is the one you never do. And when we bring in that capability a lot of really cool things start to naturally follow:</a:t>
            </a:r>
          </a:p>
          <a:p>
            <a:endParaRPr lang="en-US" baseline="0" dirty="0" smtClean="0"/>
          </a:p>
          <a:p>
            <a:pPr marL="0" marR="0" indent="0" algn="l" defTabSz="608625"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The</a:t>
            </a:r>
            <a:r>
              <a:rPr lang="en-US" baseline="0" dirty="0" smtClean="0"/>
              <a:t> first is that the SAN disappears. With SimpliVity, you don’t need a SAN. All storage functions are available within SimpliVity, but without any of the complexity. No more LUNs or RAID Groups or zoning or masking. All infrastructure is now at the VM level.</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u="sng"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store all data deduplicated, compressed and optimized, at inception, once and forever. This means it is always transferred over the WAN in a space efficient manner. So we don’t need these anymore.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We are able to take very space efficient backups, so there is no need to rehydrate the data to copy it to a disk based backup system and dedupe it – remember, we always do it inline, at inception, once and forever. Always.</a:t>
            </a:r>
          </a:p>
          <a:p>
            <a:endParaRPr lang="en-US" dirty="0" smtClean="0"/>
          </a:p>
          <a:p>
            <a:r>
              <a:rPr lang="en-US" dirty="0" smtClean="0"/>
              <a:t>The recovery time objective (RTO) is also very fast because the restore time is almost zero.</a:t>
            </a:r>
          </a:p>
          <a:p>
            <a:endParaRPr lang="en-US" dirty="0" smtClean="0"/>
          </a:p>
          <a:p>
            <a:r>
              <a:rPr lang="en-US" dirty="0" smtClean="0"/>
              <a:t>So</a:t>
            </a:r>
            <a:r>
              <a:rPr lang="en-US" baseline="0" dirty="0" smtClean="0"/>
              <a:t> we don’t need a separate device here either.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baseline="0" dirty="0" smtClean="0"/>
          </a:p>
          <a:p>
            <a:r>
              <a:rPr lang="en-US" baseline="0" dirty="0" smtClean="0"/>
              <a:t>Or a separate application, It’s all built-in, at no extra charge.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Why would anyone want a separate appliance to connect to the cloud? It should be built into the device that manages the storage</a:t>
            </a:r>
          </a:p>
          <a:p>
            <a:endParaRPr lang="en-US" dirty="0" smtClean="0"/>
          </a:p>
          <a:p>
            <a:r>
              <a:rPr lang="en-US" dirty="0" smtClean="0"/>
              <a:t>We have that too.</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we leverage flash technology very intelligently;</a:t>
            </a:r>
            <a:r>
              <a:rPr lang="en-US" baseline="0" dirty="0" smtClean="0"/>
              <a:t> </a:t>
            </a:r>
            <a:r>
              <a:rPr lang="en-US" dirty="0" smtClean="0"/>
              <a:t>Deduplication, compression, and the fine grained nature of our architecture mean we use both flash and DRAM very efficiently. So we don’t need a separate flash device.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p>
          <a:p>
            <a:endParaRPr lang="en-US" dirty="0" smtClean="0"/>
          </a:p>
          <a:p>
            <a:r>
              <a:rPr lang="en-US" dirty="0" smtClean="0"/>
              <a:t>One</a:t>
            </a:r>
            <a:r>
              <a:rPr lang="en-US" baseline="0" dirty="0" smtClean="0"/>
              <a:t> of the enterprise requirements is global unified management, so we connect all of our OmniCubes, globally, across the same network, what we call the Federation. It’s a simple scale-out, scale-in model where OmniCubes are added only as needed in a 2U form factor. </a:t>
            </a:r>
          </a:p>
          <a:p>
            <a:endParaRPr lang="en-US" baseline="0" dirty="0" smtClean="0"/>
          </a:p>
          <a:p>
            <a:r>
              <a:rPr lang="en-US" baseline="0" dirty="0" smtClean="0"/>
              <a:t>And our system is smart enough to understand a new location as a new location. You simply identify it as “London” or “San Francisco” for example, not be LUNs or Shares.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endParaRPr lang="en-US" dirty="0" smtClean="0"/>
          </a:p>
          <a:p>
            <a:endParaRPr lang="en-US" dirty="0" smtClean="0"/>
          </a:p>
          <a:p>
            <a:r>
              <a:rPr lang="en-US" dirty="0" smtClean="0"/>
              <a:t>This may look like a next generation storage device. We have not stopped there. We run in conjunction with ESXi on the same platform. This allows the applications to run right next to the storage.</a:t>
            </a:r>
          </a:p>
          <a:p>
            <a:endParaRPr lang="en-US" dirty="0" smtClean="0"/>
          </a:p>
          <a:p>
            <a:r>
              <a:rPr lang="en-US" dirty="0" smtClean="0"/>
              <a:t>For</a:t>
            </a:r>
            <a:r>
              <a:rPr lang="en-US" baseline="0" dirty="0" smtClean="0"/>
              <a:t> all applications. Globally. Including the cloud.</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Click:</a:t>
            </a:r>
            <a:endParaRPr lang="en-US" dirty="0" smtClean="0"/>
          </a:p>
          <a:p>
            <a:endParaRPr lang="en-US" dirty="0" smtClean="0"/>
          </a:p>
          <a:p>
            <a:r>
              <a:rPr lang="en-US" dirty="0" smtClean="0"/>
              <a:t>This is the best of both worlds: providing</a:t>
            </a:r>
            <a:r>
              <a:rPr lang="en-US" baseline="0" dirty="0" smtClean="0"/>
              <a:t> cloud economics with enterprise capabilities. </a:t>
            </a:r>
            <a:endParaRPr lang="en-US" dirty="0" smtClean="0"/>
          </a:p>
        </p:txBody>
      </p:sp>
      <p:sp>
        <p:nvSpPr>
          <p:cNvPr id="4" name="Slide Number Placeholder 3"/>
          <p:cNvSpPr>
            <a:spLocks noGrp="1"/>
          </p:cNvSpPr>
          <p:nvPr>
            <p:ph type="sldNum" sz="quarter" idx="10"/>
          </p:nvPr>
        </p:nvSpPr>
        <p:spPr/>
        <p:txBody>
          <a:bodyPr/>
          <a:lstStyle/>
          <a:p>
            <a:fld id="{D6A5EBAD-6E22-409C-BD82-8D818C10E08F}" type="slidenum">
              <a:rPr lang="en-US" smtClean="0"/>
              <a:t>18</a:t>
            </a:fld>
            <a:endParaRPr lang="en-US" dirty="0"/>
          </a:p>
        </p:txBody>
      </p:sp>
    </p:spTree>
    <p:extLst>
      <p:ext uri="{BB962C8B-B14F-4D97-AF65-F5344CB8AC3E}">
        <p14:creationId xmlns:p14="http://schemas.microsoft.com/office/powerpoint/2010/main" val="3331251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39</a:t>
            </a:fld>
            <a:endParaRPr lang="en-US"/>
          </a:p>
        </p:txBody>
      </p:sp>
    </p:spTree>
    <p:extLst>
      <p:ext uri="{BB962C8B-B14F-4D97-AF65-F5344CB8AC3E}">
        <p14:creationId xmlns:p14="http://schemas.microsoft.com/office/powerpoint/2010/main" val="39778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30" r="130"/>
          <a:stretch/>
        </p:blipFill>
        <p:spPr>
          <a:xfrm>
            <a:off x="0" y="-1"/>
            <a:ext cx="12161838" cy="6858000"/>
          </a:xfrm>
          <a:prstGeom prst="rect">
            <a:avLst/>
          </a:prstGeom>
        </p:spPr>
      </p:pic>
      <p:sp>
        <p:nvSpPr>
          <p:cNvPr id="2" name="Title 1"/>
          <p:cNvSpPr>
            <a:spLocks noGrp="1"/>
          </p:cNvSpPr>
          <p:nvPr>
            <p:ph type="ctrTitle" hasCustomPrompt="1"/>
          </p:nvPr>
        </p:nvSpPr>
        <p:spPr>
          <a:xfrm>
            <a:off x="401354" y="4559856"/>
            <a:ext cx="11359131" cy="604041"/>
          </a:xfrm>
          <a:prstGeom prst="rect">
            <a:avLst/>
          </a:prstGeom>
        </p:spPr>
        <p:txBody>
          <a:bodyPr anchor="b"/>
          <a:lstStyle>
            <a:lvl1pPr algn="ctr">
              <a:defRPr sz="3200" b="0" i="0" baseline="0">
                <a:solidFill>
                  <a:schemeClr val="bg1"/>
                </a:solidFill>
              </a:defRPr>
            </a:lvl1pPr>
          </a:lstStyle>
          <a:p>
            <a:r>
              <a:rPr lang="en-US" dirty="0" smtClean="0"/>
              <a:t>Click to Add Presentation Title</a:t>
            </a:r>
            <a:endParaRPr lang="en-US" dirty="0"/>
          </a:p>
        </p:txBody>
      </p:sp>
      <p:sp>
        <p:nvSpPr>
          <p:cNvPr id="3" name="Text Placeholder 11"/>
          <p:cNvSpPr>
            <a:spLocks noGrp="1"/>
          </p:cNvSpPr>
          <p:nvPr>
            <p:ph type="body" sz="quarter" idx="13" hasCustomPrompt="1"/>
          </p:nvPr>
        </p:nvSpPr>
        <p:spPr>
          <a:xfrm>
            <a:off x="2201699" y="5234091"/>
            <a:ext cx="7758440" cy="377851"/>
          </a:xfrm>
          <a:prstGeom prst="rect">
            <a:avLst/>
          </a:prstGeom>
        </p:spPr>
        <p:txBody>
          <a:bodyPr/>
          <a:lstStyle>
            <a:lvl1pPr marL="0" indent="0" algn="ctr">
              <a:buNone/>
              <a:defRPr sz="1800" i="0">
                <a:solidFill>
                  <a:schemeClr val="bg1"/>
                </a:solidFill>
              </a:defRPr>
            </a:lvl1pPr>
          </a:lstStyle>
          <a:p>
            <a:pPr lvl="0"/>
            <a:r>
              <a:rPr lang="en-US" dirty="0" smtClean="0"/>
              <a:t>Presenter Name</a:t>
            </a:r>
          </a:p>
        </p:txBody>
      </p:sp>
      <p:sp>
        <p:nvSpPr>
          <p:cNvPr id="4" name="Text Placeholder 11"/>
          <p:cNvSpPr>
            <a:spLocks noGrp="1"/>
          </p:cNvSpPr>
          <p:nvPr>
            <p:ph type="body" sz="quarter" idx="14" hasCustomPrompt="1"/>
          </p:nvPr>
        </p:nvSpPr>
        <p:spPr>
          <a:xfrm>
            <a:off x="2201699" y="5685165"/>
            <a:ext cx="7758440" cy="283885"/>
          </a:xfrm>
          <a:prstGeom prst="rect">
            <a:avLst/>
          </a:prstGeom>
        </p:spPr>
        <p:txBody>
          <a:bodyPr/>
          <a:lstStyle>
            <a:lvl1pPr marL="0" indent="0" algn="ctr">
              <a:buNone/>
              <a:defRPr sz="1200" i="0">
                <a:solidFill>
                  <a:schemeClr val="bg1"/>
                </a:solidFill>
              </a:defRPr>
            </a:lvl1pPr>
          </a:lstStyle>
          <a:p>
            <a:pPr lvl="0"/>
            <a:r>
              <a:rPr lang="en-US" dirty="0" smtClean="0"/>
              <a:t>Presenter Title</a:t>
            </a:r>
          </a:p>
        </p:txBody>
      </p:sp>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4206735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Content w/ Headers">
    <p:spTree>
      <p:nvGrpSpPr>
        <p:cNvPr id="1" name=""/>
        <p:cNvGrpSpPr/>
        <p:nvPr/>
      </p:nvGrpSpPr>
      <p:grpSpPr>
        <a:xfrm>
          <a:off x="0" y="0"/>
          <a:ext cx="0" cy="0"/>
          <a:chOff x="0" y="0"/>
          <a:chExt cx="0" cy="0"/>
        </a:xfrm>
      </p:grpSpPr>
      <p:sp>
        <p:nvSpPr>
          <p:cNvPr id="12" name="Text Placeholder 4"/>
          <p:cNvSpPr>
            <a:spLocks noGrp="1"/>
          </p:cNvSpPr>
          <p:nvPr>
            <p:ph type="body" sz="quarter" idx="16" hasCustomPrompt="1"/>
          </p:nvPr>
        </p:nvSpPr>
        <p:spPr>
          <a:xfrm>
            <a:off x="329184" y="901227"/>
            <a:ext cx="5577840" cy="503294"/>
          </a:xfrm>
          <a:prstGeom prst="rect">
            <a:avLst/>
          </a:prstGeom>
          <a:solidFill>
            <a:schemeClr val="accent1"/>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14" name="Text Placeholder 4"/>
          <p:cNvSpPr>
            <a:spLocks noGrp="1"/>
          </p:cNvSpPr>
          <p:nvPr>
            <p:ph type="body" sz="quarter" idx="17" hasCustomPrompt="1"/>
          </p:nvPr>
        </p:nvSpPr>
        <p:spPr>
          <a:xfrm>
            <a:off x="6181344" y="901227"/>
            <a:ext cx="5577840" cy="503294"/>
          </a:xfrm>
          <a:prstGeom prst="rect">
            <a:avLst/>
          </a:prstGeom>
          <a:solidFill>
            <a:schemeClr val="accent2"/>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9" name="Content Placeholder 3"/>
          <p:cNvSpPr>
            <a:spLocks noGrp="1"/>
          </p:cNvSpPr>
          <p:nvPr>
            <p:ph sz="quarter" idx="14"/>
          </p:nvPr>
        </p:nvSpPr>
        <p:spPr>
          <a:xfrm>
            <a:off x="329184" y="1510826"/>
            <a:ext cx="5578411"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0" name="Content Placeholder 3"/>
          <p:cNvSpPr>
            <a:spLocks noGrp="1"/>
          </p:cNvSpPr>
          <p:nvPr>
            <p:ph sz="quarter" idx="18"/>
          </p:nvPr>
        </p:nvSpPr>
        <p:spPr>
          <a:xfrm>
            <a:off x="6181344" y="1510826"/>
            <a:ext cx="5577840"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Tree>
    <p:extLst>
      <p:ext uri="{BB962C8B-B14F-4D97-AF65-F5344CB8AC3E}">
        <p14:creationId xmlns:p14="http://schemas.microsoft.com/office/powerpoint/2010/main" val="422930506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ubtitle + 2 Content w/ Head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328613" y="1928047"/>
            <a:ext cx="5578411" cy="409810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4" name="Content Placeholder 3"/>
          <p:cNvSpPr>
            <a:spLocks noGrp="1"/>
          </p:cNvSpPr>
          <p:nvPr>
            <p:ph sz="quarter" idx="18"/>
          </p:nvPr>
        </p:nvSpPr>
        <p:spPr>
          <a:xfrm>
            <a:off x="6181344" y="1928047"/>
            <a:ext cx="5577840" cy="409810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7" name="Text Placeholder 4"/>
          <p:cNvSpPr>
            <a:spLocks noGrp="1"/>
          </p:cNvSpPr>
          <p:nvPr>
            <p:ph type="body" sz="quarter" idx="16" hasCustomPrompt="1"/>
          </p:nvPr>
        </p:nvSpPr>
        <p:spPr>
          <a:xfrm>
            <a:off x="329184" y="1318448"/>
            <a:ext cx="5577840" cy="503294"/>
          </a:xfrm>
          <a:prstGeom prst="rect">
            <a:avLst/>
          </a:prstGeom>
          <a:solidFill>
            <a:schemeClr val="accent1"/>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20" name="Text Placeholder 4"/>
          <p:cNvSpPr>
            <a:spLocks noGrp="1"/>
          </p:cNvSpPr>
          <p:nvPr>
            <p:ph type="body" sz="quarter" idx="17" hasCustomPrompt="1"/>
          </p:nvPr>
        </p:nvSpPr>
        <p:spPr>
          <a:xfrm>
            <a:off x="6181344" y="1318448"/>
            <a:ext cx="5577840" cy="503294"/>
          </a:xfrm>
          <a:prstGeom prst="rect">
            <a:avLst/>
          </a:prstGeom>
          <a:solidFill>
            <a:schemeClr val="accent2"/>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smtClean="0"/>
              <a:t>Click to Add Header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6"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3736211901"/>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1 Content + Image">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5491799" y="866481"/>
            <a:ext cx="6263640" cy="5159664"/>
          </a:xfrm>
          <a:prstGeom prst="rect">
            <a:avLst/>
          </a:prstGeom>
        </p:spPr>
        <p:txBody>
          <a:bodyPr vert="horz" anchor="ctr"/>
          <a:lstStyle>
            <a:lvl1pPr marL="0" indent="0" algn="ctr">
              <a:buNone/>
              <a:defRPr baseline="0"/>
            </a:lvl1pPr>
          </a:lstStyle>
          <a:p>
            <a:r>
              <a:rPr lang="en-US" dirty="0" smtClean="0"/>
              <a:t>Image Placeholder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9" name="Content Placeholder 3"/>
          <p:cNvSpPr>
            <a:spLocks noGrp="1"/>
          </p:cNvSpPr>
          <p:nvPr>
            <p:ph sz="quarter" idx="14"/>
          </p:nvPr>
        </p:nvSpPr>
        <p:spPr>
          <a:xfrm>
            <a:off x="328613" y="863600"/>
            <a:ext cx="5027791" cy="5162549"/>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Tree>
    <p:extLst>
      <p:ext uri="{BB962C8B-B14F-4D97-AF65-F5344CB8AC3E}">
        <p14:creationId xmlns:p14="http://schemas.microsoft.com/office/powerpoint/2010/main" val="373631756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1 Content + Image">
    <p:spTree>
      <p:nvGrpSpPr>
        <p:cNvPr id="1" name=""/>
        <p:cNvGrpSpPr/>
        <p:nvPr/>
      </p:nvGrpSpPr>
      <p:grpSpPr>
        <a:xfrm>
          <a:off x="0" y="0"/>
          <a:ext cx="0" cy="0"/>
          <a:chOff x="0" y="0"/>
          <a:chExt cx="0" cy="0"/>
        </a:xfrm>
      </p:grpSpPr>
      <p:sp>
        <p:nvSpPr>
          <p:cNvPr id="14" name="Content Placeholder 3"/>
          <p:cNvSpPr>
            <a:spLocks noGrp="1"/>
          </p:cNvSpPr>
          <p:nvPr>
            <p:ph sz="quarter" idx="17"/>
          </p:nvPr>
        </p:nvSpPr>
        <p:spPr>
          <a:xfrm>
            <a:off x="328613" y="1288444"/>
            <a:ext cx="5027791" cy="4737706"/>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3" name="Picture Placeholder 2"/>
          <p:cNvSpPr>
            <a:spLocks noGrp="1"/>
          </p:cNvSpPr>
          <p:nvPr>
            <p:ph type="pic" sz="quarter" idx="14" hasCustomPrompt="1"/>
          </p:nvPr>
        </p:nvSpPr>
        <p:spPr>
          <a:xfrm>
            <a:off x="5491799" y="1288444"/>
            <a:ext cx="6263640" cy="4737706"/>
          </a:xfrm>
          <a:prstGeom prst="rect">
            <a:avLst/>
          </a:prstGeom>
        </p:spPr>
        <p:txBody>
          <a:bodyPr vert="horz" anchor="ctr"/>
          <a:lstStyle>
            <a:lvl1pPr marL="0" indent="0" algn="ctr">
              <a:buNone/>
              <a:defRPr baseline="0"/>
            </a:lvl1pPr>
          </a:lstStyle>
          <a:p>
            <a:r>
              <a:rPr lang="en-US" dirty="0" smtClean="0"/>
              <a:t>Image Placeholder</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6"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250252621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7" name="Picture Placeholder 2"/>
          <p:cNvSpPr>
            <a:spLocks noGrp="1"/>
          </p:cNvSpPr>
          <p:nvPr>
            <p:ph type="pic" sz="quarter" idx="13" hasCustomPrompt="1"/>
          </p:nvPr>
        </p:nvSpPr>
        <p:spPr>
          <a:xfrm>
            <a:off x="329184" y="866480"/>
            <a:ext cx="11426255" cy="5159669"/>
          </a:xfrm>
          <a:prstGeom prst="rect">
            <a:avLst/>
          </a:prstGeom>
        </p:spPr>
        <p:txBody>
          <a:bodyPr vert="horz" anchor="ctr"/>
          <a:lstStyle>
            <a:lvl1pPr marL="0" indent="0" algn="ctr">
              <a:buNone/>
              <a:defRPr baseline="0"/>
            </a:lvl1pPr>
          </a:lstStyle>
          <a:p>
            <a:r>
              <a:rPr lang="en-US" dirty="0" smtClean="0"/>
              <a:t>Image Placeholder</a:t>
            </a:r>
            <a:endParaRPr lang="en-US" dirty="0"/>
          </a:p>
        </p:txBody>
      </p:sp>
    </p:spTree>
    <p:extLst>
      <p:ext uri="{BB962C8B-B14F-4D97-AF65-F5344CB8AC3E}">
        <p14:creationId xmlns:p14="http://schemas.microsoft.com/office/powerpoint/2010/main" val="65485381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1 Image">
    <p:spTree>
      <p:nvGrpSpPr>
        <p:cNvPr id="1" name=""/>
        <p:cNvGrpSpPr/>
        <p:nvPr/>
      </p:nvGrpSpPr>
      <p:grpSpPr>
        <a:xfrm>
          <a:off x="0" y="0"/>
          <a:ext cx="0" cy="0"/>
          <a:chOff x="0" y="0"/>
          <a:chExt cx="0" cy="0"/>
        </a:xfrm>
      </p:grpSpPr>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2" name="Picture Placeholder 2"/>
          <p:cNvSpPr>
            <a:spLocks noGrp="1"/>
          </p:cNvSpPr>
          <p:nvPr>
            <p:ph type="pic" sz="quarter" idx="13" hasCustomPrompt="1"/>
          </p:nvPr>
        </p:nvSpPr>
        <p:spPr>
          <a:xfrm>
            <a:off x="337204" y="1267510"/>
            <a:ext cx="11421979" cy="4758640"/>
          </a:xfrm>
          <a:prstGeom prst="rect">
            <a:avLst/>
          </a:prstGeom>
        </p:spPr>
        <p:txBody>
          <a:bodyPr vert="horz" anchor="ctr"/>
          <a:lstStyle>
            <a:lvl1pPr marL="0" indent="0" algn="ctr">
              <a:buNone/>
              <a:defRPr baseline="0"/>
            </a:lvl1pPr>
          </a:lstStyle>
          <a:p>
            <a:r>
              <a:rPr lang="en-US" dirty="0" smtClean="0"/>
              <a:t>Image Placeholder</a:t>
            </a:r>
            <a:endParaRPr lang="en-US" dirty="0"/>
          </a:p>
        </p:txBody>
      </p:sp>
      <p:sp>
        <p:nvSpPr>
          <p:cNvPr id="17"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350235956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Title for Full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11519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No Title for Full Image (white logo/footer)">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12161838"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userDrawn="1"/>
        </p:nvSpPr>
        <p:spPr>
          <a:xfrm>
            <a:off x="4734497" y="6364585"/>
            <a:ext cx="2642069" cy="369332"/>
          </a:xfrm>
          <a:prstGeom prst="rect">
            <a:avLst/>
          </a:prstGeom>
          <a:noFill/>
        </p:spPr>
        <p:txBody>
          <a:bodyPr wrap="none" rtlCol="0">
            <a:spAutoFit/>
          </a:bodyPr>
          <a:lstStyle/>
          <a:p>
            <a:pPr algn="ctr"/>
            <a:r>
              <a:rPr lang="en-US" sz="900" dirty="0" smtClean="0">
                <a:solidFill>
                  <a:schemeClr val="bg1"/>
                </a:solidFill>
              </a:rPr>
              <a:t>Confidential and Proprietary</a:t>
            </a:r>
          </a:p>
          <a:p>
            <a:pPr algn="ctr"/>
            <a:r>
              <a:rPr lang="en-US" sz="900" dirty="0" smtClean="0">
                <a:solidFill>
                  <a:schemeClr val="bg1"/>
                </a:solidFill>
              </a:rPr>
              <a:t>Copyright © 2015 </a:t>
            </a:r>
            <a:r>
              <a:rPr lang="en-US" sz="900" dirty="0" err="1" smtClean="0">
                <a:solidFill>
                  <a:schemeClr val="bg1"/>
                </a:solidFill>
              </a:rPr>
              <a:t>SimpliVity</a:t>
            </a:r>
            <a:r>
              <a:rPr lang="en-US" sz="900" dirty="0" smtClean="0">
                <a:solidFill>
                  <a:schemeClr val="bg1"/>
                </a:solidFill>
              </a:rPr>
              <a:t>. All rights reserved.</a:t>
            </a:r>
          </a:p>
        </p:txBody>
      </p:sp>
      <p:sp>
        <p:nvSpPr>
          <p:cNvPr id="4"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lumMod val="50000"/>
                  </a:schemeClr>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schemeClr val="bg1">
                  <a:lumMod val="50000"/>
                </a:schemeClr>
              </a:solidFill>
              <a:effectLst/>
              <a:uLnTx/>
              <a:uFillTx/>
              <a:latin typeface="+mn-lt"/>
              <a:ea typeface="MS PGothic" pitchFamily="34"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2419" y="6163734"/>
            <a:ext cx="1985610" cy="523294"/>
          </a:xfrm>
          <a:prstGeom prst="rect">
            <a:avLst/>
          </a:prstGeom>
        </p:spPr>
      </p:pic>
    </p:spTree>
    <p:extLst>
      <p:ext uri="{BB962C8B-B14F-4D97-AF65-F5344CB8AC3E}">
        <p14:creationId xmlns:p14="http://schemas.microsoft.com/office/powerpoint/2010/main" val="4240426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With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2800" y="3843867"/>
            <a:ext cx="7168356"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smtClean="0"/>
              <a:t>Click to add title</a:t>
            </a:r>
            <a:endParaRPr lang="en-US" dirty="0"/>
          </a:p>
        </p:txBody>
      </p:sp>
      <p:sp>
        <p:nvSpPr>
          <p:cNvPr id="12" name="Text Placeholder 11"/>
          <p:cNvSpPr>
            <a:spLocks noGrp="1"/>
          </p:cNvSpPr>
          <p:nvPr>
            <p:ph type="body" sz="quarter" idx="13" hasCustomPrompt="1"/>
          </p:nvPr>
        </p:nvSpPr>
        <p:spPr>
          <a:xfrm>
            <a:off x="222716" y="5283200"/>
            <a:ext cx="7758440"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a:t>
            </a:r>
          </a:p>
        </p:txBody>
      </p:sp>
      <p:sp>
        <p:nvSpPr>
          <p:cNvPr id="13" name="Text Placeholder 11"/>
          <p:cNvSpPr>
            <a:spLocks noGrp="1"/>
          </p:cNvSpPr>
          <p:nvPr>
            <p:ph type="body" sz="quarter" idx="14" hasCustomPrompt="1"/>
          </p:nvPr>
        </p:nvSpPr>
        <p:spPr>
          <a:xfrm>
            <a:off x="222716" y="5748867"/>
            <a:ext cx="7758440"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 2</a:t>
            </a:r>
          </a:p>
        </p:txBody>
      </p:sp>
      <p:pic>
        <p:nvPicPr>
          <p:cNvPr id="14" name="Picture 13" descr="cub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04" y="4217939"/>
            <a:ext cx="623473" cy="60641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9401" y="2238754"/>
            <a:ext cx="3421112" cy="901610"/>
          </a:xfrm>
          <a:prstGeom prst="rect">
            <a:avLst/>
          </a:prstGeom>
        </p:spPr>
      </p:pic>
    </p:spTree>
    <p:extLst>
      <p:ext uri="{BB962C8B-B14F-4D97-AF65-F5344CB8AC3E}">
        <p14:creationId xmlns:p14="http://schemas.microsoft.com/office/powerpoint/2010/main" val="3400144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No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2800" y="3843867"/>
            <a:ext cx="7168356"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smtClean="0"/>
              <a:t>Click to add title</a:t>
            </a:r>
            <a:endParaRPr lang="en-US" dirty="0"/>
          </a:p>
        </p:txBody>
      </p:sp>
      <p:sp>
        <p:nvSpPr>
          <p:cNvPr id="12" name="Text Placeholder 11"/>
          <p:cNvSpPr>
            <a:spLocks noGrp="1"/>
          </p:cNvSpPr>
          <p:nvPr>
            <p:ph type="body" sz="quarter" idx="13" hasCustomPrompt="1"/>
          </p:nvPr>
        </p:nvSpPr>
        <p:spPr>
          <a:xfrm>
            <a:off x="222716" y="5283200"/>
            <a:ext cx="7758440"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a:t>
            </a:r>
          </a:p>
        </p:txBody>
      </p:sp>
      <p:sp>
        <p:nvSpPr>
          <p:cNvPr id="13" name="Text Placeholder 11"/>
          <p:cNvSpPr>
            <a:spLocks noGrp="1"/>
          </p:cNvSpPr>
          <p:nvPr>
            <p:ph type="body" sz="quarter" idx="14" hasCustomPrompt="1"/>
          </p:nvPr>
        </p:nvSpPr>
        <p:spPr>
          <a:xfrm>
            <a:off x="222716" y="5748867"/>
            <a:ext cx="7758440"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smtClean="0"/>
              <a:t>Click to add subtitle 2</a:t>
            </a:r>
          </a:p>
        </p:txBody>
      </p:sp>
      <p:pic>
        <p:nvPicPr>
          <p:cNvPr id="14" name="Picture 13" descr="cub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04" y="4217939"/>
            <a:ext cx="623473" cy="606413"/>
          </a:xfrm>
          <a:prstGeom prst="rect">
            <a:avLst/>
          </a:prstGeom>
        </p:spPr>
      </p:pic>
    </p:spTree>
    <p:extLst>
      <p:ext uri="{BB962C8B-B14F-4D97-AF65-F5344CB8AC3E}">
        <p14:creationId xmlns:p14="http://schemas.microsoft.com/office/powerpoint/2010/main" val="2230722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1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8613" y="859536"/>
            <a:ext cx="11430000" cy="5166614"/>
          </a:xfrm>
          <a:prstGeom prst="rect">
            <a:avLst/>
          </a:prstGeom>
        </p:spPr>
        <p:txBody>
          <a:bodyPr/>
          <a:lstStyle>
            <a:lvl1pPr marL="283464" indent="-283464">
              <a:buFont typeface="+mj-lt"/>
              <a:buAutoNum type="arabicPeriod"/>
              <a:defRPr/>
            </a:lvl1pPr>
            <a:lvl2pPr marL="749808" indent="-283464">
              <a:buFont typeface="+mj-lt"/>
              <a:buAutoNum type="alphaUcPeriod"/>
              <a:defRPr/>
            </a:lvl2pPr>
            <a:lvl3pPr marL="1152144" indent="-228600">
              <a:buFont typeface="+mj-lt"/>
              <a:buAutoNum type="arabicPeriod"/>
              <a:defRPr/>
            </a:lvl3pPr>
            <a:lvl4pPr marL="1536192" indent="-219456">
              <a:buFont typeface="+mj-lt"/>
              <a:buAutoNum type="alphaLcPeriod"/>
              <a:defRPr/>
            </a:lvl4pPr>
            <a:lvl5pPr marL="1938528" indent="-210312">
              <a:buFont typeface="+mj-lt"/>
              <a:buAutoNum type="romanLcPeriod"/>
              <a:defRPr/>
            </a:lvl5pPr>
            <a:lvl6pPr marL="2343150" indent="-254000">
              <a:defRPr sz="1300" baseline="0">
                <a:latin typeface="Arial Narrow" panose="020B0606020202030204" pitchFamily="34" charset="0"/>
              </a:defRPr>
            </a:lvl6pPr>
            <a:lvl7pPr marL="2743200" indent="-241300">
              <a:buFont typeface="+mj-lt"/>
              <a:buAutoNum type="arabicParenR"/>
              <a:defRPr sz="1300" baseline="0">
                <a:latin typeface="Arial Narrow" panose="020B0606020202030204" pitchFamily="34" charset="0"/>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
        <p:nvSpPr>
          <p:cNvPr id="2" name="Title 1"/>
          <p:cNvSpPr>
            <a:spLocks noGrp="1"/>
          </p:cNvSpPr>
          <p:nvPr>
            <p:ph type="title"/>
          </p:nvPr>
        </p:nvSpPr>
        <p:spPr>
          <a:xfrm>
            <a:off x="329184" y="182880"/>
            <a:ext cx="11430000" cy="548640"/>
          </a:xfrm>
        </p:spPr>
        <p:txBody>
          <a:bodyPr/>
          <a:lstStyle>
            <a:lvl1pPr marL="0" indent="0" algn="l">
              <a:buFont typeface="Arial" panose="020B0604020202020204" pitchFamily="34" charset="0"/>
              <a:buNone/>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1402657"/>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30" r="130"/>
          <a:stretch/>
        </p:blipFill>
        <p:spPr>
          <a:xfrm>
            <a:off x="0" y="-1"/>
            <a:ext cx="12161838" cy="6858000"/>
          </a:xfrm>
          <a:prstGeom prst="rect">
            <a:avLst/>
          </a:prstGeom>
        </p:spPr>
      </p:pic>
      <p:sp>
        <p:nvSpPr>
          <p:cNvPr id="5" name="Text Placeholder 11"/>
          <p:cNvSpPr>
            <a:spLocks noGrp="1"/>
          </p:cNvSpPr>
          <p:nvPr>
            <p:ph type="body" sz="quarter" idx="15" hasCustomPrompt="1"/>
          </p:nvPr>
        </p:nvSpPr>
        <p:spPr>
          <a:xfrm>
            <a:off x="8485229" y="6443705"/>
            <a:ext cx="3399059" cy="345532"/>
          </a:xfrm>
          <a:prstGeom prst="rect">
            <a:avLst/>
          </a:prstGeom>
        </p:spPr>
        <p:txBody>
          <a:bodyPr/>
          <a:lstStyle>
            <a:lvl1pPr marL="0" indent="0" algn="r">
              <a:buNone/>
              <a:defRPr sz="1200" i="0">
                <a:solidFill>
                  <a:srgbClr val="FFFFFF"/>
                </a:solidFill>
              </a:defRPr>
            </a:lvl1pPr>
          </a:lstStyle>
          <a:p>
            <a:pPr lvl="0"/>
            <a:r>
              <a:rPr lang="en-US" dirty="0" smtClean="0"/>
              <a:t>Date</a:t>
            </a:r>
          </a:p>
        </p:txBody>
      </p:sp>
      <p:sp>
        <p:nvSpPr>
          <p:cNvPr id="7" name="TextBox 6"/>
          <p:cNvSpPr txBox="1"/>
          <p:nvPr userDrawn="1"/>
        </p:nvSpPr>
        <p:spPr>
          <a:xfrm>
            <a:off x="4878116" y="6395373"/>
            <a:ext cx="2354831" cy="338554"/>
          </a:xfrm>
          <a:prstGeom prst="rect">
            <a:avLst/>
          </a:prstGeom>
          <a:noFill/>
        </p:spPr>
        <p:txBody>
          <a:bodyPr wrap="none" rtlCol="0">
            <a:spAutoFit/>
          </a:bodyPr>
          <a:lstStyle/>
          <a:p>
            <a:pPr algn="ctr"/>
            <a:r>
              <a:rPr lang="en-US" sz="800" dirty="0" smtClean="0">
                <a:solidFill>
                  <a:schemeClr val="bg1"/>
                </a:solidFill>
              </a:rPr>
              <a:t>Confidential and Proprietary</a:t>
            </a:r>
          </a:p>
          <a:p>
            <a:pPr algn="ctr"/>
            <a:r>
              <a:rPr lang="en-US" sz="800" dirty="0" smtClean="0">
                <a:solidFill>
                  <a:schemeClr val="bg1"/>
                </a:solidFill>
              </a:rPr>
              <a:t>Copyright © 2015 </a:t>
            </a:r>
            <a:r>
              <a:rPr lang="en-US" sz="800" dirty="0" err="1" smtClean="0">
                <a:solidFill>
                  <a:schemeClr val="bg1"/>
                </a:solidFill>
              </a:rPr>
              <a:t>SimpliVity</a:t>
            </a:r>
            <a:r>
              <a:rPr lang="en-US" sz="800" dirty="0" smtClean="0">
                <a:solidFill>
                  <a:schemeClr val="bg1"/>
                </a:solidFill>
              </a:rPr>
              <a:t>. All rights reserved.</a:t>
            </a:r>
          </a:p>
        </p:txBody>
      </p:sp>
      <p:sp>
        <p:nvSpPr>
          <p:cNvPr id="10"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9" name="Title 1"/>
          <p:cNvSpPr>
            <a:spLocks noGrp="1"/>
          </p:cNvSpPr>
          <p:nvPr>
            <p:ph type="ctrTitle" hasCustomPrompt="1"/>
          </p:nvPr>
        </p:nvSpPr>
        <p:spPr>
          <a:xfrm>
            <a:off x="401354" y="4559856"/>
            <a:ext cx="11359131" cy="604041"/>
          </a:xfrm>
          <a:prstGeom prst="rect">
            <a:avLst/>
          </a:prstGeom>
        </p:spPr>
        <p:txBody>
          <a:bodyPr anchor="b"/>
          <a:lstStyle>
            <a:lvl1pPr algn="ctr">
              <a:defRPr sz="3200" b="0" i="0" baseline="0">
                <a:solidFill>
                  <a:schemeClr val="bg1"/>
                </a:solidFill>
              </a:defRPr>
            </a:lvl1pPr>
          </a:lstStyle>
          <a:p>
            <a:r>
              <a:rPr lang="en-US" dirty="0" smtClean="0"/>
              <a:t>Thank you</a:t>
            </a:r>
            <a:endParaRPr lang="en-US" dirty="0"/>
          </a:p>
        </p:txBody>
      </p:sp>
    </p:spTree>
    <p:extLst>
      <p:ext uri="{BB962C8B-B14F-4D97-AF65-F5344CB8AC3E}">
        <p14:creationId xmlns:p14="http://schemas.microsoft.com/office/powerpoint/2010/main" val="3169325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 DO NOT DELE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5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55297" y="6529569"/>
            <a:ext cx="3851249" cy="366183"/>
          </a:xfrm>
          <a:prstGeom prst="rect">
            <a:avLst/>
          </a:prstGeom>
        </p:spPr>
        <p:txBody>
          <a:bodyPr/>
          <a:lstStyle>
            <a:lvl1pPr algn="ctr">
              <a:defRPr sz="1197" i="1">
                <a:solidFill>
                  <a:schemeClr val="bg1"/>
                </a:solidFill>
              </a:defRPr>
            </a:lvl1pPr>
          </a:lstStyle>
          <a:p>
            <a:endParaRPr lang="en-US" dirty="0">
              <a:solidFill>
                <a:prstClr val="white"/>
              </a:solidFill>
            </a:endParaRPr>
          </a:p>
        </p:txBody>
      </p:sp>
      <p:sp>
        <p:nvSpPr>
          <p:cNvPr id="10" name="Slide Number Placeholder 5"/>
          <p:cNvSpPr>
            <a:spLocks noGrp="1"/>
          </p:cNvSpPr>
          <p:nvPr>
            <p:ph type="sldNum" sz="quarter" idx="4"/>
          </p:nvPr>
        </p:nvSpPr>
        <p:spPr>
          <a:xfrm>
            <a:off x="222716" y="6529569"/>
            <a:ext cx="2837762" cy="366183"/>
          </a:xfrm>
          <a:prstGeom prst="rect">
            <a:avLst/>
          </a:prstGeom>
        </p:spPr>
        <p:txBody>
          <a:bodyPr/>
          <a:lstStyle>
            <a:lvl1pPr algn="l">
              <a:defRPr sz="1197">
                <a:solidFill>
                  <a:schemeClr val="bg1"/>
                </a:solidFill>
              </a:defRPr>
            </a:lvl1pPr>
          </a:lstStyle>
          <a:p>
            <a:fld id="{C4B3051C-F915-0A48-B98C-C8B9D7A070B9}" type="slidenum">
              <a:rPr lang="en-US" smtClean="0">
                <a:solidFill>
                  <a:prstClr val="white"/>
                </a:solidFill>
              </a:rPr>
              <a:pPr/>
              <a:t>‹nr›</a:t>
            </a:fld>
            <a:endParaRPr lang="en-US" dirty="0">
              <a:solidFill>
                <a:prstClr val="white"/>
              </a:solidFill>
            </a:endParaRPr>
          </a:p>
        </p:txBody>
      </p:sp>
      <p:sp>
        <p:nvSpPr>
          <p:cNvPr id="11" name="Subtitle 2"/>
          <p:cNvSpPr>
            <a:spLocks noGrp="1"/>
          </p:cNvSpPr>
          <p:nvPr>
            <p:ph type="subTitle" idx="1" hasCustomPrompt="1"/>
          </p:nvPr>
        </p:nvSpPr>
        <p:spPr>
          <a:xfrm>
            <a:off x="336413" y="936077"/>
            <a:ext cx="11436487" cy="5274225"/>
          </a:xfrm>
          <a:prstGeom prst="rect">
            <a:avLst/>
          </a:prstGeom>
        </p:spPr>
        <p:txBody>
          <a:bodyPr lIns="121500" tIns="60749" rIns="121500" bIns="60749"/>
          <a:lstStyle>
            <a:lvl1pPr marL="342043" indent="-342043" algn="l">
              <a:buClrTx/>
              <a:buFont typeface="+mj-lt"/>
              <a:buAutoNum type="arabicPeriod"/>
              <a:defRPr sz="1795" baseline="0">
                <a:solidFill>
                  <a:schemeClr val="tx1"/>
                </a:solidFill>
                <a:latin typeface="Arial"/>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sz="1795">
                <a:solidFill>
                  <a:schemeClr val="tx1"/>
                </a:solidFill>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sz="1795">
                <a:solidFill>
                  <a:schemeClr val="tx1"/>
                </a:solidFill>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sz="1795" baseline="0">
                <a:solidFill>
                  <a:schemeClr val="tx1"/>
                </a:solidFill>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sz="1795">
                <a:solidFill>
                  <a:schemeClr val="tx1"/>
                </a:solidFill>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sz="1795">
                <a:solidFill>
                  <a:schemeClr val="tx1"/>
                </a:solidFill>
              </a:defRPr>
            </a:lvl6pPr>
            <a:lvl7pPr marL="3635707" indent="0" algn="ctr">
              <a:buNone/>
              <a:defRPr sz="1895">
                <a:solidFill>
                  <a:schemeClr val="tx1"/>
                </a:solidFill>
              </a:defRPr>
            </a:lvl7pPr>
            <a:lvl8pPr marL="4241654" indent="0" algn="ctr">
              <a:buNone/>
              <a:defRPr>
                <a:solidFill>
                  <a:schemeClr val="tx1">
                    <a:tint val="75000"/>
                  </a:schemeClr>
                </a:solidFill>
              </a:defRPr>
            </a:lvl8pPr>
            <a:lvl9pPr marL="4847611" indent="0" algn="ctr">
              <a:buNone/>
              <a:defRPr>
                <a:solidFill>
                  <a:schemeClr val="tx1">
                    <a:tint val="75000"/>
                  </a:schemeClr>
                </a:solidFill>
              </a:defRPr>
            </a:lvl9pPr>
          </a:lstStyle>
          <a:p>
            <a:r>
              <a:rPr lang="en-US" dirty="0" smtClean="0"/>
              <a:t>Text area – Arial 18 </a:t>
            </a:r>
            <a:r>
              <a:rPr lang="en-US" dirty="0" err="1" smtClean="0"/>
              <a:t>pt</a:t>
            </a:r>
            <a:r>
              <a:rPr lang="en-US" dirty="0" smtClean="0"/>
              <a:t> black</a:t>
            </a:r>
            <a:endParaRPr lang="id-ID" dirty="0" smtClean="0"/>
          </a:p>
          <a:p>
            <a:pPr lvl="1"/>
            <a:r>
              <a:rPr lang="id-ID" dirty="0" smtClean="0"/>
              <a:t>Second level</a:t>
            </a:r>
          </a:p>
          <a:p>
            <a:pPr lvl="2"/>
            <a:r>
              <a:rPr lang="id-ID" dirty="0" smtClean="0"/>
              <a:t>Third level</a:t>
            </a:r>
          </a:p>
          <a:p>
            <a:pPr lvl="3"/>
            <a:r>
              <a:rPr lang="id-ID" dirty="0" smtClean="0"/>
              <a:t>Fourth level</a:t>
            </a:r>
          </a:p>
          <a:p>
            <a:pPr lvl="4"/>
            <a:r>
              <a:rPr lang="id-ID" dirty="0" smtClean="0"/>
              <a:t>Fifth level</a:t>
            </a:r>
            <a:endParaRPr lang="en-US" dirty="0" smtClean="0"/>
          </a:p>
          <a:p>
            <a:pPr marL="3029753" marR="0" lvl="5"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2423802" marR="0" lvl="4"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1817851" marR="0" lvl="3"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1211901" marR="0" lvl="2"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lvl="1"/>
            <a:endParaRPr lang="en-US" dirty="0" smtClean="0"/>
          </a:p>
        </p:txBody>
      </p:sp>
      <p:sp>
        <p:nvSpPr>
          <p:cNvPr id="6" name="Text Placeholder 5"/>
          <p:cNvSpPr>
            <a:spLocks noGrp="1"/>
          </p:cNvSpPr>
          <p:nvPr>
            <p:ph type="body" sz="quarter" idx="11" hasCustomPrompt="1"/>
          </p:nvPr>
        </p:nvSpPr>
        <p:spPr>
          <a:xfrm>
            <a:off x="325440" y="186354"/>
            <a:ext cx="11409360" cy="541148"/>
          </a:xfrm>
          <a:prstGeom prst="rect">
            <a:avLst/>
          </a:prstGeom>
        </p:spPr>
        <p:txBody>
          <a:bodyPr vert="horz"/>
          <a:lstStyle>
            <a:lvl1pPr marL="0" indent="0">
              <a:buNone/>
              <a:defRPr sz="3392" b="1" baseline="0">
                <a:solidFill>
                  <a:schemeClr val="accent3"/>
                </a:solidFill>
              </a:defRPr>
            </a:lvl1pPr>
            <a:lvl2pPr>
              <a:defRPr sz="2394">
                <a:solidFill>
                  <a:srgbClr val="3256A7"/>
                </a:solidFill>
              </a:defRPr>
            </a:lvl2pPr>
            <a:lvl3pPr>
              <a:defRPr sz="2394">
                <a:solidFill>
                  <a:srgbClr val="3256A7"/>
                </a:solidFill>
              </a:defRPr>
            </a:lvl3pPr>
            <a:lvl4pPr>
              <a:defRPr sz="2394">
                <a:solidFill>
                  <a:srgbClr val="3256A7"/>
                </a:solidFill>
              </a:defRPr>
            </a:lvl4pPr>
            <a:lvl5pPr>
              <a:defRPr sz="2394">
                <a:solidFill>
                  <a:srgbClr val="3256A7"/>
                </a:solidFill>
              </a:defRPr>
            </a:lvl5pPr>
          </a:lstStyle>
          <a:p>
            <a:pPr lvl="0"/>
            <a:r>
              <a:rPr lang="en-US" dirty="0" smtClean="0"/>
              <a:t>Slide Title – 1 Column</a:t>
            </a:r>
            <a:endParaRPr lang="en-US" dirty="0"/>
          </a:p>
        </p:txBody>
      </p:sp>
    </p:spTree>
    <p:extLst>
      <p:ext uri="{BB962C8B-B14F-4D97-AF65-F5344CB8AC3E}">
        <p14:creationId xmlns:p14="http://schemas.microsoft.com/office/powerpoint/2010/main" val="1940438464"/>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with bulletpoin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55297" y="6529569"/>
            <a:ext cx="3851249" cy="366183"/>
          </a:xfrm>
          <a:prstGeom prst="rect">
            <a:avLst/>
          </a:prstGeom>
        </p:spPr>
        <p:txBody>
          <a:bodyPr/>
          <a:lstStyle>
            <a:lvl1pPr algn="ctr">
              <a:defRPr sz="1197" i="1">
                <a:solidFill>
                  <a:schemeClr val="bg1"/>
                </a:solidFill>
              </a:defRPr>
            </a:lvl1pPr>
          </a:lstStyle>
          <a:p>
            <a:endParaRPr lang="en-US" dirty="0">
              <a:solidFill>
                <a:prstClr val="white"/>
              </a:solidFill>
            </a:endParaRPr>
          </a:p>
        </p:txBody>
      </p:sp>
      <p:sp>
        <p:nvSpPr>
          <p:cNvPr id="10" name="Slide Number Placeholder 5"/>
          <p:cNvSpPr>
            <a:spLocks noGrp="1"/>
          </p:cNvSpPr>
          <p:nvPr>
            <p:ph type="sldNum" sz="quarter" idx="4"/>
          </p:nvPr>
        </p:nvSpPr>
        <p:spPr>
          <a:xfrm>
            <a:off x="222716" y="6529569"/>
            <a:ext cx="2837762" cy="366183"/>
          </a:xfrm>
          <a:prstGeom prst="rect">
            <a:avLst/>
          </a:prstGeom>
        </p:spPr>
        <p:txBody>
          <a:bodyPr/>
          <a:lstStyle>
            <a:lvl1pPr algn="l">
              <a:defRPr sz="1197">
                <a:solidFill>
                  <a:schemeClr val="bg1"/>
                </a:solidFill>
              </a:defRPr>
            </a:lvl1pPr>
          </a:lstStyle>
          <a:p>
            <a:fld id="{C4B3051C-F915-0A48-B98C-C8B9D7A070B9}" type="slidenum">
              <a:rPr lang="en-US" smtClean="0">
                <a:solidFill>
                  <a:prstClr val="white"/>
                </a:solidFill>
              </a:rPr>
              <a:pPr/>
              <a:t>‹nr›</a:t>
            </a:fld>
            <a:endParaRPr lang="en-US" dirty="0">
              <a:solidFill>
                <a:prstClr val="white"/>
              </a:solidFill>
            </a:endParaRPr>
          </a:p>
        </p:txBody>
      </p:sp>
      <p:sp>
        <p:nvSpPr>
          <p:cNvPr id="11" name="Subtitle 2"/>
          <p:cNvSpPr>
            <a:spLocks noGrp="1"/>
          </p:cNvSpPr>
          <p:nvPr>
            <p:ph type="subTitle" idx="1" hasCustomPrompt="1"/>
          </p:nvPr>
        </p:nvSpPr>
        <p:spPr>
          <a:xfrm>
            <a:off x="336413" y="936077"/>
            <a:ext cx="11436487" cy="5274225"/>
          </a:xfrm>
          <a:prstGeom prst="rect">
            <a:avLst/>
          </a:prstGeom>
        </p:spPr>
        <p:txBody>
          <a:bodyPr lIns="121500" tIns="60749" rIns="121500" bIns="60749"/>
          <a:lstStyle>
            <a:lvl1pPr marL="342043" indent="-342043" algn="l">
              <a:buClrTx/>
              <a:buFont typeface="+mj-lt"/>
              <a:buAutoNum type="arabicPeriod"/>
              <a:defRPr sz="1795" baseline="0">
                <a:solidFill>
                  <a:schemeClr val="tx1"/>
                </a:solidFill>
                <a:latin typeface="Arial"/>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sz="1795">
                <a:solidFill>
                  <a:schemeClr val="tx1"/>
                </a:solidFill>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sz="1795">
                <a:solidFill>
                  <a:schemeClr val="tx1"/>
                </a:solidFill>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sz="1795">
                <a:solidFill>
                  <a:schemeClr val="tx1"/>
                </a:solidFill>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sz="1795">
                <a:solidFill>
                  <a:schemeClr val="tx1"/>
                </a:solidFill>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sz="1795">
                <a:solidFill>
                  <a:schemeClr val="tx1"/>
                </a:solidFill>
              </a:defRPr>
            </a:lvl6pPr>
            <a:lvl7pPr marL="3635707" indent="0" algn="ctr">
              <a:buNone/>
              <a:defRPr sz="1895">
                <a:solidFill>
                  <a:schemeClr val="tx1"/>
                </a:solidFill>
              </a:defRPr>
            </a:lvl7pPr>
            <a:lvl8pPr marL="4241654" indent="0" algn="ctr">
              <a:buNone/>
              <a:defRPr>
                <a:solidFill>
                  <a:schemeClr val="tx1">
                    <a:tint val="75000"/>
                  </a:schemeClr>
                </a:solidFill>
              </a:defRPr>
            </a:lvl8pPr>
            <a:lvl9pPr marL="4847611" indent="0" algn="ctr">
              <a:buNone/>
              <a:defRPr>
                <a:solidFill>
                  <a:schemeClr val="tx1">
                    <a:tint val="75000"/>
                  </a:schemeClr>
                </a:solidFill>
              </a:defRPr>
            </a:lvl9pPr>
          </a:lstStyle>
          <a:p>
            <a:r>
              <a:rPr lang="en-US" dirty="0" smtClean="0"/>
              <a:t>Text area – Arial 18 </a:t>
            </a:r>
            <a:r>
              <a:rPr lang="en-US" dirty="0" err="1" smtClean="0"/>
              <a:t>pt</a:t>
            </a:r>
            <a:r>
              <a:rPr lang="en-US" dirty="0" smtClean="0"/>
              <a:t> black</a:t>
            </a:r>
            <a:endParaRPr lang="id-ID" dirty="0" smtClean="0"/>
          </a:p>
          <a:p>
            <a:pPr lvl="1"/>
            <a:r>
              <a:rPr lang="id-ID" dirty="0" smtClean="0"/>
              <a:t>Second level</a:t>
            </a:r>
          </a:p>
          <a:p>
            <a:pPr lvl="2"/>
            <a:r>
              <a:rPr lang="id-ID" dirty="0" smtClean="0"/>
              <a:t>Third level</a:t>
            </a:r>
          </a:p>
          <a:p>
            <a:pPr lvl="3"/>
            <a:r>
              <a:rPr lang="id-ID" dirty="0" smtClean="0"/>
              <a:t>Fourth level</a:t>
            </a:r>
          </a:p>
          <a:p>
            <a:pPr lvl="4"/>
            <a:r>
              <a:rPr lang="id-ID" dirty="0" smtClean="0"/>
              <a:t>Fifth level</a:t>
            </a:r>
            <a:endParaRPr lang="en-US" dirty="0" smtClean="0"/>
          </a:p>
          <a:p>
            <a:pPr marL="3029753" marR="0" lvl="5"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2423802" marR="0" lvl="4"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1817851" marR="0" lvl="3"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marL="1211901" marR="0" lvl="2" indent="0" algn="l" defTabSz="605950" rtl="0" eaLnBrk="1" fontAlgn="auto" latinLnBrk="0" hangingPunct="1">
              <a:lnSpc>
                <a:spcPct val="100000"/>
              </a:lnSpc>
              <a:spcBef>
                <a:spcPct val="20000"/>
              </a:spcBef>
              <a:spcAft>
                <a:spcPts val="0"/>
              </a:spcAft>
              <a:buClrTx/>
              <a:buSzTx/>
              <a:buFont typeface="Arial"/>
              <a:buNone/>
              <a:tabLst/>
              <a:defRPr/>
            </a:pPr>
            <a:endParaRPr lang="en-US" dirty="0" smtClean="0"/>
          </a:p>
          <a:p>
            <a:pPr lvl="1"/>
            <a:endParaRPr lang="en-US" dirty="0" smtClean="0"/>
          </a:p>
        </p:txBody>
      </p:sp>
      <p:sp>
        <p:nvSpPr>
          <p:cNvPr id="6" name="Text Placeholder 5"/>
          <p:cNvSpPr>
            <a:spLocks noGrp="1"/>
          </p:cNvSpPr>
          <p:nvPr>
            <p:ph type="body" sz="quarter" idx="11" hasCustomPrompt="1"/>
          </p:nvPr>
        </p:nvSpPr>
        <p:spPr>
          <a:xfrm>
            <a:off x="325440" y="186354"/>
            <a:ext cx="11409360" cy="541148"/>
          </a:xfrm>
          <a:prstGeom prst="rect">
            <a:avLst/>
          </a:prstGeom>
        </p:spPr>
        <p:txBody>
          <a:bodyPr vert="horz"/>
          <a:lstStyle>
            <a:lvl1pPr marL="0" indent="0">
              <a:buNone/>
              <a:defRPr sz="3392" b="1" baseline="0">
                <a:solidFill>
                  <a:schemeClr val="accent3"/>
                </a:solidFill>
              </a:defRPr>
            </a:lvl1pPr>
            <a:lvl2pPr>
              <a:defRPr sz="2394">
                <a:solidFill>
                  <a:srgbClr val="3256A7"/>
                </a:solidFill>
              </a:defRPr>
            </a:lvl2pPr>
            <a:lvl3pPr>
              <a:defRPr sz="2394">
                <a:solidFill>
                  <a:srgbClr val="3256A7"/>
                </a:solidFill>
              </a:defRPr>
            </a:lvl3pPr>
            <a:lvl4pPr>
              <a:defRPr sz="2394">
                <a:solidFill>
                  <a:srgbClr val="3256A7"/>
                </a:solidFill>
              </a:defRPr>
            </a:lvl4pPr>
            <a:lvl5pPr>
              <a:defRPr sz="2394">
                <a:solidFill>
                  <a:srgbClr val="3256A7"/>
                </a:solidFill>
              </a:defRPr>
            </a:lvl5pPr>
          </a:lstStyle>
          <a:p>
            <a:pPr lvl="0"/>
            <a:r>
              <a:rPr lang="en-US" dirty="0" smtClean="0"/>
              <a:t>Slide Title – 1 Column</a:t>
            </a:r>
            <a:endParaRPr lang="en-US" dirty="0"/>
          </a:p>
        </p:txBody>
      </p:sp>
    </p:spTree>
    <p:extLst>
      <p:ext uri="{BB962C8B-B14F-4D97-AF65-F5344CB8AC3E}">
        <p14:creationId xmlns:p14="http://schemas.microsoft.com/office/powerpoint/2010/main" val="1080045333"/>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191" y="379971"/>
            <a:ext cx="10945654" cy="741545"/>
          </a:xfrm>
          <a:prstGeom prst="rect">
            <a:avLst/>
          </a:prstGeom>
        </p:spPr>
        <p:txBody>
          <a:bodyPr>
            <a:normAutofit/>
          </a:bodyPr>
          <a:lstStyle>
            <a:lvl1pPr algn="l">
              <a:defRPr sz="3000"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760377" y="1304172"/>
            <a:ext cx="10945654" cy="5028389"/>
          </a:xfrm>
          <a:prstGeom prst="rect">
            <a:avLst/>
          </a:prstGeom>
        </p:spPr>
        <p:txBody>
          <a:bodyPr lIns="91440">
            <a:normAutofit/>
          </a:bodyPr>
          <a:lstStyle>
            <a:lvl1pPr marL="341313" indent="-341313">
              <a:buClrTx/>
              <a:buFont typeface="+mj-lt"/>
              <a:buAutoNum type="arabicPeriod"/>
              <a:defRPr sz="2000">
                <a:solidFill>
                  <a:schemeClr val="tx1"/>
                </a:solidFill>
                <a:latin typeface="Arial"/>
                <a:cs typeface="Arial"/>
              </a:defRPr>
            </a:lvl1pPr>
            <a:lvl2pPr marL="800100" indent="-342900">
              <a:buClrTx/>
              <a:buFont typeface="+mj-lt"/>
              <a:buAutoNum type="alphaUcPeriod"/>
              <a:defRPr sz="1800">
                <a:solidFill>
                  <a:schemeClr val="tx1"/>
                </a:solidFill>
                <a:latin typeface="Arial"/>
                <a:cs typeface="Arial"/>
              </a:defRPr>
            </a:lvl2pPr>
            <a:lvl3pPr marL="1257300" indent="-342900">
              <a:buClrTx/>
              <a:buFont typeface="+mj-lt"/>
              <a:buAutoNum type="arabicPeriod"/>
              <a:defRPr sz="1600">
                <a:solidFill>
                  <a:schemeClr val="tx1"/>
                </a:solidFill>
                <a:latin typeface="Arial"/>
                <a:cs typeface="Arial"/>
              </a:defRPr>
            </a:lvl3pPr>
            <a:lvl4pPr marL="1714500" indent="-342900">
              <a:buClrTx/>
              <a:buFont typeface="+mj-lt"/>
              <a:buAutoNum type="alphaLcPeriod"/>
              <a:defRPr sz="1400">
                <a:solidFill>
                  <a:schemeClr val="tx1"/>
                </a:solidFill>
                <a:latin typeface="Arial"/>
                <a:cs typeface="Arial"/>
              </a:defRPr>
            </a:lvl4pPr>
            <a:lvl5pPr marL="2057400" indent="-228600">
              <a:buClrTx/>
              <a:buFont typeface="+mj-lt"/>
              <a:buAutoNum type="arabicPeriod"/>
              <a:defRPr sz="1200">
                <a:solidFill>
                  <a:schemeClr val="tx1"/>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0" y="6458633"/>
            <a:ext cx="12161838" cy="27430"/>
          </a:xfrm>
          <a:prstGeom prst="rect">
            <a:avLst/>
          </a:prstGeom>
          <a:solidFill>
            <a:srgbClr val="29AB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376491"/>
            <a:ext cx="12161838" cy="27430"/>
          </a:xfrm>
          <a:prstGeom prst="rect">
            <a:avLst/>
          </a:prstGeom>
          <a:solidFill>
            <a:srgbClr val="29AB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Simplivity-head-lg.jpg"/>
          <p:cNvPicPr>
            <a:picLocks noChangeAspect="1"/>
          </p:cNvPicPr>
          <p:nvPr userDrawn="1"/>
        </p:nvPicPr>
        <p:blipFill>
          <a:blip r:embed="rId2"/>
          <a:stretch>
            <a:fillRect/>
          </a:stretch>
        </p:blipFill>
        <p:spPr>
          <a:xfrm>
            <a:off x="10591674" y="19938"/>
            <a:ext cx="1570163" cy="347219"/>
          </a:xfrm>
          <a:prstGeom prst="rect">
            <a:avLst/>
          </a:prstGeom>
        </p:spPr>
      </p:pic>
      <p:pic>
        <p:nvPicPr>
          <p:cNvPr id="18" name="Picture 17" descr="blue-box-sm.jpg"/>
          <p:cNvPicPr>
            <a:picLocks noChangeAspect="1"/>
          </p:cNvPicPr>
          <p:nvPr userDrawn="1"/>
        </p:nvPicPr>
        <p:blipFill>
          <a:blip r:embed="rId3"/>
          <a:stretch>
            <a:fillRect/>
          </a:stretch>
        </p:blipFill>
        <p:spPr>
          <a:xfrm>
            <a:off x="45214" y="6530273"/>
            <a:ext cx="408495" cy="325197"/>
          </a:xfrm>
          <a:prstGeom prst="rect">
            <a:avLst/>
          </a:prstGeom>
        </p:spPr>
      </p:pic>
      <p:sp>
        <p:nvSpPr>
          <p:cNvPr id="9" name="TextBox 8"/>
          <p:cNvSpPr txBox="1"/>
          <p:nvPr userDrawn="1"/>
        </p:nvSpPr>
        <p:spPr>
          <a:xfrm>
            <a:off x="11345008" y="6549486"/>
            <a:ext cx="816829" cy="276999"/>
          </a:xfrm>
          <a:prstGeom prst="rect">
            <a:avLst/>
          </a:prstGeom>
          <a:noFill/>
        </p:spPr>
        <p:txBody>
          <a:bodyPr wrap="square" rtlCol="0">
            <a:spAutoFit/>
          </a:bodyPr>
          <a:lstStyle/>
          <a:p>
            <a:pPr algn="ctr"/>
            <a:fld id="{1534850D-B7E9-4806-9008-3F8A51B80A71}" type="slidenum">
              <a:rPr lang="en-US" sz="1200" smtClean="0"/>
              <a:pPr algn="ctr"/>
              <a:t>‹nr›</a:t>
            </a:fld>
            <a:endParaRPr lang="en-US" sz="1200" dirty="0"/>
          </a:p>
        </p:txBody>
      </p:sp>
    </p:spTree>
    <p:extLst>
      <p:ext uri="{BB962C8B-B14F-4D97-AF65-F5344CB8AC3E}">
        <p14:creationId xmlns:p14="http://schemas.microsoft.com/office/powerpoint/2010/main" val="2352525725"/>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head and tex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55297" y="6529567"/>
            <a:ext cx="3851249" cy="366183"/>
          </a:xfrm>
          <a:prstGeom prst="rect">
            <a:avLst/>
          </a:prstGeom>
        </p:spPr>
        <p:txBody>
          <a:bodyPr/>
          <a:lstStyle>
            <a:lvl1pPr algn="ctr">
              <a:defRPr sz="1200" i="1">
                <a:solidFill>
                  <a:schemeClr val="bg1"/>
                </a:solidFill>
              </a:defRPr>
            </a:lvl1pPr>
          </a:lstStyle>
          <a:p>
            <a:endParaRPr lang="en-US" dirty="0"/>
          </a:p>
        </p:txBody>
      </p:sp>
      <p:sp>
        <p:nvSpPr>
          <p:cNvPr id="10" name="Slide Number Placeholder 5"/>
          <p:cNvSpPr>
            <a:spLocks noGrp="1"/>
          </p:cNvSpPr>
          <p:nvPr>
            <p:ph type="sldNum" sz="quarter" idx="4"/>
          </p:nvPr>
        </p:nvSpPr>
        <p:spPr>
          <a:xfrm>
            <a:off x="222716" y="6529567"/>
            <a:ext cx="2837762" cy="366183"/>
          </a:xfrm>
          <a:prstGeom prst="rect">
            <a:avLst/>
          </a:prstGeom>
        </p:spPr>
        <p:txBody>
          <a:bodyPr/>
          <a:lstStyle>
            <a:lvl1pPr algn="l">
              <a:defRPr sz="1200">
                <a:solidFill>
                  <a:schemeClr val="bg1"/>
                </a:solidFill>
              </a:defRPr>
            </a:lvl1pPr>
          </a:lstStyle>
          <a:p>
            <a:fld id="{C4B3051C-F915-0A48-B98C-C8B9D7A070B9}" type="slidenum">
              <a:rPr lang="en-US" smtClean="0"/>
              <a:pPr/>
              <a:t>‹nr›</a:t>
            </a:fld>
            <a:endParaRPr lang="en-US" dirty="0"/>
          </a:p>
        </p:txBody>
      </p:sp>
      <p:sp>
        <p:nvSpPr>
          <p:cNvPr id="13" name="Subtitle 2"/>
          <p:cNvSpPr>
            <a:spLocks noGrp="1"/>
          </p:cNvSpPr>
          <p:nvPr>
            <p:ph type="subTitle" idx="1" hasCustomPrompt="1"/>
          </p:nvPr>
        </p:nvSpPr>
        <p:spPr>
          <a:xfrm>
            <a:off x="336413" y="1228175"/>
            <a:ext cx="11436486" cy="5121825"/>
          </a:xfrm>
          <a:prstGeom prst="rect">
            <a:avLst/>
          </a:prstGeom>
        </p:spPr>
        <p:txBody>
          <a:bodyPr lIns="121500" tIns="60749" rIns="121500" bIns="60749"/>
          <a:lstStyle>
            <a:lvl1pPr marL="0" indent="0" algn="l">
              <a:buClrTx/>
              <a:buFont typeface="Wingdings" charset="2"/>
              <a:buNone/>
              <a:defRPr sz="1800" baseline="0">
                <a:solidFill>
                  <a:schemeClr val="tx1"/>
                </a:solidFill>
                <a:latin typeface="Arial"/>
                <a:cs typeface="Arial"/>
              </a:defRPr>
            </a:lvl1pPr>
            <a:lvl2pPr marL="607469"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2pPr>
            <a:lvl3pPr marL="1214938"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3pPr>
            <a:lvl4pPr marL="1822407"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4pPr>
            <a:lvl5pPr marL="2429877"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9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smtClean="0"/>
              <a:t>Text area – Arial 18 </a:t>
            </a:r>
            <a:r>
              <a:rPr lang="en-US" dirty="0" err="1" smtClean="0"/>
              <a:t>pt</a:t>
            </a:r>
            <a:r>
              <a:rPr lang="en-US" dirty="0" smtClean="0"/>
              <a:t> black</a:t>
            </a:r>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smtClean="0"/>
          </a:p>
          <a:p>
            <a:pPr lvl="1"/>
            <a:endParaRPr lang="en-US" dirty="0" smtClean="0"/>
          </a:p>
        </p:txBody>
      </p:sp>
      <p:sp>
        <p:nvSpPr>
          <p:cNvPr id="11" name="Text Placeholder 5"/>
          <p:cNvSpPr>
            <a:spLocks noGrp="1"/>
          </p:cNvSpPr>
          <p:nvPr>
            <p:ph type="body" sz="quarter" idx="11" hasCustomPrompt="1"/>
          </p:nvPr>
        </p:nvSpPr>
        <p:spPr>
          <a:xfrm>
            <a:off x="325440" y="186354"/>
            <a:ext cx="11409360" cy="541148"/>
          </a:xfrm>
          <a:prstGeom prst="rect">
            <a:avLst/>
          </a:prstGeom>
        </p:spPr>
        <p:txBody>
          <a:bodyPr vert="horz"/>
          <a:lstStyle>
            <a:lvl1pPr marL="0" indent="0">
              <a:buNone/>
              <a:defRPr sz="34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Slide Title – 1 Column with subhead</a:t>
            </a:r>
            <a:endParaRPr lang="en-US" dirty="0"/>
          </a:p>
        </p:txBody>
      </p:sp>
      <p:sp>
        <p:nvSpPr>
          <p:cNvPr id="12" name="Text Placeholder 5"/>
          <p:cNvSpPr>
            <a:spLocks noGrp="1"/>
          </p:cNvSpPr>
          <p:nvPr>
            <p:ph type="body" sz="quarter" idx="12" hasCustomPrompt="1"/>
          </p:nvPr>
        </p:nvSpPr>
        <p:spPr>
          <a:xfrm>
            <a:off x="325439" y="727502"/>
            <a:ext cx="11409361" cy="436506"/>
          </a:xfrm>
          <a:prstGeom prst="rect">
            <a:avLst/>
          </a:prstGeom>
        </p:spPr>
        <p:txBody>
          <a:bodyPr vert="horz"/>
          <a:lstStyle>
            <a:lvl1pPr marL="0" indent="0">
              <a:buNone/>
              <a:defRPr sz="2100" b="1" i="1" baseline="0">
                <a:solidFill>
                  <a:srgbClr val="000000"/>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Subhead – Arial Bold Italic, 21pt</a:t>
            </a:r>
            <a:endParaRPr lang="en-US" dirty="0"/>
          </a:p>
        </p:txBody>
      </p:sp>
    </p:spTree>
    <p:extLst>
      <p:ext uri="{BB962C8B-B14F-4D97-AF65-F5344CB8AC3E}">
        <p14:creationId xmlns:p14="http://schemas.microsoft.com/office/powerpoint/2010/main" val="370628167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smtClean="0"/>
              <a:t>Click to edit Master title style</a:t>
            </a:r>
            <a:endParaRPr lang="en-US"/>
          </a:p>
        </p:txBody>
      </p:sp>
    </p:spTree>
    <p:extLst>
      <p:ext uri="{BB962C8B-B14F-4D97-AF65-F5344CB8AC3E}">
        <p14:creationId xmlns:p14="http://schemas.microsoft.com/office/powerpoint/2010/main" val="120639989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smtClean="0"/>
              <a:t>Click to edit Master title style</a:t>
            </a:r>
            <a:endParaRPr lang="en-US"/>
          </a:p>
        </p:txBody>
      </p:sp>
      <p:sp>
        <p:nvSpPr>
          <p:cNvPr id="3"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320009244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1 Content with Bulletpoints">
    <p:spTree>
      <p:nvGrpSpPr>
        <p:cNvPr id="1" name=""/>
        <p:cNvGrpSpPr/>
        <p:nvPr/>
      </p:nvGrpSpPr>
      <p:grpSpPr>
        <a:xfrm>
          <a:off x="0" y="0"/>
          <a:ext cx="0" cy="0"/>
          <a:chOff x="0" y="0"/>
          <a:chExt cx="0" cy="0"/>
        </a:xfrm>
      </p:grpSpPr>
      <p:sp>
        <p:nvSpPr>
          <p:cNvPr id="2" name="Title 1"/>
          <p:cNvSpPr>
            <a:spLocks noGrp="1"/>
          </p:cNvSpPr>
          <p:nvPr>
            <p:ph type="title"/>
          </p:nvPr>
        </p:nvSpPr>
        <p:spPr>
          <a:xfrm>
            <a:off x="329184" y="182880"/>
            <a:ext cx="11430000" cy="548640"/>
          </a:xfrm>
        </p:spPr>
        <p:txBody>
          <a:bodyPr/>
          <a:lstStyle>
            <a:lvl1pPr marL="0" indent="0" algn="l">
              <a:buFont typeface="Arial" panose="020B0604020202020204" pitchFamily="34" charset="0"/>
              <a:buNone/>
              <a:defRPr/>
            </a:lvl1pPr>
          </a:lstStyle>
          <a:p>
            <a:r>
              <a:rPr lang="en-US" dirty="0" smtClean="0"/>
              <a:t>Click to edit Master title style</a:t>
            </a:r>
            <a:endParaRPr lang="en-US" dirty="0"/>
          </a:p>
        </p:txBody>
      </p:sp>
      <p:sp>
        <p:nvSpPr>
          <p:cNvPr id="9" name="Content Placeholder 3"/>
          <p:cNvSpPr>
            <a:spLocks noGrp="1"/>
          </p:cNvSpPr>
          <p:nvPr>
            <p:ph sz="quarter" idx="14"/>
          </p:nvPr>
        </p:nvSpPr>
        <p:spPr>
          <a:xfrm>
            <a:off x="328613" y="859536"/>
            <a:ext cx="11430000" cy="5166614"/>
          </a:xfrm>
          <a:prstGeom prst="rect">
            <a:avLst/>
          </a:prstGeom>
        </p:spPr>
        <p:txBody>
          <a:bodyPr/>
          <a:lstStyle>
            <a:lvl1pPr marL="285750" indent="-285750">
              <a:buFont typeface="Arial" panose="020B0604020202020204" pitchFamily="34" charset="0"/>
              <a:buChar char="•"/>
              <a:defRPr/>
            </a:lvl1pPr>
            <a:lvl2pPr marL="752094" indent="-285750">
              <a:buFont typeface="Arial" panose="020B0604020202020204" pitchFamily="34" charset="0"/>
              <a:buChar char="•"/>
              <a:defRPr/>
            </a:lvl2pPr>
            <a:lvl3pPr marL="1152144" indent="-228600">
              <a:buFont typeface="Arial" panose="020B0604020202020204" pitchFamily="34" charset="0"/>
              <a:buChar char="•"/>
              <a:defRPr/>
            </a:lvl3pPr>
            <a:lvl4pPr marL="1536192" indent="-219456">
              <a:buFont typeface="Arial" panose="020B0604020202020204" pitchFamily="34" charset="0"/>
              <a:buChar char="•"/>
              <a:defRPr/>
            </a:lvl4pPr>
            <a:lvl5pPr marL="1938528" indent="-210312">
              <a:buFont typeface="Arial" panose="020B0604020202020204" pitchFamily="34" charset="0"/>
              <a:buChar char="•"/>
              <a:defRPr/>
            </a:lvl5pPr>
            <a:lvl6pPr marL="2340864" indent="-256032">
              <a:buFont typeface="Arial" panose="020B0604020202020204" pitchFamily="34" charset="0"/>
              <a:buChar char="•"/>
              <a:defRPr sz="1300">
                <a:latin typeface="Arial Narrow" panose="020B0606020202030204" pitchFamily="34" charset="0"/>
              </a:defRPr>
            </a:lvl6pPr>
            <a:lvl7pPr marL="2743200" indent="-237744">
              <a:defRPr sz="1300">
                <a:latin typeface="Arial Narrow" panose="020B0606020202030204" pitchFamily="34" charset="0"/>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Tree>
    <p:extLst>
      <p:ext uri="{BB962C8B-B14F-4D97-AF65-F5344CB8AC3E}">
        <p14:creationId xmlns:p14="http://schemas.microsoft.com/office/powerpoint/2010/main" val="158424079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1 Content">
    <p:spTree>
      <p:nvGrpSpPr>
        <p:cNvPr id="1" name=""/>
        <p:cNvGrpSpPr/>
        <p:nvPr/>
      </p:nvGrpSpPr>
      <p:grpSpPr>
        <a:xfrm>
          <a:off x="0" y="0"/>
          <a:ext cx="0" cy="0"/>
          <a:chOff x="0" y="0"/>
          <a:chExt cx="0" cy="0"/>
        </a:xfrm>
      </p:grpSpPr>
      <p:sp>
        <p:nvSpPr>
          <p:cNvPr id="14" name="Content Placeholder 3"/>
          <p:cNvSpPr>
            <a:spLocks noGrp="1"/>
          </p:cNvSpPr>
          <p:nvPr>
            <p:ph sz="quarter" idx="15"/>
          </p:nvPr>
        </p:nvSpPr>
        <p:spPr>
          <a:xfrm>
            <a:off x="328613" y="1228725"/>
            <a:ext cx="11430000" cy="479742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2"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Tree>
    <p:extLst>
      <p:ext uri="{BB962C8B-B14F-4D97-AF65-F5344CB8AC3E}">
        <p14:creationId xmlns:p14="http://schemas.microsoft.com/office/powerpoint/2010/main" val="25748830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1 Content in two Columns">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8613" y="859536"/>
            <a:ext cx="11430000" cy="516661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909022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wo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8613" y="859536"/>
            <a:ext cx="5670550" cy="516661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smtClean="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9" name="Content Placeholder 3"/>
          <p:cNvSpPr>
            <a:spLocks noGrp="1"/>
          </p:cNvSpPr>
          <p:nvPr>
            <p:ph sz="quarter" idx="14"/>
          </p:nvPr>
        </p:nvSpPr>
        <p:spPr>
          <a:xfrm>
            <a:off x="6088634" y="859536"/>
            <a:ext cx="5670550" cy="516661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Tree>
    <p:extLst>
      <p:ext uri="{BB962C8B-B14F-4D97-AF65-F5344CB8AC3E}">
        <p14:creationId xmlns:p14="http://schemas.microsoft.com/office/powerpoint/2010/main" val="72754573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 2 Content">
    <p:spTree>
      <p:nvGrpSpPr>
        <p:cNvPr id="1" name=""/>
        <p:cNvGrpSpPr/>
        <p:nvPr/>
      </p:nvGrpSpPr>
      <p:grpSpPr>
        <a:xfrm>
          <a:off x="0" y="0"/>
          <a:ext cx="0" cy="0"/>
          <a:chOff x="0" y="0"/>
          <a:chExt cx="0" cy="0"/>
        </a:xfrm>
      </p:grpSpPr>
      <p:sp>
        <p:nvSpPr>
          <p:cNvPr id="9" name="Content Placeholder 3"/>
          <p:cNvSpPr>
            <a:spLocks noGrp="1"/>
          </p:cNvSpPr>
          <p:nvPr>
            <p:ph sz="quarter" idx="14"/>
          </p:nvPr>
        </p:nvSpPr>
        <p:spPr>
          <a:xfrm>
            <a:off x="328613" y="1229395"/>
            <a:ext cx="5670550" cy="479675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2" name="Title 1"/>
          <p:cNvSpPr>
            <a:spLocks noGrp="1"/>
          </p:cNvSpPr>
          <p:nvPr>
            <p:ph type="title"/>
          </p:nvPr>
        </p:nvSpPr>
        <p:spPr>
          <a:xfrm>
            <a:off x="329184" y="182880"/>
            <a:ext cx="11430000" cy="548640"/>
          </a:xfrm>
        </p:spPr>
        <p:txBody>
          <a:bodyPr/>
          <a:lstStyle>
            <a:lvl1pPr algn="l">
              <a:defRPr/>
            </a:lvl1pPr>
          </a:lstStyle>
          <a:p>
            <a:r>
              <a:rPr lang="en-US" smtClean="0"/>
              <a:t>Click to edit Master title style</a:t>
            </a:r>
            <a:endParaRPr lang="en-US"/>
          </a:p>
        </p:txBody>
      </p:sp>
      <p:sp>
        <p:nvSpPr>
          <p:cNvPr id="10" name="Content Placeholder 3"/>
          <p:cNvSpPr>
            <a:spLocks noGrp="1"/>
          </p:cNvSpPr>
          <p:nvPr>
            <p:ph sz="quarter" idx="15"/>
          </p:nvPr>
        </p:nvSpPr>
        <p:spPr>
          <a:xfrm>
            <a:off x="6072913" y="1229395"/>
            <a:ext cx="5670550" cy="479675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smtClean="0"/>
              <a:t>Click to edit Master text styles</a:t>
            </a:r>
          </a:p>
          <a:p>
            <a:pPr lvl="1">
              <a:buFont typeface="+mj-lt"/>
              <a:buAutoNum type="alphaUcPeriod"/>
            </a:pPr>
            <a:r>
              <a:rPr lang="en-US" dirty="0" smtClean="0"/>
              <a:t>Second level</a:t>
            </a:r>
          </a:p>
          <a:p>
            <a:pPr marL="1152144" lvl="2" indent="-228600">
              <a:buFont typeface="+mj-lt"/>
              <a:buAutoNum type="arabicPeriod"/>
            </a:pPr>
            <a:r>
              <a:rPr lang="en-US" dirty="0" smtClean="0"/>
              <a:t>Third level</a:t>
            </a:r>
          </a:p>
          <a:p>
            <a:pPr marL="1536192" lvl="3" indent="-219456">
              <a:buFont typeface="+mj-lt"/>
              <a:buAutoNum type="alphaLcPeriod"/>
            </a:pPr>
            <a:r>
              <a:rPr lang="en-US" dirty="0" smtClean="0"/>
              <a:t>Fourth level</a:t>
            </a:r>
          </a:p>
          <a:p>
            <a:pPr marL="1938528" lvl="4" indent="-210312">
              <a:buAutoNum type="romanLcPeriod"/>
            </a:pPr>
            <a:r>
              <a:rPr lang="en-US" dirty="0" smtClean="0"/>
              <a:t>Fifth level</a:t>
            </a:r>
          </a:p>
          <a:p>
            <a:pPr marL="2343150" lvl="5" indent="-254000"/>
            <a:r>
              <a:rPr lang="en-US" dirty="0" smtClean="0"/>
              <a:t>Sixth level</a:t>
            </a:r>
          </a:p>
          <a:p>
            <a:pPr marL="2743200" lvl="6" indent="-241300">
              <a:buFont typeface="+mj-lt"/>
              <a:buAutoNum type="arabicParenR"/>
            </a:pPr>
            <a:r>
              <a:rPr lang="en-US" dirty="0" smtClean="0"/>
              <a:t>Seventh level</a:t>
            </a:r>
            <a:endParaRPr lang="en-US" dirty="0"/>
          </a:p>
        </p:txBody>
      </p:sp>
      <p:sp>
        <p:nvSpPr>
          <p:cNvPr id="11" name="Text Placeholder 5"/>
          <p:cNvSpPr>
            <a:spLocks noGrp="1"/>
          </p:cNvSpPr>
          <p:nvPr>
            <p:ph type="body" sz="quarter" idx="12" hasCustomPrompt="1"/>
          </p:nvPr>
        </p:nvSpPr>
        <p:spPr>
          <a:xfrm>
            <a:off x="329184" y="749579"/>
            <a:ext cx="11430000"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smtClean="0"/>
              <a:t>Click to add subtitle</a:t>
            </a:r>
            <a:endParaRPr lang="en-US" dirty="0"/>
          </a:p>
        </p:txBody>
      </p:sp>
    </p:spTree>
    <p:extLst>
      <p:ext uri="{BB962C8B-B14F-4D97-AF65-F5344CB8AC3E}">
        <p14:creationId xmlns:p14="http://schemas.microsoft.com/office/powerpoint/2010/main" val="63584607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812417" y="6163734"/>
            <a:ext cx="1985614" cy="523294"/>
          </a:xfrm>
          <a:prstGeom prst="rect">
            <a:avLst/>
          </a:prstGeom>
        </p:spPr>
      </p:pic>
      <p:sp>
        <p:nvSpPr>
          <p:cNvPr id="3" name="Rectangle 2"/>
          <p:cNvSpPr/>
          <p:nvPr userDrawn="1"/>
        </p:nvSpPr>
        <p:spPr>
          <a:xfrm>
            <a:off x="0" y="-1"/>
            <a:ext cx="12161838"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userDrawn="1"/>
        </p:nvSpPr>
        <p:spPr>
          <a:xfrm>
            <a:off x="4734497" y="6364585"/>
            <a:ext cx="2642069" cy="369332"/>
          </a:xfrm>
          <a:prstGeom prst="rect">
            <a:avLst/>
          </a:prstGeom>
          <a:noFill/>
        </p:spPr>
        <p:txBody>
          <a:bodyPr wrap="none" rtlCol="0">
            <a:spAutoFit/>
          </a:bodyPr>
          <a:lstStyle/>
          <a:p>
            <a:pPr algn="ctr"/>
            <a:r>
              <a:rPr lang="en-US" sz="900" dirty="0" smtClean="0">
                <a:solidFill>
                  <a:schemeClr val="bg1">
                    <a:lumMod val="50000"/>
                  </a:schemeClr>
                </a:solidFill>
              </a:rPr>
              <a:t>Confidential and Proprietary</a:t>
            </a:r>
          </a:p>
          <a:p>
            <a:pPr algn="ctr"/>
            <a:r>
              <a:rPr lang="en-US" sz="900" dirty="0" smtClean="0">
                <a:solidFill>
                  <a:schemeClr val="bg1">
                    <a:lumMod val="50000"/>
                  </a:schemeClr>
                </a:solidFill>
              </a:rPr>
              <a:t>Copyright © 2015 </a:t>
            </a:r>
            <a:r>
              <a:rPr lang="en-US" sz="900" dirty="0" err="1" smtClean="0">
                <a:solidFill>
                  <a:schemeClr val="bg1">
                    <a:lumMod val="50000"/>
                  </a:schemeClr>
                </a:solidFill>
              </a:rPr>
              <a:t>SimpliVity</a:t>
            </a:r>
            <a:r>
              <a:rPr lang="en-US" sz="900" dirty="0" smtClean="0">
                <a:solidFill>
                  <a:schemeClr val="bg1">
                    <a:lumMod val="50000"/>
                  </a:schemeClr>
                </a:solidFill>
              </a:rPr>
              <a:t>. All rights reserved.</a:t>
            </a:r>
          </a:p>
        </p:txBody>
      </p:sp>
      <p:sp>
        <p:nvSpPr>
          <p:cNvPr id="6" name="Rectangle 6"/>
          <p:cNvSpPr txBox="1">
            <a:spLocks noChangeArrowheads="1"/>
          </p:cNvSpPr>
          <p:nvPr userDrawn="1"/>
        </p:nvSpPr>
        <p:spPr bwMode="auto">
          <a:xfrm>
            <a:off x="157967" y="6522754"/>
            <a:ext cx="401982"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lumMod val="50000"/>
                  </a:schemeClr>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schemeClr val="bg1">
                  <a:lumMod val="50000"/>
                </a:schemeClr>
              </a:solidFill>
              <a:effectLst/>
              <a:uLnTx/>
              <a:uFillTx/>
              <a:latin typeface="+mn-lt"/>
              <a:ea typeface="MS PGothic" pitchFamily="34" charset="-128"/>
              <a:cs typeface="+mn-cs"/>
            </a:endParaRPr>
          </a:p>
        </p:txBody>
      </p:sp>
      <p:sp>
        <p:nvSpPr>
          <p:cNvPr id="2" name="Title Placeholder 1"/>
          <p:cNvSpPr>
            <a:spLocks noGrp="1"/>
          </p:cNvSpPr>
          <p:nvPr>
            <p:ph type="title"/>
          </p:nvPr>
        </p:nvSpPr>
        <p:spPr>
          <a:xfrm>
            <a:off x="329184" y="182880"/>
            <a:ext cx="11430000" cy="548640"/>
          </a:xfrm>
          <a:prstGeom prst="rect">
            <a:avLst/>
          </a:prstGeom>
        </p:spPr>
        <p:txBody>
          <a:bodyPr vert="horz" lIns="0" tIns="45720" rIns="0" bIns="45720" rtlCol="0">
            <a:noAutofit/>
          </a:bodyPr>
          <a:lstStyle/>
          <a:p>
            <a:pPr marL="0" lvl="0" indent="0" algn="l">
              <a:spcBef>
                <a:spcPct val="20000"/>
              </a:spcBef>
              <a:buFont typeface="Arial"/>
            </a:pPr>
            <a:r>
              <a:rPr lang="en-US" dirty="0" smtClean="0"/>
              <a:t>Click to edit Master title style</a:t>
            </a:r>
            <a:endParaRPr lang="en-US" dirty="0"/>
          </a:p>
        </p:txBody>
      </p:sp>
      <p:sp>
        <p:nvSpPr>
          <p:cNvPr id="4" name="Text Placeholder 3"/>
          <p:cNvSpPr>
            <a:spLocks noGrp="1"/>
          </p:cNvSpPr>
          <p:nvPr>
            <p:ph type="body" idx="1"/>
          </p:nvPr>
        </p:nvSpPr>
        <p:spPr>
          <a:xfrm>
            <a:off x="329184" y="859536"/>
            <a:ext cx="11430000" cy="51663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Tree>
    <p:extLst>
      <p:ext uri="{BB962C8B-B14F-4D97-AF65-F5344CB8AC3E}">
        <p14:creationId xmlns:p14="http://schemas.microsoft.com/office/powerpoint/2010/main" val="2464863312"/>
      </p:ext>
    </p:extLst>
  </p:cSld>
  <p:clrMap bg1="lt1" tx1="dk1" bg2="lt2" tx2="dk2" accent1="accent1" accent2="accent2" accent3="accent3" accent4="accent4" accent5="accent5" accent6="accent6" hlink="hlink" folHlink="folHlink"/>
  <p:sldLayoutIdLst>
    <p:sldLayoutId id="2147483821" r:id="rId1"/>
    <p:sldLayoutId id="2147483827" r:id="rId2"/>
    <p:sldLayoutId id="2147483818" r:id="rId3"/>
    <p:sldLayoutId id="2147483832" r:id="rId4"/>
    <p:sldLayoutId id="2147483817" r:id="rId5"/>
    <p:sldLayoutId id="2147483675" r:id="rId6"/>
    <p:sldLayoutId id="2147483829" r:id="rId7"/>
    <p:sldLayoutId id="2147483773" r:id="rId8"/>
    <p:sldLayoutId id="2147483778" r:id="rId9"/>
    <p:sldLayoutId id="2147483775" r:id="rId10"/>
    <p:sldLayoutId id="2147483815" r:id="rId11"/>
    <p:sldLayoutId id="2147483802" r:id="rId12"/>
    <p:sldLayoutId id="2147483801" r:id="rId13"/>
    <p:sldLayoutId id="2147483776" r:id="rId14"/>
    <p:sldLayoutId id="2147483780" r:id="rId15"/>
    <p:sldLayoutId id="2147483816" r:id="rId16"/>
    <p:sldLayoutId id="2147483828" r:id="rId17"/>
    <p:sldLayoutId id="2147483825" r:id="rId18"/>
    <p:sldLayoutId id="2147483824" r:id="rId19"/>
    <p:sldLayoutId id="2147483823" r:id="rId20"/>
    <p:sldLayoutId id="2147483822" r:id="rId21"/>
    <p:sldLayoutId id="2147483833" r:id="rId22"/>
    <p:sldLayoutId id="2147483834" r:id="rId23"/>
    <p:sldLayoutId id="2147483835" r:id="rId24"/>
    <p:sldLayoutId id="2147483836" r:id="rId25"/>
  </p:sldLayoutIdLst>
  <p:timing>
    <p:tnLst>
      <p:par>
        <p:cTn xmlns:p14="http://schemas.microsoft.com/office/powerpoint/2010/main" id="1" dur="indefinite" restart="never" nodeType="tmRoot"/>
      </p:par>
    </p:tnLst>
  </p:timing>
  <p:hf hdr="0"/>
  <p:txStyles>
    <p:titleStyle>
      <a:lvl1pPr algn="ctr" defTabSz="607469" rtl="0" eaLnBrk="1" latinLnBrk="0" hangingPunct="1">
        <a:spcBef>
          <a:spcPct val="0"/>
        </a:spcBef>
        <a:buNone/>
        <a:defRPr lang="en-US" sz="2800" b="0" kern="1200" baseline="0" smtClean="0">
          <a:solidFill>
            <a:schemeClr val="accent1"/>
          </a:solidFill>
          <a:latin typeface="+mn-lt"/>
          <a:ea typeface="+mn-ea"/>
          <a:cs typeface="+mn-cs"/>
        </a:defRPr>
      </a:lvl1pPr>
    </p:titleStyle>
    <p:bodyStyle>
      <a:lvl1pPr marL="283464" indent="-283464" algn="l" defTabSz="607469" rtl="0" eaLnBrk="1" latinLnBrk="0" hangingPunct="1">
        <a:spcBef>
          <a:spcPct val="20000"/>
        </a:spcBef>
        <a:buFont typeface="+mj-lt"/>
        <a:buAutoNum type="arabicPeriod"/>
        <a:defRPr lang="en-US" sz="1800" kern="1200" baseline="0" dirty="0" smtClean="0">
          <a:solidFill>
            <a:schemeClr val="tx1"/>
          </a:solidFill>
          <a:latin typeface="+mj-lt"/>
          <a:ea typeface="+mn-ea"/>
          <a:cs typeface="Arial"/>
        </a:defRPr>
      </a:lvl1pPr>
      <a:lvl2pPr marL="749808" indent="-283464" algn="l" defTabSz="607469" rtl="0" eaLnBrk="1" latinLnBrk="0" hangingPunct="1">
        <a:spcBef>
          <a:spcPct val="20000"/>
        </a:spcBef>
        <a:buFont typeface="+mj-lt"/>
        <a:buAutoNum type="alphaUcPeriod"/>
        <a:defRPr lang="en-US" sz="1600" kern="1200" dirty="0" smtClean="0">
          <a:solidFill>
            <a:schemeClr val="tx1"/>
          </a:solidFill>
          <a:latin typeface="Arial Narrow" panose="020B0606020202030204" pitchFamily="34" charset="0"/>
          <a:ea typeface="+mn-ea"/>
          <a:cs typeface="+mn-cs"/>
        </a:defRPr>
      </a:lvl2pPr>
      <a:lvl3pPr marL="1152144" indent="-228600" algn="l" defTabSz="607469" rtl="0" eaLnBrk="1" latinLnBrk="0" hangingPunct="1">
        <a:spcBef>
          <a:spcPct val="20000"/>
        </a:spcBef>
        <a:buFont typeface="+mj-lt"/>
        <a:buAutoNum type="arabicPeriod"/>
        <a:defRPr lang="en-US" sz="1500" kern="1200" dirty="0" smtClean="0">
          <a:solidFill>
            <a:schemeClr val="tx1"/>
          </a:solidFill>
          <a:latin typeface="Arial Narrow" panose="020B0606020202030204" pitchFamily="34" charset="0"/>
          <a:ea typeface="+mn-ea"/>
          <a:cs typeface="+mn-cs"/>
        </a:defRPr>
      </a:lvl3pPr>
      <a:lvl4pPr marL="1536192" indent="-219456" algn="l" defTabSz="607469" rtl="0" eaLnBrk="1" latinLnBrk="0" hangingPunct="1">
        <a:spcBef>
          <a:spcPct val="20000"/>
        </a:spcBef>
        <a:buFont typeface="+mj-lt"/>
        <a:buAutoNum type="alphaLcPeriod"/>
        <a:defRPr lang="en-US" sz="1400" kern="1200" baseline="0" dirty="0" smtClean="0">
          <a:solidFill>
            <a:schemeClr val="tx1"/>
          </a:solidFill>
          <a:latin typeface="Arial Narrow" panose="020B0606020202030204" pitchFamily="34" charset="0"/>
          <a:ea typeface="+mn-ea"/>
          <a:cs typeface="+mn-cs"/>
        </a:defRPr>
      </a:lvl4pPr>
      <a:lvl5pPr marL="1938528" indent="-210312" algn="l" defTabSz="607469" rtl="0" eaLnBrk="1" latinLnBrk="0" hangingPunct="1">
        <a:spcBef>
          <a:spcPct val="20000"/>
        </a:spcBef>
        <a:buFont typeface="+mj-lt"/>
        <a:buAutoNum type="romanLcPeriod"/>
        <a:defRPr lang="en-US" sz="1300" kern="1200" dirty="0" smtClean="0">
          <a:solidFill>
            <a:schemeClr val="tx1"/>
          </a:solidFill>
          <a:latin typeface="Arial Narrow" panose="020B0606020202030204" pitchFamily="34" charset="0"/>
          <a:ea typeface="+mn-ea"/>
          <a:cs typeface="+mn-cs"/>
        </a:defRPr>
      </a:lvl5pPr>
      <a:lvl6pPr marL="2340864" indent="-256032" algn="l" defTabSz="607469" rtl="0" eaLnBrk="1" latinLnBrk="0" hangingPunct="1">
        <a:spcBef>
          <a:spcPct val="20000"/>
        </a:spcBef>
        <a:buFont typeface="+mj-lt"/>
        <a:buAutoNum type="alphaLcParenR"/>
        <a:defRPr lang="en-US" sz="1300" kern="1200" dirty="0">
          <a:solidFill>
            <a:schemeClr val="tx1"/>
          </a:solidFill>
          <a:latin typeface="Arial Narrow" panose="020B0606020202030204" pitchFamily="34" charset="0"/>
          <a:ea typeface="+mn-ea"/>
          <a:cs typeface="+mn-cs"/>
        </a:defRPr>
      </a:lvl6pPr>
      <a:lvl7pPr marL="2743200" indent="-237744" algn="l" defTabSz="607469" rtl="0" eaLnBrk="1" latinLnBrk="0" hangingPunct="1">
        <a:spcBef>
          <a:spcPct val="20000"/>
        </a:spcBef>
        <a:buFont typeface="+mj-lt"/>
        <a:buAutoNum type="arabicParenR"/>
        <a:defRPr sz="1300" kern="1200" baseline="0">
          <a:solidFill>
            <a:schemeClr val="tx1"/>
          </a:solidFill>
          <a:latin typeface="Arial Narrow" panose="020B0606020202030204" pitchFamily="34" charset="0"/>
          <a:ea typeface="+mn-ea"/>
          <a:cs typeface="+mn-cs"/>
        </a:defRPr>
      </a:lvl7pPr>
      <a:lvl8pPr marL="4556021" indent="-303735" algn="l" defTabSz="607469" rtl="0" eaLnBrk="1" latinLnBrk="0" hangingPunct="1">
        <a:spcBef>
          <a:spcPct val="20000"/>
        </a:spcBef>
        <a:buFont typeface="Arial"/>
        <a:buChar char="•"/>
        <a:defRPr sz="2700" kern="1200">
          <a:solidFill>
            <a:schemeClr val="tx1"/>
          </a:solidFill>
          <a:latin typeface="+mn-lt"/>
          <a:ea typeface="+mn-ea"/>
          <a:cs typeface="+mn-cs"/>
        </a:defRPr>
      </a:lvl8pPr>
      <a:lvl9pPr marL="5163491" indent="-303735" algn="l" defTabSz="60746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7469" rtl="0" eaLnBrk="1" latinLnBrk="0" hangingPunct="1">
        <a:defRPr sz="2400" kern="1200">
          <a:solidFill>
            <a:schemeClr val="tx1"/>
          </a:solidFill>
          <a:latin typeface="+mn-lt"/>
          <a:ea typeface="+mn-ea"/>
          <a:cs typeface="+mn-cs"/>
        </a:defRPr>
      </a:lvl1pPr>
      <a:lvl2pPr marL="607469" algn="l" defTabSz="607469" rtl="0" eaLnBrk="1" latinLnBrk="0" hangingPunct="1">
        <a:defRPr sz="2400" kern="1200">
          <a:solidFill>
            <a:schemeClr val="tx1"/>
          </a:solidFill>
          <a:latin typeface="+mn-lt"/>
          <a:ea typeface="+mn-ea"/>
          <a:cs typeface="+mn-cs"/>
        </a:defRPr>
      </a:lvl2pPr>
      <a:lvl3pPr marL="1214938" algn="l" defTabSz="607469" rtl="0" eaLnBrk="1" latinLnBrk="0" hangingPunct="1">
        <a:defRPr sz="2400" kern="1200">
          <a:solidFill>
            <a:schemeClr val="tx1"/>
          </a:solidFill>
          <a:latin typeface="+mn-lt"/>
          <a:ea typeface="+mn-ea"/>
          <a:cs typeface="+mn-cs"/>
        </a:defRPr>
      </a:lvl3pPr>
      <a:lvl4pPr marL="1822407" algn="l" defTabSz="607469" rtl="0" eaLnBrk="1" latinLnBrk="0" hangingPunct="1">
        <a:defRPr sz="2400" kern="1200">
          <a:solidFill>
            <a:schemeClr val="tx1"/>
          </a:solidFill>
          <a:latin typeface="+mn-lt"/>
          <a:ea typeface="+mn-ea"/>
          <a:cs typeface="+mn-cs"/>
        </a:defRPr>
      </a:lvl4pPr>
      <a:lvl5pPr marL="2429877" algn="l" defTabSz="607469" rtl="0" eaLnBrk="1" latinLnBrk="0" hangingPunct="1">
        <a:defRPr sz="2400" kern="1200">
          <a:solidFill>
            <a:schemeClr val="tx1"/>
          </a:solidFill>
          <a:latin typeface="+mn-lt"/>
          <a:ea typeface="+mn-ea"/>
          <a:cs typeface="+mn-cs"/>
        </a:defRPr>
      </a:lvl5pPr>
      <a:lvl6pPr marL="3037346" algn="l" defTabSz="607469" rtl="0" eaLnBrk="1" latinLnBrk="0" hangingPunct="1">
        <a:defRPr sz="2400" kern="1200">
          <a:solidFill>
            <a:schemeClr val="tx1"/>
          </a:solidFill>
          <a:latin typeface="+mn-lt"/>
          <a:ea typeface="+mn-ea"/>
          <a:cs typeface="+mn-cs"/>
        </a:defRPr>
      </a:lvl6pPr>
      <a:lvl7pPr marL="3644819" algn="l" defTabSz="607469" rtl="0" eaLnBrk="1" latinLnBrk="0" hangingPunct="1">
        <a:defRPr sz="2400" kern="1200">
          <a:solidFill>
            <a:schemeClr val="tx1"/>
          </a:solidFill>
          <a:latin typeface="+mn-lt"/>
          <a:ea typeface="+mn-ea"/>
          <a:cs typeface="+mn-cs"/>
        </a:defRPr>
      </a:lvl7pPr>
      <a:lvl8pPr marL="4252285" algn="l" defTabSz="607469" rtl="0" eaLnBrk="1" latinLnBrk="0" hangingPunct="1">
        <a:defRPr sz="2400" kern="1200">
          <a:solidFill>
            <a:schemeClr val="tx1"/>
          </a:solidFill>
          <a:latin typeface="+mn-lt"/>
          <a:ea typeface="+mn-ea"/>
          <a:cs typeface="+mn-cs"/>
        </a:defRPr>
      </a:lvl8pPr>
      <a:lvl9pPr marL="4859760" algn="l" defTabSz="60746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0" Type="http://schemas.openxmlformats.org/officeDocument/2006/relationships/image" Target="../media/image83.png"/><Relationship Id="rId21" Type="http://schemas.openxmlformats.org/officeDocument/2006/relationships/image" Target="../media/image84.png"/><Relationship Id="rId22" Type="http://schemas.openxmlformats.org/officeDocument/2006/relationships/image" Target="../media/image85.png"/><Relationship Id="rId23" Type="http://schemas.openxmlformats.org/officeDocument/2006/relationships/image" Target="../media/image86.png"/><Relationship Id="rId24" Type="http://schemas.openxmlformats.org/officeDocument/2006/relationships/image" Target="../media/image87.png"/><Relationship Id="rId25" Type="http://schemas.openxmlformats.org/officeDocument/2006/relationships/image" Target="../media/image88.jpeg"/><Relationship Id="rId26" Type="http://schemas.openxmlformats.org/officeDocument/2006/relationships/image" Target="../media/image89.png"/><Relationship Id="rId27" Type="http://schemas.openxmlformats.org/officeDocument/2006/relationships/image" Target="../media/image90.png"/><Relationship Id="rId28" Type="http://schemas.openxmlformats.org/officeDocument/2006/relationships/image" Target="../media/image91.png"/><Relationship Id="rId29" Type="http://schemas.openxmlformats.org/officeDocument/2006/relationships/image" Target="../media/image92.jpeg"/><Relationship Id="rId1" Type="http://schemas.openxmlformats.org/officeDocument/2006/relationships/slideLayout" Target="../slideLayouts/slideLayout3.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g"/><Relationship Id="rId30" Type="http://schemas.openxmlformats.org/officeDocument/2006/relationships/image" Target="../media/image93.jpeg"/><Relationship Id="rId31" Type="http://schemas.openxmlformats.org/officeDocument/2006/relationships/image" Target="../media/image94.png"/><Relationship Id="rId32" Type="http://schemas.openxmlformats.org/officeDocument/2006/relationships/image" Target="../media/image95.png"/><Relationship Id="rId9" Type="http://schemas.openxmlformats.org/officeDocument/2006/relationships/image" Target="../media/image73.jpeg"/><Relationship Id="rId6" Type="http://schemas.openxmlformats.org/officeDocument/2006/relationships/image" Target="../media/image70.png"/><Relationship Id="rId7" Type="http://schemas.openxmlformats.org/officeDocument/2006/relationships/image" Target="../media/image71.jpeg"/><Relationship Id="rId8" Type="http://schemas.openxmlformats.org/officeDocument/2006/relationships/image" Target="../media/image72.jpeg"/><Relationship Id="rId33" Type="http://schemas.openxmlformats.org/officeDocument/2006/relationships/image" Target="../media/image96.png"/><Relationship Id="rId34" Type="http://schemas.openxmlformats.org/officeDocument/2006/relationships/image" Target="../media/image97.png"/><Relationship Id="rId35" Type="http://schemas.openxmlformats.org/officeDocument/2006/relationships/image" Target="../media/image98.png"/><Relationship Id="rId36" Type="http://schemas.openxmlformats.org/officeDocument/2006/relationships/image" Target="../media/image99.png"/><Relationship Id="rId10" Type="http://schemas.openxmlformats.org/officeDocument/2006/relationships/image" Target="../media/image74.jpeg"/><Relationship Id="rId11" Type="http://schemas.openxmlformats.org/officeDocument/2006/relationships/image" Target="../media/image75.jpg"/><Relationship Id="rId12" Type="http://schemas.openxmlformats.org/officeDocument/2006/relationships/image" Target="../media/image76.png"/><Relationship Id="rId13" Type="http://schemas.openxmlformats.org/officeDocument/2006/relationships/image" Target="../media/image77.jpeg"/><Relationship Id="rId14" Type="http://schemas.openxmlformats.org/officeDocument/2006/relationships/image" Target="../media/image18.png"/><Relationship Id="rId15" Type="http://schemas.openxmlformats.org/officeDocument/2006/relationships/image" Target="../media/image78.jpeg"/><Relationship Id="rId16" Type="http://schemas.openxmlformats.org/officeDocument/2006/relationships/image" Target="../media/image79.png"/><Relationship Id="rId17" Type="http://schemas.openxmlformats.org/officeDocument/2006/relationships/image" Target="../media/image80.png"/><Relationship Id="rId18" Type="http://schemas.openxmlformats.org/officeDocument/2006/relationships/image" Target="../media/image81.png"/><Relationship Id="rId19" Type="http://schemas.openxmlformats.org/officeDocument/2006/relationships/image" Target="../media/image82.png"/><Relationship Id="rId37" Type="http://schemas.openxmlformats.org/officeDocument/2006/relationships/image" Target="../media/image100.png"/><Relationship Id="rId38" Type="http://schemas.openxmlformats.org/officeDocument/2006/relationships/image" Target="../media/image101.jpeg"/><Relationship Id="rId39" Type="http://schemas.openxmlformats.org/officeDocument/2006/relationships/image" Target="../media/image102.tm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gif"/><Relationship Id="rId7" Type="http://schemas.openxmlformats.org/officeDocument/2006/relationships/image" Target="../media/image106.jpg"/><Relationship Id="rId8" Type="http://schemas.openxmlformats.org/officeDocument/2006/relationships/image" Target="../media/image107.png"/><Relationship Id="rId9" Type="http://schemas.openxmlformats.org/officeDocument/2006/relationships/image" Target="../media/image108.png"/><Relationship Id="rId1" Type="http://schemas.openxmlformats.org/officeDocument/2006/relationships/tags" Target="../tags/tag1.xml"/><Relationship Id="rId2"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3.xml"/><Relationship Id="rId2"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G"/><Relationship Id="rId1" Type="http://schemas.openxmlformats.org/officeDocument/2006/relationships/slideLayout" Target="../slideLayouts/slideLayout3.xml"/><Relationship Id="rId2" Type="http://schemas.openxmlformats.org/officeDocument/2006/relationships/image" Target="../media/image1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 Type="http://schemas.openxmlformats.org/officeDocument/2006/relationships/slideLayout" Target="../slideLayouts/slideLayout3.xml"/><Relationship Id="rId2" Type="http://schemas.openxmlformats.org/officeDocument/2006/relationships/image" Target="../media/image115.jpeg"/></Relationships>
</file>

<file path=ppt/slides/_rels/slide15.xml.rels><?xml version="1.0" encoding="UTF-8" standalone="yes"?>
<Relationships xmlns="http://schemas.openxmlformats.org/package/2006/relationships"><Relationship Id="rId3" Type="http://schemas.openxmlformats.org/officeDocument/2006/relationships/package" Target="../embeddings/Dokument_programu_Microsoft_Word1.docx"/><Relationship Id="rId4" Type="http://schemas.openxmlformats.org/officeDocument/2006/relationships/image" Target="../media/image125.emf"/><Relationship Id="rId5" Type="http://schemas.openxmlformats.org/officeDocument/2006/relationships/package" Target="../embeddings/Dokument_programu_Microsoft_Word2.docx"/><Relationship Id="rId6" Type="http://schemas.openxmlformats.org/officeDocument/2006/relationships/image" Target="../media/image126.emf"/><Relationship Id="rId7" Type="http://schemas.openxmlformats.org/officeDocument/2006/relationships/image" Target="../media/image127.emf"/><Relationship Id="rId8" Type="http://schemas.openxmlformats.org/officeDocument/2006/relationships/chart" Target="../charts/chart1.xml"/><Relationship Id="rId9" Type="http://schemas.openxmlformats.org/officeDocument/2006/relationships/chart" Target="../charts/chart2.xml"/><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jpeg"/><Relationship Id="rId1" Type="http://schemas.openxmlformats.org/officeDocument/2006/relationships/slideLayout" Target="../slideLayouts/slideLayout25.xml"/><Relationship Id="rId2" Type="http://schemas.openxmlformats.org/officeDocument/2006/relationships/image" Target="../media/image1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40.png"/><Relationship Id="rId9" Type="http://schemas.openxmlformats.org/officeDocument/2006/relationships/image" Target="../media/image124.pn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1" Type="http://schemas.openxmlformats.org/officeDocument/2006/relationships/image" Target="../media/image143.png"/><Relationship Id="rId12" Type="http://schemas.openxmlformats.org/officeDocument/2006/relationships/image" Target="../media/image144.png"/><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40.png"/><Relationship Id="rId4" Type="http://schemas.openxmlformats.org/officeDocument/2006/relationships/image" Target="../media/image124.png"/><Relationship Id="rId5" Type="http://schemas.openxmlformats.org/officeDocument/2006/relationships/image" Target="../media/image139.png"/><Relationship Id="rId6" Type="http://schemas.openxmlformats.org/officeDocument/2006/relationships/image" Target="../media/image138.png"/><Relationship Id="rId7" Type="http://schemas.openxmlformats.org/officeDocument/2006/relationships/image" Target="../media/image137.png"/><Relationship Id="rId8" Type="http://schemas.openxmlformats.org/officeDocument/2006/relationships/image" Target="../media/image136.png"/><Relationship Id="rId9" Type="http://schemas.openxmlformats.org/officeDocument/2006/relationships/image" Target="../media/image141.png"/><Relationship Id="rId10" Type="http://schemas.openxmlformats.org/officeDocument/2006/relationships/image" Target="../media/image1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5.jpg"/><Relationship Id="rId3" Type="http://schemas.openxmlformats.org/officeDocument/2006/relationships/image" Target="../media/image1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5.jpg"/><Relationship Id="rId3" Type="http://schemas.openxmlformats.org/officeDocument/2006/relationships/image" Target="../media/image14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0.png"/><Relationship Id="rId3" Type="http://schemas.openxmlformats.org/officeDocument/2006/relationships/image" Target="../media/image1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5.jpg"/><Relationship Id="rId3" Type="http://schemas.openxmlformats.org/officeDocument/2006/relationships/image" Target="../media/image153.jpg"/></Relationships>
</file>

<file path=ppt/slides/_rels/slide26.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3.xml"/><Relationship Id="rId2" Type="http://schemas.openxmlformats.org/officeDocument/2006/relationships/image" Target="../media/image154.png"/></Relationships>
</file>

<file path=ppt/slides/_rels/slide27.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png"/><Relationship Id="rId5" Type="http://schemas.openxmlformats.org/officeDocument/2006/relationships/image" Target="../media/image118.png"/><Relationship Id="rId6" Type="http://schemas.openxmlformats.org/officeDocument/2006/relationships/image" Target="../media/image124.png"/><Relationship Id="rId7" Type="http://schemas.openxmlformats.org/officeDocument/2006/relationships/image" Target="../media/image159.png"/><Relationship Id="rId8"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image" Target="../media/image1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5.jpg"/><Relationship Id="rId3" Type="http://schemas.openxmlformats.org/officeDocument/2006/relationships/image" Target="../media/image1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5.png"/></Relationships>
</file>

<file path=ppt/slides/_rels/slide39.xml.rels><?xml version="1.0" encoding="UTF-8" standalone="yes"?>
<Relationships xmlns="http://schemas.openxmlformats.org/package/2006/relationships"><Relationship Id="rId3" Type="http://schemas.openxmlformats.org/officeDocument/2006/relationships/hyperlink" Target="https://www.simplivity.com/eula" TargetMode="External"/><Relationship Id="rId4" Type="http://schemas.openxmlformats.org/officeDocument/2006/relationships/hyperlink" Target="http://www.simplivity.com/support" TargetMode="External"/><Relationship Id="rId5" Type="http://schemas.openxmlformats.org/officeDocument/2006/relationships/image" Target="../media/image161.png"/><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5.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jpeg"/><Relationship Id="rId5"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46" Type="http://schemas.openxmlformats.org/officeDocument/2006/relationships/image" Target="../media/image61.png"/><Relationship Id="rId47" Type="http://schemas.openxmlformats.org/officeDocument/2006/relationships/image" Target="../media/image62.png"/><Relationship Id="rId48" Type="http://schemas.openxmlformats.org/officeDocument/2006/relationships/image" Target="../media/image63.jpg"/><Relationship Id="rId49" Type="http://schemas.openxmlformats.org/officeDocument/2006/relationships/image" Target="../media/image64.png"/><Relationship Id="rId20" Type="http://schemas.openxmlformats.org/officeDocument/2006/relationships/image" Target="../media/image35.jpeg"/><Relationship Id="rId21" Type="http://schemas.openxmlformats.org/officeDocument/2006/relationships/image" Target="../media/image36.png"/><Relationship Id="rId22" Type="http://schemas.openxmlformats.org/officeDocument/2006/relationships/image" Target="../media/image37.jpeg"/><Relationship Id="rId23" Type="http://schemas.openxmlformats.org/officeDocument/2006/relationships/image" Target="../media/image38.jpeg"/><Relationship Id="rId24" Type="http://schemas.openxmlformats.org/officeDocument/2006/relationships/image" Target="../media/image39.jpeg"/><Relationship Id="rId25" Type="http://schemas.openxmlformats.org/officeDocument/2006/relationships/image" Target="../media/image40.gif"/><Relationship Id="rId26" Type="http://schemas.openxmlformats.org/officeDocument/2006/relationships/image" Target="../media/image41.png"/><Relationship Id="rId27" Type="http://schemas.openxmlformats.org/officeDocument/2006/relationships/image" Target="../media/image42.jpg"/><Relationship Id="rId28" Type="http://schemas.openxmlformats.org/officeDocument/2006/relationships/image" Target="../media/image43.png"/><Relationship Id="rId29" Type="http://schemas.openxmlformats.org/officeDocument/2006/relationships/image" Target="../media/image44.jpg"/><Relationship Id="rId50"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30" Type="http://schemas.openxmlformats.org/officeDocument/2006/relationships/image" Target="../media/image45.png"/><Relationship Id="rId31" Type="http://schemas.openxmlformats.org/officeDocument/2006/relationships/image" Target="../media/image46.jpg"/><Relationship Id="rId32" Type="http://schemas.openxmlformats.org/officeDocument/2006/relationships/image" Target="../media/image47.gif"/><Relationship Id="rId9"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gif"/><Relationship Id="rId33" Type="http://schemas.openxmlformats.org/officeDocument/2006/relationships/image" Target="../media/image48.jpg"/><Relationship Id="rId34" Type="http://schemas.openxmlformats.org/officeDocument/2006/relationships/image" Target="../media/image49.gif"/><Relationship Id="rId35" Type="http://schemas.openxmlformats.org/officeDocument/2006/relationships/image" Target="../media/image50.jpg"/><Relationship Id="rId36" Type="http://schemas.openxmlformats.org/officeDocument/2006/relationships/image" Target="../media/image51.gif"/><Relationship Id="rId10" Type="http://schemas.openxmlformats.org/officeDocument/2006/relationships/image" Target="../media/image25.gif"/><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jpeg"/><Relationship Id="rId15" Type="http://schemas.openxmlformats.org/officeDocument/2006/relationships/image" Target="../media/image30.jpeg"/><Relationship Id="rId16" Type="http://schemas.openxmlformats.org/officeDocument/2006/relationships/image" Target="../media/image31.png"/><Relationship Id="rId17" Type="http://schemas.openxmlformats.org/officeDocument/2006/relationships/image" Target="../media/image32.jpeg"/><Relationship Id="rId18" Type="http://schemas.openxmlformats.org/officeDocument/2006/relationships/image" Target="../media/image33.png"/><Relationship Id="rId19" Type="http://schemas.openxmlformats.org/officeDocument/2006/relationships/image" Target="../media/image34.gif"/><Relationship Id="rId37" Type="http://schemas.openxmlformats.org/officeDocument/2006/relationships/image" Target="../media/image52.jpeg"/><Relationship Id="rId38" Type="http://schemas.openxmlformats.org/officeDocument/2006/relationships/image" Target="../media/image53.png"/><Relationship Id="rId39" Type="http://schemas.openxmlformats.org/officeDocument/2006/relationships/image" Target="../media/image54.png"/><Relationship Id="rId40" Type="http://schemas.openxmlformats.org/officeDocument/2006/relationships/image" Target="../media/image55.jpg"/><Relationship Id="rId41" Type="http://schemas.openxmlformats.org/officeDocument/2006/relationships/image" Target="../media/image56.gif"/><Relationship Id="rId42" Type="http://schemas.openxmlformats.org/officeDocument/2006/relationships/image" Target="../media/image57.png"/><Relationship Id="rId43" Type="http://schemas.openxmlformats.org/officeDocument/2006/relationships/image" Target="../media/image58.png"/><Relationship Id="rId44" Type="http://schemas.openxmlformats.org/officeDocument/2006/relationships/image" Target="../media/image59.jpg"/><Relationship Id="rId45"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401354" y="4271806"/>
            <a:ext cx="11359131" cy="1419622"/>
          </a:xfrm>
        </p:spPr>
        <p:txBody>
          <a:bodyPr/>
          <a:lstStyle/>
          <a:p>
            <a:r>
              <a:rPr lang="pl-PL" sz="4000" dirty="0" err="1" smtClean="0"/>
              <a:t>Gain</a:t>
            </a:r>
            <a:r>
              <a:rPr lang="pl-PL" sz="4000" dirty="0" smtClean="0"/>
              <a:t> </a:t>
            </a:r>
            <a:r>
              <a:rPr lang="pl-PL" sz="4000" dirty="0" err="1" smtClean="0"/>
              <a:t>Operational</a:t>
            </a:r>
            <a:r>
              <a:rPr lang="pl-PL" sz="4000" dirty="0" smtClean="0"/>
              <a:t> Excellence </a:t>
            </a:r>
            <a:r>
              <a:rPr lang="pl-PL" sz="4000" dirty="0"/>
              <a:t>with </a:t>
            </a:r>
            <a:r>
              <a:rPr lang="pl-PL" sz="4000" dirty="0" smtClean="0"/>
              <a:t/>
            </a:r>
            <a:br>
              <a:rPr lang="pl-PL" sz="4000" dirty="0" smtClean="0"/>
            </a:br>
            <a:r>
              <a:rPr lang="pl-PL" sz="4000" dirty="0" err="1" smtClean="0"/>
              <a:t>Hyperconverged</a:t>
            </a:r>
            <a:r>
              <a:rPr lang="pl-PL" sz="4000" dirty="0" smtClean="0"/>
              <a:t> </a:t>
            </a:r>
            <a:r>
              <a:rPr lang="pl-PL" sz="4000" dirty="0"/>
              <a:t>A</a:t>
            </a:r>
            <a:r>
              <a:rPr lang="pl-PL" sz="4000" dirty="0" smtClean="0"/>
              <a:t>rchitecture </a:t>
            </a:r>
            <a:r>
              <a:rPr lang="pl-PL" sz="4000" dirty="0"/>
              <a:t>in Data </a:t>
            </a:r>
            <a:r>
              <a:rPr lang="pl-PL" sz="4000" dirty="0" err="1"/>
              <a:t>Cente</a:t>
            </a:r>
            <a:endParaRPr lang="en-US" sz="4000" dirty="0"/>
          </a:p>
        </p:txBody>
      </p:sp>
      <p:sp>
        <p:nvSpPr>
          <p:cNvPr id="9" name="Text Placeholder 8"/>
          <p:cNvSpPr>
            <a:spLocks noGrp="1"/>
          </p:cNvSpPr>
          <p:nvPr>
            <p:ph type="body" sz="quarter" idx="15"/>
          </p:nvPr>
        </p:nvSpPr>
        <p:spPr>
          <a:xfrm>
            <a:off x="8485229" y="6410656"/>
            <a:ext cx="3399059" cy="345532"/>
          </a:xfrm>
        </p:spPr>
        <p:txBody>
          <a:bodyPr>
            <a:normAutofit/>
          </a:bodyPr>
          <a:lstStyle/>
          <a:p>
            <a:r>
              <a:rPr lang="en-US" sz="1400" dirty="0" smtClean="0"/>
              <a:t>4 November 2015</a:t>
            </a:r>
            <a:endParaRPr lang="en-US" sz="1400" dirty="0"/>
          </a:p>
        </p:txBody>
      </p:sp>
      <p:sp>
        <p:nvSpPr>
          <p:cNvPr id="7" name="Text Placeholder 8"/>
          <p:cNvSpPr>
            <a:spLocks noGrp="1"/>
          </p:cNvSpPr>
          <p:nvPr>
            <p:ph type="body" sz="quarter" idx="15"/>
          </p:nvPr>
        </p:nvSpPr>
        <p:spPr>
          <a:xfrm>
            <a:off x="278952" y="6410656"/>
            <a:ext cx="4234641" cy="358215"/>
          </a:xfrm>
        </p:spPr>
        <p:txBody>
          <a:bodyPr>
            <a:normAutofit/>
          </a:bodyPr>
          <a:lstStyle/>
          <a:p>
            <a:r>
              <a:rPr lang="en-US" sz="1400" dirty="0" smtClean="0"/>
              <a:t>Dariusz Chwiejczak, Director Eastern Europe</a:t>
            </a:r>
            <a:endParaRPr lang="en-US" sz="1400" dirty="0"/>
          </a:p>
        </p:txBody>
      </p:sp>
    </p:spTree>
    <p:extLst>
      <p:ext uri="{BB962C8B-B14F-4D97-AF65-F5344CB8AC3E}">
        <p14:creationId xmlns:p14="http://schemas.microsoft.com/office/powerpoint/2010/main" val="22820172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4796" y="2673069"/>
            <a:ext cx="1659525" cy="732334"/>
          </a:xfrm>
          <a:prstGeom prst="rect">
            <a:avLst/>
          </a:prstGeom>
        </p:spPr>
      </p:pic>
      <p:sp>
        <p:nvSpPr>
          <p:cNvPr id="4" name="Rectangle 3"/>
          <p:cNvSpPr/>
          <p:nvPr/>
        </p:nvSpPr>
        <p:spPr>
          <a:xfrm>
            <a:off x="0" y="250462"/>
            <a:ext cx="12302836" cy="6254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p:cNvSpPr>
            <a:spLocks noGrp="1"/>
          </p:cNvSpPr>
          <p:nvPr>
            <p:ph type="title"/>
          </p:nvPr>
        </p:nvSpPr>
        <p:spPr/>
        <p:txBody>
          <a:bodyPr/>
          <a:lstStyle/>
          <a:p>
            <a:r>
              <a:rPr lang="en-US" dirty="0"/>
              <a:t>SimpliVity </a:t>
            </a:r>
            <a:r>
              <a:rPr lang="en-US" dirty="0" smtClean="0"/>
              <a:t>US Customers </a:t>
            </a:r>
            <a:r>
              <a:rPr lang="en-US" dirty="0"/>
              <a:t>&amp; Awards</a:t>
            </a:r>
          </a:p>
        </p:txBody>
      </p:sp>
      <p:pic>
        <p:nvPicPr>
          <p:cNvPr id="6" name="Picture 5"/>
          <p:cNvPicPr>
            <a:picLocks noChangeAspect="1"/>
          </p:cNvPicPr>
          <p:nvPr/>
        </p:nvPicPr>
        <p:blipFill>
          <a:blip r:embed="rId3"/>
          <a:stretch>
            <a:fillRect/>
          </a:stretch>
        </p:blipFill>
        <p:spPr>
          <a:xfrm>
            <a:off x="8172683" y="3039236"/>
            <a:ext cx="1632039" cy="746718"/>
          </a:xfrm>
          <a:prstGeom prst="rect">
            <a:avLst/>
          </a:prstGeom>
        </p:spPr>
      </p:pic>
      <p:pic>
        <p:nvPicPr>
          <p:cNvPr id="9" name="Picture 8"/>
          <p:cNvPicPr>
            <a:picLocks noChangeAspect="1"/>
          </p:cNvPicPr>
          <p:nvPr/>
        </p:nvPicPr>
        <p:blipFill>
          <a:blip r:embed="rId4"/>
          <a:stretch>
            <a:fillRect/>
          </a:stretch>
        </p:blipFill>
        <p:spPr>
          <a:xfrm>
            <a:off x="6459418" y="950433"/>
            <a:ext cx="1485166" cy="6601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030" y="3005231"/>
            <a:ext cx="1520700" cy="728859"/>
          </a:xfrm>
          <a:prstGeom prst="rect">
            <a:avLst/>
          </a:prstGeom>
        </p:spPr>
      </p:pic>
      <p:pic>
        <p:nvPicPr>
          <p:cNvPr id="11" name="Picture 10"/>
          <p:cNvPicPr>
            <a:picLocks noChangeAspect="1"/>
          </p:cNvPicPr>
          <p:nvPr/>
        </p:nvPicPr>
        <p:blipFill>
          <a:blip r:embed="rId6"/>
          <a:stretch>
            <a:fillRect/>
          </a:stretch>
        </p:blipFill>
        <p:spPr>
          <a:xfrm>
            <a:off x="9383677" y="2012426"/>
            <a:ext cx="1314228" cy="68937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1355" y="4009359"/>
            <a:ext cx="1344881" cy="10089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t="13574" b="12486"/>
          <a:stretch/>
        </p:blipFill>
        <p:spPr>
          <a:xfrm>
            <a:off x="10568173" y="4042694"/>
            <a:ext cx="1545276" cy="840658"/>
          </a:xfrm>
          <a:prstGeom prst="rect">
            <a:avLst/>
          </a:prstGeom>
          <a:ln>
            <a:solidFill>
              <a:schemeClr val="tx1"/>
            </a:solidFill>
          </a:ln>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3000" r="13280"/>
          <a:stretch/>
        </p:blipFill>
        <p:spPr>
          <a:xfrm>
            <a:off x="7042069" y="3969077"/>
            <a:ext cx="1118739" cy="1138463"/>
          </a:xfrm>
          <a:prstGeom prst="rect">
            <a:avLst/>
          </a:prstGeom>
        </p:spPr>
      </p:pic>
      <p:cxnSp>
        <p:nvCxnSpPr>
          <p:cNvPr id="15" name="Straight Connector 14"/>
          <p:cNvCxnSpPr/>
          <p:nvPr/>
        </p:nvCxnSpPr>
        <p:spPr>
          <a:xfrm>
            <a:off x="0" y="3947046"/>
            <a:ext cx="12302836" cy="0"/>
          </a:xfrm>
          <a:prstGeom prst="line">
            <a:avLst/>
          </a:prstGeom>
          <a:ln>
            <a:solidFill>
              <a:srgbClr val="0070C0">
                <a:alpha val="50000"/>
              </a:srgb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5808" y="4060040"/>
            <a:ext cx="1256139" cy="94235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485" y="4069038"/>
            <a:ext cx="1855981" cy="1208545"/>
          </a:xfrm>
          <a:prstGeom prst="rect">
            <a:avLst/>
          </a:prstGeom>
          <a:noFill/>
          <a:ln>
            <a:noFill/>
          </a:ln>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7184" y="5214673"/>
            <a:ext cx="973898" cy="1136214"/>
          </a:xfrm>
          <a:prstGeom prst="rect">
            <a:avLst/>
          </a:prstGeom>
          <a:noFill/>
          <a:ln>
            <a:noFill/>
          </a:ln>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1406" y="4060040"/>
            <a:ext cx="1287137" cy="958166"/>
          </a:xfrm>
          <a:prstGeom prst="rect">
            <a:avLst/>
          </a:prstGeom>
        </p:spPr>
      </p:pic>
      <p:pic>
        <p:nvPicPr>
          <p:cNvPr id="20" name="Picture 19" descr="T-Systems_Logo_svg.png"/>
          <p:cNvPicPr>
            <a:picLocks noChangeAspect="1"/>
          </p:cNvPicPr>
          <p:nvPr/>
        </p:nvPicPr>
        <p:blipFill>
          <a:blip r:embed="rId14"/>
          <a:stretch>
            <a:fillRect/>
          </a:stretch>
        </p:blipFill>
        <p:spPr>
          <a:xfrm>
            <a:off x="2939132" y="917103"/>
            <a:ext cx="1973496" cy="452010"/>
          </a:xfrm>
          <a:prstGeom prst="rect">
            <a:avLst/>
          </a:prstGeom>
        </p:spPr>
      </p:pic>
      <p:pic>
        <p:nvPicPr>
          <p:cNvPr id="21" name="Picture 2" descr="C:\Users\dkempel\AppData\Local\Microsoft\Windows\Temporary Internet Files\Content.Outlook\15TE2UG5\WINNER_Best Converged Infrastructure Product_2013-01.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112" r="4715"/>
          <a:stretch/>
        </p:blipFill>
        <p:spPr bwMode="auto">
          <a:xfrm>
            <a:off x="2131842" y="5293165"/>
            <a:ext cx="1875452" cy="11599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2716" y="1722258"/>
            <a:ext cx="2289480" cy="36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70361" y="2012426"/>
            <a:ext cx="1011980" cy="78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18"/>
          <a:stretch>
            <a:fillRect/>
          </a:stretch>
        </p:blipFill>
        <p:spPr>
          <a:xfrm>
            <a:off x="232134" y="3151693"/>
            <a:ext cx="2396363" cy="578849"/>
          </a:xfrm>
          <a:prstGeom prst="rect">
            <a:avLst/>
          </a:prstGeom>
        </p:spPr>
      </p:pic>
      <p:pic>
        <p:nvPicPr>
          <p:cNvPr id="26" name="Picture 25"/>
          <p:cNvPicPr>
            <a:picLocks noChangeAspect="1"/>
          </p:cNvPicPr>
          <p:nvPr/>
        </p:nvPicPr>
        <p:blipFill>
          <a:blip r:embed="rId19"/>
          <a:stretch>
            <a:fillRect/>
          </a:stretch>
        </p:blipFill>
        <p:spPr>
          <a:xfrm>
            <a:off x="5123853" y="1069183"/>
            <a:ext cx="1187427" cy="913073"/>
          </a:xfrm>
          <a:prstGeom prst="rect">
            <a:avLst/>
          </a:prstGeom>
        </p:spPr>
      </p:pic>
      <p:pic>
        <p:nvPicPr>
          <p:cNvPr id="27" name="Picture 26"/>
          <p:cNvPicPr>
            <a:picLocks noChangeAspect="1"/>
          </p:cNvPicPr>
          <p:nvPr/>
        </p:nvPicPr>
        <p:blipFill>
          <a:blip r:embed="rId20"/>
          <a:stretch>
            <a:fillRect/>
          </a:stretch>
        </p:blipFill>
        <p:spPr>
          <a:xfrm>
            <a:off x="5089773" y="2382119"/>
            <a:ext cx="1228702" cy="311096"/>
          </a:xfrm>
          <a:prstGeom prst="rect">
            <a:avLst/>
          </a:prstGeom>
        </p:spPr>
      </p:pic>
      <p:pic>
        <p:nvPicPr>
          <p:cNvPr id="28" name="Picture 27"/>
          <p:cNvPicPr>
            <a:picLocks noChangeAspect="1"/>
          </p:cNvPicPr>
          <p:nvPr/>
        </p:nvPicPr>
        <p:blipFill>
          <a:blip r:embed="rId21"/>
          <a:stretch>
            <a:fillRect/>
          </a:stretch>
        </p:blipFill>
        <p:spPr>
          <a:xfrm>
            <a:off x="5089773" y="3104204"/>
            <a:ext cx="1258801" cy="388455"/>
          </a:xfrm>
          <a:prstGeom prst="rect">
            <a:avLst/>
          </a:prstGeom>
        </p:spPr>
      </p:pic>
      <p:pic>
        <p:nvPicPr>
          <p:cNvPr id="29" name="Picture 28"/>
          <p:cNvPicPr>
            <a:picLocks noChangeAspect="1"/>
          </p:cNvPicPr>
          <p:nvPr/>
        </p:nvPicPr>
        <p:blipFill>
          <a:blip r:embed="rId22"/>
          <a:stretch>
            <a:fillRect/>
          </a:stretch>
        </p:blipFill>
        <p:spPr>
          <a:xfrm>
            <a:off x="2941728" y="1572697"/>
            <a:ext cx="1764620" cy="333333"/>
          </a:xfrm>
          <a:prstGeom prst="rect">
            <a:avLst/>
          </a:prstGeom>
        </p:spPr>
      </p:pic>
      <p:pic>
        <p:nvPicPr>
          <p:cNvPr id="30" name="Picture 29"/>
          <p:cNvPicPr>
            <a:picLocks noChangeAspect="1"/>
          </p:cNvPicPr>
          <p:nvPr/>
        </p:nvPicPr>
        <p:blipFill>
          <a:blip r:embed="rId23"/>
          <a:stretch>
            <a:fillRect/>
          </a:stretch>
        </p:blipFill>
        <p:spPr>
          <a:xfrm>
            <a:off x="326855" y="1095356"/>
            <a:ext cx="2005381" cy="415750"/>
          </a:xfrm>
          <a:prstGeom prst="rect">
            <a:avLst/>
          </a:prstGeom>
          <a:noFill/>
          <a:ln>
            <a:noFill/>
          </a:ln>
        </p:spPr>
      </p:pic>
      <p:pic>
        <p:nvPicPr>
          <p:cNvPr id="31" name="Picture 30" descr="wilton.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196433" y="762372"/>
            <a:ext cx="871971" cy="890096"/>
          </a:xfrm>
          <a:prstGeom prst="rect">
            <a:avLst/>
          </a:prstGeom>
        </p:spPr>
      </p:pic>
      <p:pic>
        <p:nvPicPr>
          <p:cNvPr id="32" name="Picture 31" descr="U of Alberta - Canada.jpe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697846" y="3195784"/>
            <a:ext cx="2484307" cy="433796"/>
          </a:xfrm>
          <a:prstGeom prst="rect">
            <a:avLst/>
          </a:prstGeom>
        </p:spPr>
      </p:pic>
      <p:pic>
        <p:nvPicPr>
          <p:cNvPr id="33" name="Picture 32" descr="Screen Shot 2014-07-18 at 11.45.00 AM.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974136" y="5229182"/>
            <a:ext cx="744821" cy="1171583"/>
          </a:xfrm>
          <a:prstGeom prst="rect">
            <a:avLst/>
          </a:prstGeom>
          <a:noFill/>
          <a:ln>
            <a:noFill/>
          </a:ln>
        </p:spPr>
      </p:pic>
      <p:pic>
        <p:nvPicPr>
          <p:cNvPr id="34" name="Picture 33" descr="Screen Shot 2014-07-18 at 11.46.17 AM.png"/>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312728" y="3998605"/>
            <a:ext cx="950171" cy="1031552"/>
          </a:xfrm>
          <a:prstGeom prst="rect">
            <a:avLst/>
          </a:prstGeom>
        </p:spPr>
      </p:pic>
      <p:grpSp>
        <p:nvGrpSpPr>
          <p:cNvPr id="35" name="Group 34"/>
          <p:cNvGrpSpPr/>
          <p:nvPr/>
        </p:nvGrpSpPr>
        <p:grpSpPr>
          <a:xfrm>
            <a:off x="214682" y="5345965"/>
            <a:ext cx="1853036" cy="1094547"/>
            <a:chOff x="8148395" y="4535096"/>
            <a:chExt cx="1950930" cy="1814053"/>
          </a:xfrm>
        </p:grpSpPr>
        <p:pic>
          <p:nvPicPr>
            <p:cNvPr id="36"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48395" y="4535096"/>
              <a:ext cx="1950930" cy="175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8472134" y="5584006"/>
              <a:ext cx="1343737" cy="765143"/>
            </a:xfrm>
            <a:prstGeom prst="rect">
              <a:avLst/>
            </a:prstGeom>
            <a:noFill/>
            <a:effectLst/>
          </p:spPr>
          <p:txBody>
            <a:bodyPr wrap="none" rtlCol="0">
              <a:spAutoFit/>
            </a:bodyPr>
            <a:lstStyle/>
            <a:p>
              <a:pPr algn="ctr" defTabSz="457200"/>
              <a:r>
                <a:rPr lang="en-US" sz="1200" dirty="0" smtClean="0">
                  <a:solidFill>
                    <a:schemeClr val="bg1"/>
                  </a:solidFill>
                </a:rPr>
                <a:t>Magic Quadrant</a:t>
              </a:r>
            </a:p>
            <a:p>
              <a:pPr algn="ctr" defTabSz="457200"/>
              <a:r>
                <a:rPr lang="en-US" sz="1200" dirty="0" smtClean="0">
                  <a:solidFill>
                    <a:schemeClr val="bg1"/>
                  </a:solidFill>
                </a:rPr>
                <a:t>Visionary</a:t>
              </a:r>
              <a:endParaRPr lang="en-US" sz="1200" dirty="0">
                <a:solidFill>
                  <a:schemeClr val="bg1"/>
                </a:solidFill>
              </a:endParaRPr>
            </a:p>
          </p:txBody>
        </p:sp>
      </p:grpSp>
      <p:pic>
        <p:nvPicPr>
          <p:cNvPr id="38" name="Picture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390125" y="5386903"/>
            <a:ext cx="2301143" cy="952108"/>
          </a:xfrm>
          <a:prstGeom prst="rect">
            <a:avLst/>
          </a:prstGeom>
          <a:noFill/>
          <a:ln>
            <a:noFill/>
          </a:ln>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92984" y="4069038"/>
            <a:ext cx="1814310" cy="1212252"/>
          </a:xfrm>
          <a:prstGeom prst="rect">
            <a:avLst/>
          </a:prstGeom>
          <a:noFill/>
          <a:ln>
            <a:noFill/>
          </a:ln>
        </p:spPr>
      </p:pic>
      <p:pic>
        <p:nvPicPr>
          <p:cNvPr id="40" name="Picture 39"/>
          <p:cNvPicPr>
            <a:picLocks noChangeAspect="1"/>
          </p:cNvPicPr>
          <p:nvPr/>
        </p:nvPicPr>
        <p:blipFill>
          <a:blip r:embed="rId31"/>
          <a:stretch>
            <a:fillRect/>
          </a:stretch>
        </p:blipFill>
        <p:spPr>
          <a:xfrm>
            <a:off x="8174941" y="1880234"/>
            <a:ext cx="878059" cy="907720"/>
          </a:xfrm>
          <a:prstGeom prst="rect">
            <a:avLst/>
          </a:prstGeom>
        </p:spPr>
      </p:pic>
      <p:pic>
        <p:nvPicPr>
          <p:cNvPr id="41" name="Picture 40"/>
          <p:cNvPicPr>
            <a:picLocks noChangeAspect="1"/>
          </p:cNvPicPr>
          <p:nvPr/>
        </p:nvPicPr>
        <p:blipFill rotWithShape="1">
          <a:blip r:embed="rId32"/>
          <a:srcRect t="27040" b="28720"/>
          <a:stretch/>
        </p:blipFill>
        <p:spPr>
          <a:xfrm>
            <a:off x="2974874" y="2298994"/>
            <a:ext cx="1731474" cy="574649"/>
          </a:xfrm>
          <a:prstGeom prst="rect">
            <a:avLst/>
          </a:prstGeom>
        </p:spPr>
      </p:pic>
      <p:pic>
        <p:nvPicPr>
          <p:cNvPr id="42" name="Picture 41"/>
          <p:cNvPicPr>
            <a:picLocks noChangeAspect="1"/>
          </p:cNvPicPr>
          <p:nvPr/>
        </p:nvPicPr>
        <p:blipFill rotWithShape="1">
          <a:blip r:embed="rId33"/>
          <a:srcRect t="11054" b="22586"/>
          <a:stretch/>
        </p:blipFill>
        <p:spPr>
          <a:xfrm>
            <a:off x="325440" y="2344427"/>
            <a:ext cx="2082258" cy="619432"/>
          </a:xfrm>
          <a:prstGeom prst="rect">
            <a:avLst/>
          </a:prstGeom>
        </p:spPr>
      </p:pic>
      <p:pic>
        <p:nvPicPr>
          <p:cNvPr id="43" name="Picture 5"/>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983378" y="780662"/>
            <a:ext cx="1098963" cy="79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3"/>
          <p:cNvPicPr>
            <a:picLocks noChangeAspect="1"/>
          </p:cNvPicPr>
          <p:nvPr/>
        </p:nvPicPr>
        <p:blipFill>
          <a:blip r:embed="rId35"/>
          <a:stretch>
            <a:fillRect/>
          </a:stretch>
        </p:blipFill>
        <p:spPr>
          <a:xfrm>
            <a:off x="3164154" y="3219871"/>
            <a:ext cx="1542194" cy="435556"/>
          </a:xfrm>
          <a:prstGeom prst="rect">
            <a:avLst/>
          </a:prstGeom>
        </p:spPr>
      </p:pic>
      <p:pic>
        <p:nvPicPr>
          <p:cNvPr id="45" name="Picture 44"/>
          <p:cNvPicPr>
            <a:picLocks noChangeAspect="1"/>
          </p:cNvPicPr>
          <p:nvPr/>
        </p:nvPicPr>
        <p:blipFill>
          <a:blip r:embed="rId36"/>
          <a:stretch>
            <a:fillRect/>
          </a:stretch>
        </p:blipFill>
        <p:spPr>
          <a:xfrm>
            <a:off x="9053034" y="978194"/>
            <a:ext cx="1833334" cy="501385"/>
          </a:xfrm>
          <a:prstGeom prst="rect">
            <a:avLst/>
          </a:prstGeom>
        </p:spPr>
      </p:pic>
      <p:pic>
        <p:nvPicPr>
          <p:cNvPr id="46" name="Picture 45"/>
          <p:cNvPicPr>
            <a:picLocks noChangeAspect="1"/>
          </p:cNvPicPr>
          <p:nvPr/>
        </p:nvPicPr>
        <p:blipFill>
          <a:blip r:embed="rId37"/>
          <a:stretch>
            <a:fillRect/>
          </a:stretch>
        </p:blipFill>
        <p:spPr>
          <a:xfrm>
            <a:off x="6495936" y="1959253"/>
            <a:ext cx="1378649" cy="766707"/>
          </a:xfrm>
          <a:prstGeom prst="rect">
            <a:avLst/>
          </a:prstGeom>
        </p:spPr>
      </p:pic>
      <p:pic>
        <p:nvPicPr>
          <p:cNvPr id="47" name="Picture 46"/>
          <p:cNvPicPr>
            <a:picLocks noChangeAspect="1"/>
          </p:cNvPicPr>
          <p:nvPr/>
        </p:nvPicPr>
        <p:blipFill rotWithShape="1">
          <a:blip r:embed="rId38" cstate="print">
            <a:extLst>
              <a:ext uri="{28A0092B-C50C-407E-A947-70E740481C1C}">
                <a14:useLocalDpi xmlns:a14="http://schemas.microsoft.com/office/drawing/2010/main" val="0"/>
              </a:ext>
            </a:extLst>
          </a:blip>
          <a:srcRect l="9904" t="8701" r="9904"/>
          <a:stretch/>
        </p:blipFill>
        <p:spPr>
          <a:xfrm>
            <a:off x="10277073" y="5229182"/>
            <a:ext cx="1805268" cy="1109829"/>
          </a:xfrm>
          <a:prstGeom prst="rect">
            <a:avLst/>
          </a:prstGeom>
        </p:spPr>
      </p:pic>
      <p:pic>
        <p:nvPicPr>
          <p:cNvPr id="48" name="Picture 47" descr="Screen Clippi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041465" y="5221654"/>
            <a:ext cx="1170262" cy="1164858"/>
          </a:xfrm>
          <a:prstGeom prst="rect">
            <a:avLst/>
          </a:prstGeom>
        </p:spPr>
      </p:pic>
    </p:spTree>
    <p:extLst>
      <p:ext uri="{BB962C8B-B14F-4D97-AF65-F5344CB8AC3E}">
        <p14:creationId xmlns:p14="http://schemas.microsoft.com/office/powerpoint/2010/main" val="236413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25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25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nodeType="afterEffect">
                                  <p:stCondLst>
                                    <p:cond delay="250"/>
                                  </p:stCondLst>
                                  <p:childTnLst>
                                    <p:set>
                                      <p:cBhvr>
                                        <p:cTn id="39" dur="1" fill="hold">
                                          <p:stCondLst>
                                            <p:cond delay="0"/>
                                          </p:stCondLst>
                                        </p:cTn>
                                        <p:tgtEl>
                                          <p:spTgt spid="29"/>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nodeType="afterEffect">
                                  <p:stCondLst>
                                    <p:cond delay="25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nodeType="afterEffect">
                                  <p:stCondLst>
                                    <p:cond delay="250"/>
                                  </p:stCondLst>
                                  <p:childTnLst>
                                    <p:set>
                                      <p:cBhvr>
                                        <p:cTn id="45" dur="1" fill="hold">
                                          <p:stCondLst>
                                            <p:cond delay="0"/>
                                          </p:stCondLst>
                                        </p:cTn>
                                        <p:tgtEl>
                                          <p:spTgt spid="31"/>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nodeType="afterEffect">
                                  <p:stCondLst>
                                    <p:cond delay="25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3750"/>
                            </p:stCondLst>
                            <p:childTnLst>
                              <p:par>
                                <p:cTn id="50" presetID="1" presetClass="entr" presetSubtype="0" fill="hold" nodeType="afterEffect">
                                  <p:stCondLst>
                                    <p:cond delay="250"/>
                                  </p:stCondLst>
                                  <p:childTnLst>
                                    <p:set>
                                      <p:cBhvr>
                                        <p:cTn id="51" dur="1" fill="hold">
                                          <p:stCondLst>
                                            <p:cond delay="0"/>
                                          </p:stCondLst>
                                        </p:cTn>
                                        <p:tgtEl>
                                          <p:spTgt spid="40"/>
                                        </p:tgtEl>
                                        <p:attrNameLst>
                                          <p:attrName>style.visibility</p:attrName>
                                        </p:attrNameLst>
                                      </p:cBhvr>
                                      <p:to>
                                        <p:strVal val="visible"/>
                                      </p:to>
                                    </p:set>
                                  </p:childTnLst>
                                </p:cTn>
                              </p:par>
                            </p:childTnLst>
                          </p:cTn>
                        </p:par>
                        <p:par>
                          <p:cTn id="52" fill="hold">
                            <p:stCondLst>
                              <p:cond delay="4000"/>
                            </p:stCondLst>
                            <p:childTnLst>
                              <p:par>
                                <p:cTn id="53" presetID="1" presetClass="entr" presetSubtype="0" fill="hold" nodeType="afterEffect">
                                  <p:stCondLst>
                                    <p:cond delay="250"/>
                                  </p:stCondLst>
                                  <p:childTnLst>
                                    <p:set>
                                      <p:cBhvr>
                                        <p:cTn id="54" dur="1" fill="hold">
                                          <p:stCondLst>
                                            <p:cond delay="0"/>
                                          </p:stCondLst>
                                        </p:cTn>
                                        <p:tgtEl>
                                          <p:spTgt spid="41"/>
                                        </p:tgtEl>
                                        <p:attrNameLst>
                                          <p:attrName>style.visibility</p:attrName>
                                        </p:attrNameLst>
                                      </p:cBhvr>
                                      <p:to>
                                        <p:strVal val="visible"/>
                                      </p:to>
                                    </p:set>
                                  </p:childTnLst>
                                </p:cTn>
                              </p:par>
                            </p:childTnLst>
                          </p:cTn>
                        </p:par>
                        <p:par>
                          <p:cTn id="55" fill="hold">
                            <p:stCondLst>
                              <p:cond delay="4250"/>
                            </p:stCondLst>
                            <p:childTnLst>
                              <p:par>
                                <p:cTn id="56" presetID="1" presetClass="entr" presetSubtype="0" fill="hold" nodeType="afterEffect">
                                  <p:stCondLst>
                                    <p:cond delay="250"/>
                                  </p:stCondLst>
                                  <p:childTnLst>
                                    <p:set>
                                      <p:cBhvr>
                                        <p:cTn id="57" dur="1" fill="hold">
                                          <p:stCondLst>
                                            <p:cond delay="0"/>
                                          </p:stCondLst>
                                        </p:cTn>
                                        <p:tgtEl>
                                          <p:spTgt spid="42"/>
                                        </p:tgtEl>
                                        <p:attrNameLst>
                                          <p:attrName>style.visibility</p:attrName>
                                        </p:attrNameLst>
                                      </p:cBhvr>
                                      <p:to>
                                        <p:strVal val="visible"/>
                                      </p:to>
                                    </p:set>
                                  </p:childTnLst>
                                </p:cTn>
                              </p:par>
                            </p:childTnLst>
                          </p:cTn>
                        </p:par>
                        <p:par>
                          <p:cTn id="58" fill="hold">
                            <p:stCondLst>
                              <p:cond delay="4500"/>
                            </p:stCondLst>
                            <p:childTnLst>
                              <p:par>
                                <p:cTn id="59" presetID="1" presetClass="entr" presetSubtype="0" fill="hold" nodeType="afterEffect">
                                  <p:stCondLst>
                                    <p:cond delay="250"/>
                                  </p:stCondLst>
                                  <p:childTnLst>
                                    <p:set>
                                      <p:cBhvr>
                                        <p:cTn id="60" dur="1" fill="hold">
                                          <p:stCondLst>
                                            <p:cond delay="0"/>
                                          </p:stCondLst>
                                        </p:cTn>
                                        <p:tgtEl>
                                          <p:spTgt spid="43"/>
                                        </p:tgtEl>
                                        <p:attrNameLst>
                                          <p:attrName>style.visibility</p:attrName>
                                        </p:attrNameLst>
                                      </p:cBhvr>
                                      <p:to>
                                        <p:strVal val="visible"/>
                                      </p:to>
                                    </p:set>
                                  </p:childTnLst>
                                </p:cTn>
                              </p:par>
                            </p:childTnLst>
                          </p:cTn>
                        </p:par>
                        <p:par>
                          <p:cTn id="61" fill="hold">
                            <p:stCondLst>
                              <p:cond delay="4750"/>
                            </p:stCondLst>
                            <p:childTnLst>
                              <p:par>
                                <p:cTn id="62" presetID="1" presetClass="entr" presetSubtype="0" fill="hold" nodeType="afterEffect">
                                  <p:stCondLst>
                                    <p:cond delay="250"/>
                                  </p:stCondLst>
                                  <p:childTnLst>
                                    <p:set>
                                      <p:cBhvr>
                                        <p:cTn id="63" dur="1" fill="hold">
                                          <p:stCondLst>
                                            <p:cond delay="0"/>
                                          </p:stCondLst>
                                        </p:cTn>
                                        <p:tgtEl>
                                          <p:spTgt spid="44"/>
                                        </p:tgtEl>
                                        <p:attrNameLst>
                                          <p:attrName>style.visibility</p:attrName>
                                        </p:attrNameLst>
                                      </p:cBhvr>
                                      <p:to>
                                        <p:strVal val="visible"/>
                                      </p:to>
                                    </p:set>
                                  </p:childTnLst>
                                </p:cTn>
                              </p:par>
                            </p:childTnLst>
                          </p:cTn>
                        </p:par>
                        <p:par>
                          <p:cTn id="64" fill="hold">
                            <p:stCondLst>
                              <p:cond delay="5000"/>
                            </p:stCondLst>
                            <p:childTnLst>
                              <p:par>
                                <p:cTn id="65" presetID="1" presetClass="entr" presetSubtype="0" fill="hold" nodeType="afterEffect">
                                  <p:stCondLst>
                                    <p:cond delay="250"/>
                                  </p:stCondLst>
                                  <p:childTnLst>
                                    <p:set>
                                      <p:cBhvr>
                                        <p:cTn id="66" dur="1" fill="hold">
                                          <p:stCondLst>
                                            <p:cond delay="0"/>
                                          </p:stCondLst>
                                        </p:cTn>
                                        <p:tgtEl>
                                          <p:spTgt spid="45"/>
                                        </p:tgtEl>
                                        <p:attrNameLst>
                                          <p:attrName>style.visibility</p:attrName>
                                        </p:attrNameLst>
                                      </p:cBhvr>
                                      <p:to>
                                        <p:strVal val="visible"/>
                                      </p:to>
                                    </p:set>
                                  </p:childTnLst>
                                </p:cTn>
                              </p:par>
                            </p:childTnLst>
                          </p:cTn>
                        </p:par>
                        <p:par>
                          <p:cTn id="67" fill="hold">
                            <p:stCondLst>
                              <p:cond delay="5250"/>
                            </p:stCondLst>
                            <p:childTnLst>
                              <p:par>
                                <p:cTn id="68" presetID="1" presetClass="entr" presetSubtype="0" fill="hold" nodeType="afterEffect">
                                  <p:stCondLst>
                                    <p:cond delay="250"/>
                                  </p:stCondLst>
                                  <p:childTnLst>
                                    <p:set>
                                      <p:cBhvr>
                                        <p:cTn id="69" dur="1" fill="hold">
                                          <p:stCondLst>
                                            <p:cond delay="0"/>
                                          </p:stCondLst>
                                        </p:cTn>
                                        <p:tgtEl>
                                          <p:spTgt spid="46"/>
                                        </p:tgtEl>
                                        <p:attrNameLst>
                                          <p:attrName>style.visibility</p:attrName>
                                        </p:attrNameLst>
                                      </p:cBhvr>
                                      <p:to>
                                        <p:strVal val="visible"/>
                                      </p:to>
                                    </p:set>
                                  </p:childTnLst>
                                </p:cTn>
                              </p:par>
                            </p:childTnLst>
                          </p:cTn>
                        </p:par>
                        <p:par>
                          <p:cTn id="70" fill="hold">
                            <p:stCondLst>
                              <p:cond delay="5500"/>
                            </p:stCondLst>
                            <p:childTnLst>
                              <p:par>
                                <p:cTn id="71" presetID="1" presetClass="entr" presetSubtype="0" fill="hold" nodeType="afterEffect">
                                  <p:stCondLst>
                                    <p:cond delay="25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Momentum</a:t>
            </a:r>
            <a:endParaRPr lang="en-US" dirty="0"/>
          </a:p>
        </p:txBody>
      </p:sp>
      <p:sp>
        <p:nvSpPr>
          <p:cNvPr id="74" name="Rectangle 73"/>
          <p:cNvSpPr/>
          <p:nvPr/>
        </p:nvSpPr>
        <p:spPr>
          <a:xfrm>
            <a:off x="1719553" y="757112"/>
            <a:ext cx="8464462" cy="4195484"/>
          </a:xfrm>
          <a:prstGeom prst="rect">
            <a:avLst/>
          </a:prstGeom>
          <a:gradFill rotWithShape="1">
            <a:gsLst>
              <a:gs pos="0">
                <a:srgbClr val="DADADA"/>
              </a:gs>
              <a:gs pos="100000">
                <a:sysClr val="window" lastClr="FFFFFF"/>
              </a:gs>
            </a:gsLst>
            <a:lin ang="162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75" name="Group 74"/>
          <p:cNvGrpSpPr/>
          <p:nvPr/>
        </p:nvGrpSpPr>
        <p:grpSpPr>
          <a:xfrm>
            <a:off x="2719944" y="1930801"/>
            <a:ext cx="6595139" cy="2414154"/>
            <a:chOff x="1944289" y="2424547"/>
            <a:chExt cx="4947643" cy="2414154"/>
          </a:xfrm>
        </p:grpSpPr>
        <p:cxnSp>
          <p:nvCxnSpPr>
            <p:cNvPr id="76" name="Straight Connector 75"/>
            <p:cNvCxnSpPr/>
            <p:nvPr/>
          </p:nvCxnSpPr>
          <p:spPr>
            <a:xfrm flipV="1">
              <a:off x="1944289" y="4007560"/>
              <a:ext cx="2523744" cy="831141"/>
            </a:xfrm>
            <a:prstGeom prst="line">
              <a:avLst/>
            </a:prstGeom>
            <a:noFill/>
            <a:ln w="57150" cap="flat" cmpd="sng" algn="ctr">
              <a:solidFill>
                <a:srgbClr val="33ADF2"/>
              </a:solidFill>
              <a:prstDash val="solid"/>
            </a:ln>
            <a:effectLst/>
          </p:spPr>
        </p:cxnSp>
        <p:cxnSp>
          <p:nvCxnSpPr>
            <p:cNvPr id="77" name="Straight Connector 76"/>
            <p:cNvCxnSpPr/>
            <p:nvPr/>
          </p:nvCxnSpPr>
          <p:spPr>
            <a:xfrm flipV="1">
              <a:off x="4419779" y="2424547"/>
              <a:ext cx="2472153" cy="1592625"/>
            </a:xfrm>
            <a:prstGeom prst="line">
              <a:avLst/>
            </a:prstGeom>
            <a:noFill/>
            <a:ln w="57150" cap="flat" cmpd="sng" algn="ctr">
              <a:solidFill>
                <a:srgbClr val="33ADF2"/>
              </a:solidFill>
              <a:prstDash val="sysDash"/>
            </a:ln>
            <a:effectLst/>
          </p:spPr>
        </p:cxnSp>
      </p:grpSp>
      <p:sp>
        <p:nvSpPr>
          <p:cNvPr id="78" name="1158.443.228.8338.4111"/>
          <p:cNvSpPr/>
          <p:nvPr>
            <p:custDataLst>
              <p:tags r:id="rId1"/>
            </p:custDataLst>
          </p:nvPr>
        </p:nvSpPr>
        <p:spPr bwMode="auto">
          <a:xfrm>
            <a:off x="2183226" y="771822"/>
            <a:ext cx="8249089" cy="31313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square" lIns="73152" tIns="27432" rIns="73152" bIns="45720" numCol="1" rtlCol="0" anchor="t" anchorCtr="0" compatLnSpc="1">
            <a:prstTxWarp prst="textNoShape">
              <a:avLst/>
            </a:prstTxWarp>
          </a:bodyPr>
          <a:lstStyle/>
          <a:p>
            <a:pPr marL="0" marR="0" lvl="0" indent="0" defTabSz="820583" eaLnBrk="1" fontAlgn="auto" latinLnBrk="0" hangingPunct="1">
              <a:lnSpc>
                <a:spcPct val="100000"/>
              </a:lnSpc>
              <a:spcBef>
                <a:spcPts val="0"/>
              </a:spcBef>
              <a:spcAft>
                <a:spcPts val="0"/>
              </a:spcAft>
              <a:buClrTx/>
              <a:buSzTx/>
              <a:buFontTx/>
              <a:buNone/>
              <a:tabLst>
                <a:tab pos="3725673" algn="r"/>
              </a:tabLst>
              <a:defRPr/>
            </a:pPr>
            <a:r>
              <a:rPr kumimoji="0" lang="en-US" sz="1300" b="1" i="0" u="none" strike="noStrike" kern="0" cap="none" spc="0" normalizeH="0" baseline="0" noProof="0" dirty="0">
                <a:ln>
                  <a:noFill/>
                </a:ln>
                <a:solidFill>
                  <a:srgbClr val="4F81BD"/>
                </a:solidFill>
                <a:effectLst/>
                <a:uLnTx/>
                <a:uFillTx/>
                <a:latin typeface="Arial"/>
                <a:cs typeface="Arial" pitchFamily="34" charset="0"/>
              </a:rPr>
              <a:t>First Three Years of Revenue</a:t>
            </a:r>
          </a:p>
          <a:p>
            <a:pPr marL="0" marR="0" lvl="0" indent="0" defTabSz="820583" eaLnBrk="1" fontAlgn="auto" latinLnBrk="0" hangingPunct="1">
              <a:lnSpc>
                <a:spcPct val="125000"/>
              </a:lnSpc>
              <a:spcBef>
                <a:spcPts val="0"/>
              </a:spcBef>
              <a:spcAft>
                <a:spcPts val="0"/>
              </a:spcAft>
              <a:buClrTx/>
              <a:buSzTx/>
              <a:buFontTx/>
              <a:buNone/>
              <a:tabLst>
                <a:tab pos="3725673" algn="r"/>
              </a:tabLst>
              <a:defRPr/>
            </a:pPr>
            <a:r>
              <a:rPr kumimoji="0" lang="en-US" sz="900" b="0" i="1" u="none" strike="noStrike" kern="0" cap="none" spc="0" normalizeH="0" baseline="0" noProof="0" dirty="0">
                <a:ln>
                  <a:noFill/>
                </a:ln>
                <a:solidFill>
                  <a:srgbClr val="000000"/>
                </a:solidFill>
                <a:effectLst/>
                <a:uLnTx/>
                <a:uFillTx/>
                <a:latin typeface="Arial"/>
                <a:cs typeface="Arial" pitchFamily="34" charset="0"/>
              </a:rPr>
              <a:t>Calendar Years</a:t>
            </a:r>
          </a:p>
        </p:txBody>
      </p:sp>
      <p:sp>
        <p:nvSpPr>
          <p:cNvPr id="79" name="1183.643.214.4338.4113"/>
          <p:cNvSpPr/>
          <p:nvPr>
            <p:custDataLst>
              <p:tags r:id="rId2"/>
            </p:custDataLst>
          </p:nvPr>
        </p:nvSpPr>
        <p:spPr bwMode="auto">
          <a:xfrm>
            <a:off x="2939624" y="1045813"/>
            <a:ext cx="7492691" cy="1565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square" lIns="73152" tIns="27432" rIns="73152" bIns="18288" numCol="1" rtlCol="0" anchor="b" anchorCtr="0" compatLnSpc="1">
            <a:prstTxWarp prst="textNoShape">
              <a:avLst/>
            </a:prstTxWarp>
          </a:bodyPr>
          <a:lstStyle/>
          <a:p>
            <a:pPr defTabSz="820583">
              <a:lnSpc>
                <a:spcPct val="125000"/>
              </a:lnSpc>
              <a:tabLst>
                <a:tab pos="3725673" algn="r"/>
              </a:tabLst>
              <a:defRPr/>
            </a:pPr>
            <a:endParaRPr lang="en-US" sz="700" dirty="0">
              <a:solidFill>
                <a:srgbClr val="000000"/>
              </a:solidFill>
              <a:latin typeface="Arial"/>
              <a:cs typeface="Arial" pitchFamily="34" charset="0"/>
            </a:endParaRPr>
          </a:p>
        </p:txBody>
      </p:sp>
      <p:grpSp>
        <p:nvGrpSpPr>
          <p:cNvPr id="80" name="Group 79"/>
          <p:cNvGrpSpPr/>
          <p:nvPr/>
        </p:nvGrpSpPr>
        <p:grpSpPr>
          <a:xfrm>
            <a:off x="5932584" y="3341956"/>
            <a:ext cx="398920" cy="299268"/>
            <a:chOff x="4253032" y="3843754"/>
            <a:chExt cx="299268" cy="299268"/>
          </a:xfrm>
        </p:grpSpPr>
        <p:sp>
          <p:nvSpPr>
            <p:cNvPr id="81" name="Oval 80"/>
            <p:cNvSpPr/>
            <p:nvPr/>
          </p:nvSpPr>
          <p:spPr>
            <a:xfrm>
              <a:off x="4253032" y="3843754"/>
              <a:ext cx="299268" cy="299268"/>
            </a:xfrm>
            <a:prstGeom prst="ellipse">
              <a:avLst/>
            </a:prstGeom>
            <a:gradFill flip="none" rotWithShape="1">
              <a:gsLst>
                <a:gs pos="41000">
                  <a:sysClr val="window" lastClr="FFFFFF"/>
                </a:gs>
                <a:gs pos="71000">
                  <a:sysClr val="window" lastClr="FFFFFF">
                    <a:alpha val="0"/>
                  </a:sysClr>
                </a:gs>
                <a:gs pos="100000">
                  <a:sysClr val="window" lastClr="FFFFFF">
                    <a:alpha val="0"/>
                  </a:sysClr>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Oval 81"/>
            <p:cNvSpPr/>
            <p:nvPr/>
          </p:nvSpPr>
          <p:spPr>
            <a:xfrm>
              <a:off x="4329345" y="3920066"/>
              <a:ext cx="146644" cy="146644"/>
            </a:xfrm>
            <a:prstGeom prst="ellipse">
              <a:avLst/>
            </a:prstGeom>
            <a:noFill/>
            <a:ln w="19050" cap="flat" cmpd="sng" algn="ctr">
              <a:solidFill>
                <a:srgbClr val="0099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83" name="Group 82"/>
          <p:cNvGrpSpPr/>
          <p:nvPr/>
        </p:nvGrpSpPr>
        <p:grpSpPr>
          <a:xfrm>
            <a:off x="2299752" y="1334594"/>
            <a:ext cx="7392080" cy="3317754"/>
            <a:chOff x="1629063" y="1828340"/>
            <a:chExt cx="5545504" cy="3317754"/>
          </a:xfrm>
        </p:grpSpPr>
        <p:cxnSp>
          <p:nvCxnSpPr>
            <p:cNvPr id="84" name="Straight Connector 83"/>
            <p:cNvCxnSpPr/>
            <p:nvPr/>
          </p:nvCxnSpPr>
          <p:spPr>
            <a:xfrm>
              <a:off x="1860550" y="1828340"/>
              <a:ext cx="5096764" cy="0"/>
            </a:xfrm>
            <a:prstGeom prst="line">
              <a:avLst/>
            </a:prstGeom>
            <a:noFill/>
            <a:ln w="9525" cap="flat" cmpd="sng" algn="ctr">
              <a:solidFill>
                <a:sysClr val="window" lastClr="FFFFFF">
                  <a:lumMod val="50000"/>
                </a:sysClr>
              </a:solidFill>
              <a:prstDash val="solid"/>
            </a:ln>
            <a:effectLst/>
          </p:spPr>
        </p:cxnSp>
        <p:cxnSp>
          <p:nvCxnSpPr>
            <p:cNvPr id="85" name="Straight Connector 84"/>
            <p:cNvCxnSpPr/>
            <p:nvPr/>
          </p:nvCxnSpPr>
          <p:spPr>
            <a:xfrm>
              <a:off x="1860550" y="2603040"/>
              <a:ext cx="5096764" cy="0"/>
            </a:xfrm>
            <a:prstGeom prst="line">
              <a:avLst/>
            </a:prstGeom>
            <a:noFill/>
            <a:ln w="9525" cap="flat" cmpd="sng" algn="ctr">
              <a:solidFill>
                <a:sysClr val="window" lastClr="FFFFFF">
                  <a:lumMod val="50000"/>
                </a:sysClr>
              </a:solidFill>
              <a:prstDash val="solid"/>
            </a:ln>
            <a:effectLst/>
          </p:spPr>
        </p:cxnSp>
        <p:cxnSp>
          <p:nvCxnSpPr>
            <p:cNvPr id="86" name="Straight Connector 85"/>
            <p:cNvCxnSpPr/>
            <p:nvPr/>
          </p:nvCxnSpPr>
          <p:spPr>
            <a:xfrm>
              <a:off x="1860550" y="3377740"/>
              <a:ext cx="5096764" cy="0"/>
            </a:xfrm>
            <a:prstGeom prst="line">
              <a:avLst/>
            </a:prstGeom>
            <a:noFill/>
            <a:ln w="9525" cap="flat" cmpd="sng" algn="ctr">
              <a:solidFill>
                <a:sysClr val="window" lastClr="FFFFFF">
                  <a:lumMod val="50000"/>
                </a:sysClr>
              </a:solidFill>
              <a:prstDash val="solid"/>
            </a:ln>
            <a:effectLst/>
          </p:spPr>
        </p:cxnSp>
        <p:cxnSp>
          <p:nvCxnSpPr>
            <p:cNvPr id="87" name="Straight Connector 86"/>
            <p:cNvCxnSpPr/>
            <p:nvPr/>
          </p:nvCxnSpPr>
          <p:spPr>
            <a:xfrm>
              <a:off x="1860550" y="4143022"/>
              <a:ext cx="5096764" cy="0"/>
            </a:xfrm>
            <a:prstGeom prst="line">
              <a:avLst/>
            </a:prstGeom>
            <a:noFill/>
            <a:ln w="9525" cap="flat" cmpd="sng" algn="ctr">
              <a:solidFill>
                <a:sysClr val="window" lastClr="FFFFFF">
                  <a:lumMod val="50000"/>
                </a:sysClr>
              </a:solidFill>
              <a:prstDash val="solid"/>
            </a:ln>
            <a:effectLst/>
          </p:spPr>
        </p:cxnSp>
        <p:cxnSp>
          <p:nvCxnSpPr>
            <p:cNvPr id="88" name="Straight Connector 87"/>
            <p:cNvCxnSpPr/>
            <p:nvPr/>
          </p:nvCxnSpPr>
          <p:spPr>
            <a:xfrm>
              <a:off x="1860550" y="4924072"/>
              <a:ext cx="5096764" cy="0"/>
            </a:xfrm>
            <a:prstGeom prst="line">
              <a:avLst/>
            </a:prstGeom>
            <a:noFill/>
            <a:ln w="9525" cap="flat" cmpd="sng" algn="ctr">
              <a:solidFill>
                <a:sysClr val="window" lastClr="FFFFFF">
                  <a:lumMod val="50000"/>
                </a:sysClr>
              </a:solidFill>
              <a:prstDash val="solid"/>
            </a:ln>
            <a:effectLst/>
          </p:spPr>
        </p:cxnSp>
        <p:cxnSp>
          <p:nvCxnSpPr>
            <p:cNvPr id="89" name="Straight Connector 88"/>
            <p:cNvCxnSpPr/>
            <p:nvPr/>
          </p:nvCxnSpPr>
          <p:spPr>
            <a:xfrm>
              <a:off x="1866900" y="1828340"/>
              <a:ext cx="0" cy="3089382"/>
            </a:xfrm>
            <a:prstGeom prst="line">
              <a:avLst/>
            </a:prstGeom>
            <a:noFill/>
            <a:ln w="9525" cap="flat" cmpd="sng" algn="ctr">
              <a:solidFill>
                <a:sysClr val="window" lastClr="FFFFFF">
                  <a:lumMod val="50000"/>
                </a:sysClr>
              </a:solidFill>
              <a:prstDash val="solid"/>
            </a:ln>
            <a:effectLst/>
          </p:spPr>
        </p:cxnSp>
        <p:sp>
          <p:nvSpPr>
            <p:cNvPr id="90" name="TextBox 89"/>
            <p:cNvSpPr txBox="1"/>
            <p:nvPr/>
          </p:nvSpPr>
          <p:spPr>
            <a:xfrm>
              <a:off x="1629063" y="4930650"/>
              <a:ext cx="479713"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Arial"/>
                  <a:cs typeface="Arial"/>
                </a:rPr>
                <a:t>Year 1</a:t>
              </a:r>
              <a:endParaRPr kumimoji="0" lang="en-US" sz="800" b="0" i="0" u="none" strike="noStrike" kern="0" cap="none" spc="0" normalizeH="0" baseline="0" noProof="0" dirty="0">
                <a:ln>
                  <a:noFill/>
                </a:ln>
                <a:solidFill>
                  <a:sysClr val="windowText" lastClr="000000"/>
                </a:solidFill>
                <a:effectLst/>
                <a:uLnTx/>
                <a:uFillTx/>
                <a:latin typeface="Arial"/>
                <a:cs typeface="Arial"/>
              </a:endParaRPr>
            </a:p>
          </p:txBody>
        </p:sp>
        <p:sp>
          <p:nvSpPr>
            <p:cNvPr id="91" name="TextBox 90"/>
            <p:cNvSpPr txBox="1"/>
            <p:nvPr/>
          </p:nvSpPr>
          <p:spPr>
            <a:xfrm>
              <a:off x="4164193" y="4930650"/>
              <a:ext cx="479713"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Arial"/>
                  <a:cs typeface="Arial"/>
                </a:rPr>
                <a:t>Year 2</a:t>
              </a:r>
              <a:endParaRPr kumimoji="0" lang="en-US" sz="800" b="0" i="0" u="none" strike="noStrike" kern="0" cap="none" spc="0" normalizeH="0" baseline="0" noProof="0" dirty="0">
                <a:ln>
                  <a:noFill/>
                </a:ln>
                <a:solidFill>
                  <a:sysClr val="windowText" lastClr="000000"/>
                </a:solidFill>
                <a:effectLst/>
                <a:uLnTx/>
                <a:uFillTx/>
                <a:latin typeface="Arial"/>
                <a:cs typeface="Arial"/>
              </a:endParaRPr>
            </a:p>
          </p:txBody>
        </p:sp>
        <p:sp>
          <p:nvSpPr>
            <p:cNvPr id="92" name="TextBox 91"/>
            <p:cNvSpPr txBox="1"/>
            <p:nvPr/>
          </p:nvSpPr>
          <p:spPr>
            <a:xfrm>
              <a:off x="6694854" y="4930650"/>
              <a:ext cx="479713"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Arial"/>
                  <a:cs typeface="Arial"/>
                </a:rPr>
                <a:t>Year 3</a:t>
              </a:r>
              <a:endParaRPr kumimoji="0" lang="en-US" sz="800" b="0"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93" name="Group 92"/>
          <p:cNvGrpSpPr/>
          <p:nvPr/>
        </p:nvGrpSpPr>
        <p:grpSpPr>
          <a:xfrm>
            <a:off x="2621336" y="3053788"/>
            <a:ext cx="6747043" cy="1354189"/>
            <a:chOff x="1870314" y="3547533"/>
            <a:chExt cx="5061600" cy="1354189"/>
          </a:xfrm>
        </p:grpSpPr>
        <p:cxnSp>
          <p:nvCxnSpPr>
            <p:cNvPr id="94" name="Straight Connector 93"/>
            <p:cNvCxnSpPr/>
            <p:nvPr/>
          </p:nvCxnSpPr>
          <p:spPr>
            <a:xfrm flipH="1">
              <a:off x="1873250" y="4697595"/>
              <a:ext cx="2530800" cy="163330"/>
            </a:xfrm>
            <a:prstGeom prst="line">
              <a:avLst/>
            </a:prstGeom>
            <a:noFill/>
            <a:ln w="57150" cap="flat" cmpd="sng" algn="ctr">
              <a:solidFill>
                <a:srgbClr val="C8381F"/>
              </a:solidFill>
              <a:prstDash val="solid"/>
            </a:ln>
            <a:effectLst/>
          </p:spPr>
        </p:cxnSp>
        <p:cxnSp>
          <p:nvCxnSpPr>
            <p:cNvPr id="95" name="Straight Connector 94"/>
            <p:cNvCxnSpPr/>
            <p:nvPr/>
          </p:nvCxnSpPr>
          <p:spPr>
            <a:xfrm flipH="1">
              <a:off x="1873250" y="4697595"/>
              <a:ext cx="2529332" cy="204127"/>
            </a:xfrm>
            <a:prstGeom prst="line">
              <a:avLst/>
            </a:prstGeom>
            <a:noFill/>
            <a:ln w="57150" cap="flat" cmpd="sng" algn="ctr">
              <a:solidFill>
                <a:sysClr val="window" lastClr="FFFFFF">
                  <a:lumMod val="65000"/>
                </a:sysClr>
              </a:solidFill>
              <a:prstDash val="solid"/>
            </a:ln>
            <a:effectLst/>
          </p:spPr>
        </p:cxnSp>
        <p:cxnSp>
          <p:nvCxnSpPr>
            <p:cNvPr id="96" name="Straight Connector 95"/>
            <p:cNvCxnSpPr/>
            <p:nvPr/>
          </p:nvCxnSpPr>
          <p:spPr>
            <a:xfrm flipH="1">
              <a:off x="4404050" y="4373954"/>
              <a:ext cx="2527864" cy="323641"/>
            </a:xfrm>
            <a:prstGeom prst="line">
              <a:avLst/>
            </a:prstGeom>
            <a:noFill/>
            <a:ln w="57150" cap="flat" cmpd="sng" algn="ctr">
              <a:solidFill>
                <a:sysClr val="window" lastClr="FFFFFF">
                  <a:lumMod val="65000"/>
                </a:sysClr>
              </a:solidFill>
              <a:prstDash val="solid"/>
            </a:ln>
            <a:effectLst/>
          </p:spPr>
        </p:cxnSp>
        <p:cxnSp>
          <p:nvCxnSpPr>
            <p:cNvPr id="97" name="Straight Connector 96"/>
            <p:cNvCxnSpPr/>
            <p:nvPr/>
          </p:nvCxnSpPr>
          <p:spPr>
            <a:xfrm flipH="1">
              <a:off x="4394764" y="3547533"/>
              <a:ext cx="2530800" cy="993436"/>
            </a:xfrm>
            <a:prstGeom prst="line">
              <a:avLst/>
            </a:prstGeom>
            <a:noFill/>
            <a:ln w="57150" cap="flat" cmpd="sng" algn="ctr">
              <a:solidFill>
                <a:srgbClr val="EC733E"/>
              </a:solidFill>
              <a:prstDash val="solid"/>
            </a:ln>
            <a:effectLst/>
          </p:spPr>
        </p:cxnSp>
        <p:cxnSp>
          <p:nvCxnSpPr>
            <p:cNvPr id="98" name="Straight Connector 97"/>
            <p:cNvCxnSpPr/>
            <p:nvPr/>
          </p:nvCxnSpPr>
          <p:spPr>
            <a:xfrm flipH="1">
              <a:off x="1873250" y="4540969"/>
              <a:ext cx="2530800" cy="275382"/>
            </a:xfrm>
            <a:prstGeom prst="line">
              <a:avLst/>
            </a:prstGeom>
            <a:noFill/>
            <a:ln w="57150" cap="flat" cmpd="sng" algn="ctr">
              <a:solidFill>
                <a:srgbClr val="EC733E"/>
              </a:solidFill>
              <a:prstDash val="solid"/>
            </a:ln>
            <a:effectLst/>
          </p:spPr>
        </p:cxnSp>
        <p:cxnSp>
          <p:nvCxnSpPr>
            <p:cNvPr id="99" name="Straight Connector 98"/>
            <p:cNvCxnSpPr/>
            <p:nvPr/>
          </p:nvCxnSpPr>
          <p:spPr>
            <a:xfrm flipH="1">
              <a:off x="4402582" y="3704159"/>
              <a:ext cx="2529332" cy="993436"/>
            </a:xfrm>
            <a:prstGeom prst="line">
              <a:avLst/>
            </a:prstGeom>
            <a:noFill/>
            <a:ln w="57150" cap="flat" cmpd="sng" algn="ctr">
              <a:solidFill>
                <a:srgbClr val="C8381F"/>
              </a:solidFill>
              <a:prstDash val="solid"/>
            </a:ln>
            <a:effectLst/>
          </p:spPr>
        </p:cxnSp>
        <p:cxnSp>
          <p:nvCxnSpPr>
            <p:cNvPr id="100" name="Straight Connector 99"/>
            <p:cNvCxnSpPr/>
            <p:nvPr/>
          </p:nvCxnSpPr>
          <p:spPr>
            <a:xfrm flipH="1">
              <a:off x="4396232" y="4143022"/>
              <a:ext cx="2529332" cy="487566"/>
            </a:xfrm>
            <a:prstGeom prst="line">
              <a:avLst/>
            </a:prstGeom>
            <a:noFill/>
            <a:ln w="57150" cap="flat" cmpd="sng" algn="ctr">
              <a:solidFill>
                <a:srgbClr val="93C9E0"/>
              </a:solidFill>
              <a:prstDash val="solid"/>
            </a:ln>
            <a:effectLst/>
          </p:spPr>
        </p:cxnSp>
        <p:cxnSp>
          <p:nvCxnSpPr>
            <p:cNvPr id="101" name="Straight Connector 100"/>
            <p:cNvCxnSpPr/>
            <p:nvPr/>
          </p:nvCxnSpPr>
          <p:spPr>
            <a:xfrm flipH="1">
              <a:off x="4394764" y="4288582"/>
              <a:ext cx="2529332" cy="409013"/>
            </a:xfrm>
            <a:prstGeom prst="line">
              <a:avLst/>
            </a:prstGeom>
            <a:noFill/>
            <a:ln w="57150" cap="flat" cmpd="sng" algn="ctr">
              <a:solidFill>
                <a:srgbClr val="1E7599"/>
              </a:solidFill>
              <a:prstDash val="solid"/>
            </a:ln>
            <a:effectLst/>
          </p:spPr>
        </p:cxnSp>
        <p:cxnSp>
          <p:nvCxnSpPr>
            <p:cNvPr id="102" name="Straight Connector 101"/>
            <p:cNvCxnSpPr/>
            <p:nvPr/>
          </p:nvCxnSpPr>
          <p:spPr>
            <a:xfrm flipH="1">
              <a:off x="1873250" y="4699718"/>
              <a:ext cx="2527864" cy="116633"/>
            </a:xfrm>
            <a:prstGeom prst="line">
              <a:avLst/>
            </a:prstGeom>
            <a:noFill/>
            <a:ln w="57150" cap="flat" cmpd="sng" algn="ctr">
              <a:solidFill>
                <a:srgbClr val="1E7599"/>
              </a:solidFill>
              <a:prstDash val="solid"/>
            </a:ln>
            <a:effectLst/>
          </p:spPr>
        </p:cxnSp>
        <p:cxnSp>
          <p:nvCxnSpPr>
            <p:cNvPr id="103" name="Straight Connector 102"/>
            <p:cNvCxnSpPr/>
            <p:nvPr/>
          </p:nvCxnSpPr>
          <p:spPr>
            <a:xfrm flipH="1">
              <a:off x="1870314" y="4630588"/>
              <a:ext cx="2530800" cy="271134"/>
            </a:xfrm>
            <a:prstGeom prst="line">
              <a:avLst/>
            </a:prstGeom>
            <a:noFill/>
            <a:ln w="57150" cap="flat" cmpd="sng" algn="ctr">
              <a:solidFill>
                <a:srgbClr val="93C9E0"/>
              </a:solidFill>
              <a:prstDash val="solid"/>
            </a:ln>
            <a:effectLst/>
          </p:spPr>
        </p:cxnSp>
      </p:grpSp>
      <p:grpSp>
        <p:nvGrpSpPr>
          <p:cNvPr id="104" name="Group 103"/>
          <p:cNvGrpSpPr/>
          <p:nvPr/>
        </p:nvGrpSpPr>
        <p:grpSpPr>
          <a:xfrm>
            <a:off x="268015" y="4969967"/>
            <a:ext cx="11646561" cy="1171334"/>
            <a:chOff x="502227" y="5191366"/>
            <a:chExt cx="8134870" cy="1171334"/>
          </a:xfrm>
        </p:grpSpPr>
        <p:sp>
          <p:nvSpPr>
            <p:cNvPr id="105" name="Rectangle 104"/>
            <p:cNvSpPr/>
            <p:nvPr/>
          </p:nvSpPr>
          <p:spPr bwMode="auto">
            <a:xfrm>
              <a:off x="502227" y="5868187"/>
              <a:ext cx="1463386" cy="494513"/>
            </a:xfrm>
            <a:prstGeom prst="rect">
              <a:avLst/>
            </a:prstGeom>
            <a:solidFill>
              <a:srgbClr val="F37857"/>
            </a:solidFill>
            <a:ln w="9525" cap="flat" cmpd="sng" algn="ctr">
              <a:noFill/>
              <a:prstDash val="solid"/>
              <a:round/>
              <a:headEnd type="none" w="med" len="med"/>
              <a:tailEnd type="none" w="med" len="med"/>
            </a:ln>
            <a:effectLst/>
          </p:spPr>
          <p:txBody>
            <a:bodyPr vert="horz" wrap="square" lIns="41029" tIns="41029" rIns="41029" bIns="41029" numCol="1" rtlCol="0" anchor="ctr" anchorCtr="0" compatLnSpc="1">
              <a:prstTxWarp prst="textNoShape">
                <a:avLst/>
              </a:prstTxWarp>
            </a:bodyPr>
            <a:lstStyle/>
            <a:p>
              <a:pPr marL="0" marR="0" lvl="0" indent="0" algn="ctr" defTabSz="820583" eaLnBrk="0" fontAlgn="base" latinLnBrk="0" hangingPunct="0">
                <a:lnSpc>
                  <a:spcPct val="100000"/>
                </a:lnSpc>
                <a:spcBef>
                  <a:spcPts val="269"/>
                </a:spcBef>
                <a:spcAft>
                  <a:spcPts val="269"/>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2013</a:t>
              </a:r>
              <a:r>
                <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rPr>
                <a:t>: $1.5Bn </a:t>
              </a: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Valuation </a:t>
              </a:r>
              <a:r>
                <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rPr>
                <a:t>at </a:t>
              </a: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IPO</a:t>
              </a:r>
              <a:endPar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106" name="Rectangle 105"/>
            <p:cNvSpPr/>
            <p:nvPr/>
          </p:nvSpPr>
          <p:spPr bwMode="auto">
            <a:xfrm>
              <a:off x="5506099" y="5871592"/>
              <a:ext cx="1463040" cy="491107"/>
            </a:xfrm>
            <a:prstGeom prst="rect">
              <a:avLst/>
            </a:prstGeom>
            <a:solidFill>
              <a:srgbClr val="88C3E0"/>
            </a:solidFill>
            <a:ln w="9525" cap="flat" cmpd="sng" algn="ctr">
              <a:noFill/>
              <a:prstDash val="solid"/>
              <a:round/>
              <a:headEnd type="none" w="med" len="med"/>
              <a:tailEnd type="none" w="med" len="med"/>
            </a:ln>
            <a:effectLst/>
          </p:spPr>
          <p:txBody>
            <a:bodyPr vert="horz" wrap="square" lIns="41029" tIns="41029" rIns="41029" bIns="41029" numCol="1" rtlCol="0" anchor="ctr" anchorCtr="1" compatLnSpc="1">
              <a:prstTxWarp prst="textNoShape">
                <a:avLst/>
              </a:prstTxWarp>
            </a:bodyPr>
            <a:lstStyle/>
            <a:p>
              <a:pPr marL="0" marR="0" lvl="0" indent="0" algn="ctr" defTabSz="820583" eaLnBrk="0" fontAlgn="base" latinLnBrk="0" hangingPunct="0">
                <a:lnSpc>
                  <a:spcPct val="100000"/>
                </a:lnSpc>
                <a:spcBef>
                  <a:spcPts val="179"/>
                </a:spcBef>
                <a:spcAft>
                  <a:spcPts val="179"/>
                </a:spcAft>
                <a:buClrTx/>
                <a:buSzTx/>
                <a:buFontTx/>
                <a:buNone/>
                <a:tabLst/>
                <a:defRPr/>
              </a:pPr>
              <a:r>
                <a:rPr kumimoji="0" lang="en-US" sz="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2008</a:t>
              </a:r>
              <a:r>
                <a:rPr kumimoji="0" lang="en-US" sz="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Acquired by Dell for $1.4Bn</a:t>
              </a:r>
            </a:p>
          </p:txBody>
        </p:sp>
        <p:sp>
          <p:nvSpPr>
            <p:cNvPr id="107" name="Rectangle 106"/>
            <p:cNvSpPr/>
            <p:nvPr/>
          </p:nvSpPr>
          <p:spPr bwMode="auto">
            <a:xfrm>
              <a:off x="2081031" y="5871592"/>
              <a:ext cx="1552193" cy="491107"/>
            </a:xfrm>
            <a:prstGeom prst="rect">
              <a:avLst/>
            </a:prstGeom>
            <a:solidFill>
              <a:sysClr val="window" lastClr="FFFFFF">
                <a:lumMod val="65000"/>
              </a:sysClr>
            </a:solidFill>
            <a:ln w="9525" cap="flat" cmpd="sng" algn="ctr">
              <a:noFill/>
              <a:prstDash val="solid"/>
              <a:round/>
              <a:headEnd type="none" w="med" len="med"/>
              <a:tailEnd type="none" w="med" len="med"/>
            </a:ln>
            <a:effectLst/>
          </p:spPr>
          <p:txBody>
            <a:bodyPr vert="horz" wrap="square" lIns="41029" tIns="41029" rIns="41029" bIns="41029" numCol="1" rtlCol="0" anchor="ctr" anchorCtr="0" compatLnSpc="1">
              <a:prstTxWarp prst="textNoShape">
                <a:avLst/>
              </a:prstTxWarp>
            </a:bodyPr>
            <a:lstStyle/>
            <a:p>
              <a:pPr marL="0" marR="0" lvl="0" indent="0" algn="ctr" defTabSz="820583" eaLnBrk="0" fontAlgn="base" latinLnBrk="0" hangingPunct="0">
                <a:lnSpc>
                  <a:spcPct val="100000"/>
                </a:lnSpc>
                <a:spcBef>
                  <a:spcPts val="269"/>
                </a:spcBef>
                <a:spcAft>
                  <a:spcPts val="269"/>
                </a:spcAft>
                <a:buClrTx/>
                <a:buSzTx/>
                <a:buFontTx/>
                <a:buNone/>
                <a:tabLst/>
                <a:defRPr/>
              </a:pPr>
              <a:r>
                <a:rPr kumimoji="0" lang="en-US" sz="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2006</a:t>
              </a:r>
              <a:r>
                <a:rPr kumimoji="0" lang="en-US" sz="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$786MM Valuation at IPO</a:t>
              </a:r>
            </a:p>
            <a:p>
              <a:pPr marL="0" marR="0" lvl="0" indent="0" algn="ctr" defTabSz="820583" eaLnBrk="0" fontAlgn="base" latinLnBrk="0" hangingPunct="0">
                <a:lnSpc>
                  <a:spcPct val="100000"/>
                </a:lnSpc>
                <a:spcBef>
                  <a:spcPts val="269"/>
                </a:spcBef>
                <a:spcAft>
                  <a:spcPts val="269"/>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2010: Acquired by EMC for $2.25Bn</a:t>
              </a:r>
            </a:p>
          </p:txBody>
        </p:sp>
        <p:sp>
          <p:nvSpPr>
            <p:cNvPr id="108" name="Rectangle 107"/>
            <p:cNvSpPr/>
            <p:nvPr/>
          </p:nvSpPr>
          <p:spPr bwMode="auto">
            <a:xfrm>
              <a:off x="7084558" y="5893459"/>
              <a:ext cx="1552539" cy="469240"/>
            </a:xfrm>
            <a:prstGeom prst="rect">
              <a:avLst/>
            </a:prstGeom>
            <a:solidFill>
              <a:srgbClr val="4BACC6">
                <a:lumMod val="50000"/>
              </a:srgbClr>
            </a:solidFill>
            <a:ln w="9525" cap="flat" cmpd="sng" algn="ctr">
              <a:noFill/>
              <a:prstDash val="solid"/>
              <a:round/>
              <a:headEnd type="none" w="med" len="med"/>
              <a:tailEnd type="none" w="med" len="med"/>
            </a:ln>
            <a:effectLst/>
          </p:spPr>
          <p:txBody>
            <a:bodyPr vert="horz" wrap="square" lIns="41029" tIns="41029" rIns="41029" bIns="41029" numCol="1" rtlCol="0" anchor="ctr" anchorCtr="0" compatLnSpc="1">
              <a:prstTxWarp prst="textNoShape">
                <a:avLst/>
              </a:prstTxWarp>
            </a:bodyPr>
            <a:lstStyle/>
            <a:p>
              <a:pPr marL="0" marR="0" lvl="0" indent="0" algn="ctr" defTabSz="820583" eaLnBrk="0" fontAlgn="base" latinLnBrk="0" hangingPunct="0">
                <a:lnSpc>
                  <a:spcPct val="100000"/>
                </a:lnSpc>
                <a:spcBef>
                  <a:spcPts val="179"/>
                </a:spcBef>
                <a:spcAft>
                  <a:spcPts val="179"/>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2007</a:t>
              </a:r>
              <a:r>
                <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rPr>
                <a:t>: $840MM Valuation at IPO</a:t>
              </a:r>
            </a:p>
            <a:p>
              <a:pPr marL="0" marR="0" lvl="0" indent="0" algn="ctr" defTabSz="820583" eaLnBrk="0" fontAlgn="base" latinLnBrk="0" hangingPunct="0">
                <a:lnSpc>
                  <a:spcPct val="100000"/>
                </a:lnSpc>
                <a:spcBef>
                  <a:spcPts val="179"/>
                </a:spcBef>
                <a:spcAft>
                  <a:spcPts val="179"/>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rPr>
                <a:t>2010: Acquired by HP for $</a:t>
              </a: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2.35Bn</a:t>
              </a:r>
              <a:endPar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109" name="Rectangle 108"/>
            <p:cNvSpPr/>
            <p:nvPr/>
          </p:nvSpPr>
          <p:spPr bwMode="auto">
            <a:xfrm>
              <a:off x="3748643" y="5871592"/>
              <a:ext cx="1642037" cy="491107"/>
            </a:xfrm>
            <a:prstGeom prst="rect">
              <a:avLst/>
            </a:prstGeom>
            <a:solidFill>
              <a:srgbClr val="AF3605"/>
            </a:solidFill>
            <a:ln w="9525" cap="flat" cmpd="sng" algn="ctr">
              <a:noFill/>
              <a:prstDash val="solid"/>
              <a:round/>
              <a:headEnd type="none" w="med" len="med"/>
              <a:tailEnd type="none" w="med" len="med"/>
            </a:ln>
            <a:effectLst/>
          </p:spPr>
          <p:txBody>
            <a:bodyPr vert="horz" wrap="square" lIns="41029" tIns="41029" rIns="41029" bIns="41029" numCol="1" rtlCol="0" anchor="ctr" anchorCtr="0" compatLnSpc="1">
              <a:prstTxWarp prst="textNoShape">
                <a:avLst/>
              </a:prstTxWarp>
            </a:bodyPr>
            <a:lstStyle/>
            <a:p>
              <a:pPr marL="0" marR="0" lvl="0" indent="0" algn="ctr" defTabSz="820583" eaLnBrk="0" fontAlgn="base" latinLnBrk="0" hangingPunct="0">
                <a:lnSpc>
                  <a:spcPct val="100000"/>
                </a:lnSpc>
                <a:spcBef>
                  <a:spcPts val="179"/>
                </a:spcBef>
                <a:spcAft>
                  <a:spcPts val="179"/>
                </a:spcAft>
                <a:buClrTx/>
                <a:buSzTx/>
                <a:buFontTx/>
                <a:buNone/>
                <a:tabLst/>
                <a:defRPr/>
              </a:pP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2007</a:t>
              </a:r>
              <a:r>
                <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rPr>
                <a:t>: $777MM Valuation at IPO</a:t>
              </a:r>
            </a:p>
            <a:p>
              <a:pPr marL="0" marR="0" lvl="0" indent="0" algn="ctr" defTabSz="820583" eaLnBrk="0" fontAlgn="base" latinLnBrk="0" hangingPunct="0">
                <a:lnSpc>
                  <a:spcPct val="100000"/>
                </a:lnSpc>
                <a:spcBef>
                  <a:spcPts val="179"/>
                </a:spcBef>
                <a:spcAft>
                  <a:spcPts val="179"/>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rPr>
                <a:t>2009: Acquired by EMC for </a:t>
              </a:r>
              <a:r>
                <a:rPr kumimoji="0" lang="en-US" sz="800" b="1" i="0" u="none" strike="noStrike" kern="0" cap="none" spc="0" normalizeH="0" baseline="0" noProof="0" dirty="0" smtClean="0">
                  <a:ln>
                    <a:noFill/>
                  </a:ln>
                  <a:solidFill>
                    <a:srgbClr val="FFFFFF"/>
                  </a:solidFill>
                  <a:effectLst/>
                  <a:uLnTx/>
                  <a:uFillTx/>
                  <a:latin typeface="Arial" pitchFamily="34" charset="0"/>
                  <a:cs typeface="Arial" pitchFamily="34" charset="0"/>
                </a:rPr>
                <a:t>$2.1Bn</a:t>
              </a:r>
              <a:endParaRPr kumimoji="0" lang="en-US" sz="8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cxnSp>
          <p:nvCxnSpPr>
            <p:cNvPr id="110" name="Straight Connector 109"/>
            <p:cNvCxnSpPr/>
            <p:nvPr/>
          </p:nvCxnSpPr>
          <p:spPr>
            <a:xfrm>
              <a:off x="1652329" y="5305438"/>
              <a:ext cx="224573" cy="0"/>
            </a:xfrm>
            <a:prstGeom prst="line">
              <a:avLst/>
            </a:prstGeom>
            <a:noFill/>
            <a:ln w="57150" cap="flat" cmpd="sng" algn="ctr">
              <a:solidFill>
                <a:srgbClr val="33ADF2"/>
              </a:solidFill>
              <a:prstDash val="solid"/>
            </a:ln>
            <a:effectLst/>
          </p:spPr>
        </p:cxnSp>
        <p:sp>
          <p:nvSpPr>
            <p:cNvPr id="111" name="TextBox 110"/>
            <p:cNvSpPr txBox="1"/>
            <p:nvPr/>
          </p:nvSpPr>
          <p:spPr>
            <a:xfrm>
              <a:off x="1869107" y="5191366"/>
              <a:ext cx="691477"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a:cs typeface="Arial"/>
                </a:rPr>
                <a:t>Simplivity</a:t>
              </a:r>
              <a:endParaRPr kumimoji="0" lang="en-US" sz="900" b="0" i="0" u="none" strike="noStrike" kern="0" cap="none" spc="0" normalizeH="0" baseline="0" noProof="0" dirty="0">
                <a:ln>
                  <a:noFill/>
                </a:ln>
                <a:solidFill>
                  <a:sysClr val="windowText" lastClr="000000"/>
                </a:solidFill>
                <a:effectLst/>
                <a:uLnTx/>
                <a:uFillTx/>
                <a:latin typeface="Arial"/>
                <a:cs typeface="Arial"/>
              </a:endParaRPr>
            </a:p>
          </p:txBody>
        </p:sp>
        <p:sp>
          <p:nvSpPr>
            <p:cNvPr id="112" name="TextBox 111"/>
            <p:cNvSpPr txBox="1"/>
            <p:nvPr/>
          </p:nvSpPr>
          <p:spPr>
            <a:xfrm>
              <a:off x="2815661" y="5191366"/>
              <a:ext cx="1380692"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a:cs typeface="Arial"/>
                </a:rPr>
                <a:t>Nimble Storage</a:t>
              </a:r>
              <a:endParaRPr kumimoji="0" lang="en-US" sz="900" b="0" i="0" u="none" strike="noStrike" kern="0" cap="none" spc="0" normalizeH="0" baseline="0" noProof="0" dirty="0">
                <a:ln>
                  <a:noFill/>
                </a:ln>
                <a:solidFill>
                  <a:sysClr val="windowText" lastClr="000000"/>
                </a:solidFill>
                <a:effectLst/>
                <a:uLnTx/>
                <a:uFillTx/>
                <a:latin typeface="Arial"/>
                <a:cs typeface="Arial"/>
              </a:endParaRPr>
            </a:p>
          </p:txBody>
        </p:sp>
        <p:sp>
          <p:nvSpPr>
            <p:cNvPr id="113" name="TextBox 112"/>
            <p:cNvSpPr txBox="1"/>
            <p:nvPr/>
          </p:nvSpPr>
          <p:spPr>
            <a:xfrm>
              <a:off x="4025279" y="5191366"/>
              <a:ext cx="539328"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a:cs typeface="Arial"/>
                </a:rPr>
                <a:t>Isilon</a:t>
              </a:r>
              <a:endParaRPr kumimoji="0" lang="en-US" sz="900" b="0" i="0" u="none" strike="noStrike" kern="0" cap="none" spc="0" normalizeH="0" baseline="0" noProof="0" dirty="0">
                <a:ln>
                  <a:noFill/>
                </a:ln>
                <a:solidFill>
                  <a:sysClr val="windowText" lastClr="000000"/>
                </a:solidFill>
                <a:effectLst/>
                <a:uLnTx/>
                <a:uFillTx/>
                <a:latin typeface="Arial"/>
                <a:cs typeface="Arial"/>
              </a:endParaRPr>
            </a:p>
          </p:txBody>
        </p:sp>
        <p:sp>
          <p:nvSpPr>
            <p:cNvPr id="114" name="TextBox 113"/>
            <p:cNvSpPr txBox="1"/>
            <p:nvPr/>
          </p:nvSpPr>
          <p:spPr>
            <a:xfrm>
              <a:off x="4792532" y="5191366"/>
              <a:ext cx="896059"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a:cs typeface="Arial"/>
                </a:rPr>
                <a:t>Data Domain</a:t>
              </a:r>
              <a:endParaRPr kumimoji="0" lang="en-US" sz="900" b="0" i="0" u="none" strike="noStrike" kern="0" cap="none" spc="0" normalizeH="0" baseline="0" noProof="0" dirty="0">
                <a:ln>
                  <a:noFill/>
                </a:ln>
                <a:solidFill>
                  <a:sysClr val="windowText" lastClr="000000"/>
                </a:solidFill>
                <a:effectLst/>
                <a:uLnTx/>
                <a:uFillTx/>
                <a:latin typeface="Arial"/>
                <a:cs typeface="Arial"/>
              </a:endParaRPr>
            </a:p>
          </p:txBody>
        </p:sp>
        <p:sp>
          <p:nvSpPr>
            <p:cNvPr id="115" name="TextBox 114"/>
            <p:cNvSpPr txBox="1"/>
            <p:nvPr/>
          </p:nvSpPr>
          <p:spPr>
            <a:xfrm>
              <a:off x="5916517" y="5191366"/>
              <a:ext cx="896059"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a:cs typeface="Arial"/>
                </a:rPr>
                <a:t>EqualLogic</a:t>
              </a:r>
              <a:endParaRPr kumimoji="0" lang="en-US" sz="900" b="0" i="0" u="none" strike="noStrike" kern="0" cap="none" spc="0" normalizeH="0" baseline="0" noProof="0" dirty="0">
                <a:ln>
                  <a:noFill/>
                </a:ln>
                <a:solidFill>
                  <a:sysClr val="windowText" lastClr="000000"/>
                </a:solidFill>
                <a:effectLst/>
                <a:uLnTx/>
                <a:uFillTx/>
                <a:latin typeface="Arial"/>
                <a:cs typeface="Arial"/>
              </a:endParaRPr>
            </a:p>
          </p:txBody>
        </p:sp>
        <p:sp>
          <p:nvSpPr>
            <p:cNvPr id="116" name="TextBox 115"/>
            <p:cNvSpPr txBox="1"/>
            <p:nvPr/>
          </p:nvSpPr>
          <p:spPr>
            <a:xfrm>
              <a:off x="6969139" y="5191366"/>
              <a:ext cx="896059"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a:cs typeface="Arial"/>
                </a:rPr>
                <a:t>3 Par</a:t>
              </a:r>
              <a:endParaRPr kumimoji="0" lang="en-US" sz="900" b="0" i="0" u="none" strike="noStrike" kern="0" cap="none" spc="0" normalizeH="0" baseline="0" noProof="0" dirty="0">
                <a:ln>
                  <a:noFill/>
                </a:ln>
                <a:solidFill>
                  <a:sysClr val="windowText" lastClr="000000"/>
                </a:solidFill>
                <a:effectLst/>
                <a:uLnTx/>
                <a:uFillTx/>
                <a:latin typeface="Arial"/>
                <a:cs typeface="Arial"/>
              </a:endParaRPr>
            </a:p>
          </p:txBody>
        </p:sp>
        <p:cxnSp>
          <p:nvCxnSpPr>
            <p:cNvPr id="117" name="Straight Connector 116"/>
            <p:cNvCxnSpPr/>
            <p:nvPr/>
          </p:nvCxnSpPr>
          <p:spPr>
            <a:xfrm>
              <a:off x="2600009" y="5305438"/>
              <a:ext cx="224573" cy="0"/>
            </a:xfrm>
            <a:prstGeom prst="line">
              <a:avLst/>
            </a:prstGeom>
            <a:noFill/>
            <a:ln w="57150" cap="flat" cmpd="sng" algn="ctr">
              <a:solidFill>
                <a:srgbClr val="EC733E"/>
              </a:solidFill>
              <a:prstDash val="solid"/>
            </a:ln>
            <a:effectLst/>
          </p:spPr>
        </p:cxnSp>
        <p:cxnSp>
          <p:nvCxnSpPr>
            <p:cNvPr id="118" name="Straight Connector 117"/>
            <p:cNvCxnSpPr/>
            <p:nvPr/>
          </p:nvCxnSpPr>
          <p:spPr>
            <a:xfrm>
              <a:off x="3823539" y="5305438"/>
              <a:ext cx="224573" cy="0"/>
            </a:xfrm>
            <a:prstGeom prst="line">
              <a:avLst/>
            </a:prstGeom>
            <a:noFill/>
            <a:ln w="57150" cap="flat" cmpd="sng" algn="ctr">
              <a:solidFill>
                <a:sysClr val="window" lastClr="FFFFFF">
                  <a:lumMod val="50000"/>
                </a:sysClr>
              </a:solidFill>
              <a:prstDash val="solid"/>
            </a:ln>
            <a:effectLst/>
          </p:spPr>
        </p:cxnSp>
        <p:cxnSp>
          <p:nvCxnSpPr>
            <p:cNvPr id="119" name="Straight Connector 118"/>
            <p:cNvCxnSpPr/>
            <p:nvPr/>
          </p:nvCxnSpPr>
          <p:spPr>
            <a:xfrm>
              <a:off x="4583844" y="5305438"/>
              <a:ext cx="224573" cy="0"/>
            </a:xfrm>
            <a:prstGeom prst="line">
              <a:avLst/>
            </a:prstGeom>
            <a:noFill/>
            <a:ln w="57150" cap="flat" cmpd="sng" algn="ctr">
              <a:solidFill>
                <a:srgbClr val="C8381F"/>
              </a:solidFill>
              <a:prstDash val="solid"/>
            </a:ln>
            <a:effectLst/>
          </p:spPr>
        </p:cxnSp>
        <p:cxnSp>
          <p:nvCxnSpPr>
            <p:cNvPr id="120" name="Straight Connector 119"/>
            <p:cNvCxnSpPr/>
            <p:nvPr/>
          </p:nvCxnSpPr>
          <p:spPr>
            <a:xfrm>
              <a:off x="5691943" y="5305438"/>
              <a:ext cx="224573" cy="0"/>
            </a:xfrm>
            <a:prstGeom prst="line">
              <a:avLst/>
            </a:prstGeom>
            <a:noFill/>
            <a:ln w="57150" cap="flat" cmpd="sng" algn="ctr">
              <a:solidFill>
                <a:srgbClr val="93C9E0"/>
              </a:solidFill>
              <a:prstDash val="solid"/>
            </a:ln>
            <a:effectLst/>
          </p:spPr>
        </p:cxnSp>
        <p:cxnSp>
          <p:nvCxnSpPr>
            <p:cNvPr id="121" name="Straight Connector 120"/>
            <p:cNvCxnSpPr/>
            <p:nvPr/>
          </p:nvCxnSpPr>
          <p:spPr>
            <a:xfrm>
              <a:off x="6752384" y="5305438"/>
              <a:ext cx="224573" cy="0"/>
            </a:xfrm>
            <a:prstGeom prst="line">
              <a:avLst/>
            </a:prstGeom>
            <a:noFill/>
            <a:ln w="57150" cap="flat" cmpd="sng" algn="ctr">
              <a:solidFill>
                <a:srgbClr val="1E7599"/>
              </a:solidFill>
              <a:prstDash val="solid"/>
            </a:ln>
            <a:effectLst/>
          </p:spPr>
        </p:cxnSp>
      </p:grpSp>
      <p:grpSp>
        <p:nvGrpSpPr>
          <p:cNvPr id="122" name="Group 121"/>
          <p:cNvGrpSpPr/>
          <p:nvPr/>
        </p:nvGrpSpPr>
        <p:grpSpPr>
          <a:xfrm>
            <a:off x="5056830" y="2109295"/>
            <a:ext cx="2194490" cy="1315290"/>
            <a:chOff x="-2063102" y="3192046"/>
            <a:chExt cx="1301103" cy="826743"/>
          </a:xfrm>
        </p:grpSpPr>
        <p:grpSp>
          <p:nvGrpSpPr>
            <p:cNvPr id="123" name="Group 122"/>
            <p:cNvGrpSpPr/>
            <p:nvPr/>
          </p:nvGrpSpPr>
          <p:grpSpPr>
            <a:xfrm>
              <a:off x="-2058867" y="3200400"/>
              <a:ext cx="1295400" cy="818389"/>
              <a:chOff x="3759201" y="3200400"/>
              <a:chExt cx="1295400" cy="818389"/>
            </a:xfrm>
          </p:grpSpPr>
          <p:grpSp>
            <p:nvGrpSpPr>
              <p:cNvPr id="131" name="Group 130"/>
              <p:cNvGrpSpPr/>
              <p:nvPr/>
            </p:nvGrpSpPr>
            <p:grpSpPr>
              <a:xfrm>
                <a:off x="3759201" y="3200400"/>
                <a:ext cx="1295400" cy="818389"/>
                <a:chOff x="3759201" y="3200400"/>
                <a:chExt cx="1295400" cy="818389"/>
              </a:xfrm>
              <a:effectLst>
                <a:glow rad="101600">
                  <a:srgbClr val="FFBF4B">
                    <a:alpha val="41000"/>
                  </a:srgbClr>
                </a:glow>
              </a:effectLst>
            </p:grpSpPr>
            <p:sp>
              <p:nvSpPr>
                <p:cNvPr id="133" name="Rectangle 132"/>
                <p:cNvSpPr/>
                <p:nvPr/>
              </p:nvSpPr>
              <p:spPr>
                <a:xfrm>
                  <a:off x="3759201" y="3200400"/>
                  <a:ext cx="1295400" cy="474133"/>
                </a:xfrm>
                <a:prstGeom prst="rect">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glow rad="901700">
                        <a:sysClr val="window" lastClr="FFFFFF">
                          <a:alpha val="56000"/>
                        </a:sysClr>
                      </a:glow>
                    </a:effectLst>
                    <a:uLnTx/>
                    <a:uFillTx/>
                    <a:latin typeface="Calibri"/>
                    <a:ea typeface="+mn-ea"/>
                    <a:cs typeface="+mn-cs"/>
                  </a:endParaRPr>
                </a:p>
              </p:txBody>
            </p:sp>
            <p:sp>
              <p:nvSpPr>
                <p:cNvPr id="134" name="Isosceles Triangle 133"/>
                <p:cNvSpPr/>
                <p:nvPr/>
              </p:nvSpPr>
              <p:spPr>
                <a:xfrm flipV="1">
                  <a:off x="4261499" y="3666066"/>
                  <a:ext cx="285101" cy="352723"/>
                </a:xfrm>
                <a:prstGeom prst="triangl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glow rad="901700">
                        <a:sysClr val="window" lastClr="FFFFFF">
                          <a:alpha val="56000"/>
                        </a:sysClr>
                      </a:glow>
                    </a:effectLst>
                    <a:uLnTx/>
                    <a:uFillTx/>
                    <a:latin typeface="Calibri"/>
                    <a:ea typeface="+mn-ea"/>
                    <a:cs typeface="+mn-cs"/>
                  </a:endParaRPr>
                </a:p>
              </p:txBody>
            </p:sp>
          </p:grpSp>
          <p:pic>
            <p:nvPicPr>
              <p:cNvPr id="132" name="Picture 131" descr="Simpliviry_tran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8900" y="3276600"/>
                <a:ext cx="1035050" cy="282914"/>
              </a:xfrm>
              <a:prstGeom prst="rect">
                <a:avLst/>
              </a:prstGeom>
            </p:spPr>
          </p:pic>
        </p:grpSp>
        <p:cxnSp>
          <p:nvCxnSpPr>
            <p:cNvPr id="124" name="Straight Connector 123"/>
            <p:cNvCxnSpPr/>
            <p:nvPr/>
          </p:nvCxnSpPr>
          <p:spPr>
            <a:xfrm>
              <a:off x="-2057399" y="3200400"/>
              <a:ext cx="1295400" cy="0"/>
            </a:xfrm>
            <a:prstGeom prst="line">
              <a:avLst/>
            </a:prstGeom>
            <a:noFill/>
            <a:ln w="12700" cap="flat" cmpd="sng" algn="ctr">
              <a:solidFill>
                <a:srgbClr val="4F81BD"/>
              </a:solidFill>
              <a:prstDash val="solid"/>
            </a:ln>
            <a:effectLst/>
          </p:spPr>
        </p:cxnSp>
        <p:cxnSp>
          <p:nvCxnSpPr>
            <p:cNvPr id="125" name="Straight Connector 124"/>
            <p:cNvCxnSpPr/>
            <p:nvPr/>
          </p:nvCxnSpPr>
          <p:spPr>
            <a:xfrm>
              <a:off x="-2057399" y="3670300"/>
              <a:ext cx="502298" cy="0"/>
            </a:xfrm>
            <a:prstGeom prst="line">
              <a:avLst/>
            </a:prstGeom>
            <a:noFill/>
            <a:ln w="12700" cap="flat" cmpd="sng" algn="ctr">
              <a:solidFill>
                <a:srgbClr val="4F81BD"/>
              </a:solidFill>
              <a:prstDash val="solid"/>
            </a:ln>
            <a:effectLst/>
          </p:spPr>
        </p:cxnSp>
        <p:cxnSp>
          <p:nvCxnSpPr>
            <p:cNvPr id="126" name="Straight Connector 125"/>
            <p:cNvCxnSpPr/>
            <p:nvPr/>
          </p:nvCxnSpPr>
          <p:spPr>
            <a:xfrm>
              <a:off x="-1270000" y="3670300"/>
              <a:ext cx="502298" cy="0"/>
            </a:xfrm>
            <a:prstGeom prst="line">
              <a:avLst/>
            </a:prstGeom>
            <a:noFill/>
            <a:ln w="12700" cap="flat" cmpd="sng" algn="ctr">
              <a:solidFill>
                <a:srgbClr val="4F81BD"/>
              </a:solidFill>
              <a:prstDash val="solid"/>
            </a:ln>
            <a:effectLst/>
          </p:spPr>
        </p:cxnSp>
        <p:cxnSp>
          <p:nvCxnSpPr>
            <p:cNvPr id="127" name="Straight Connector 126"/>
            <p:cNvCxnSpPr/>
            <p:nvPr/>
          </p:nvCxnSpPr>
          <p:spPr>
            <a:xfrm>
              <a:off x="-767702" y="3192046"/>
              <a:ext cx="5703" cy="482487"/>
            </a:xfrm>
            <a:prstGeom prst="line">
              <a:avLst/>
            </a:prstGeom>
            <a:noFill/>
            <a:ln w="12700" cap="flat" cmpd="sng" algn="ctr">
              <a:solidFill>
                <a:srgbClr val="4F81BD"/>
              </a:solidFill>
              <a:prstDash val="solid"/>
            </a:ln>
            <a:effectLst/>
          </p:spPr>
        </p:cxnSp>
        <p:cxnSp>
          <p:nvCxnSpPr>
            <p:cNvPr id="128" name="Straight Connector 127"/>
            <p:cNvCxnSpPr/>
            <p:nvPr/>
          </p:nvCxnSpPr>
          <p:spPr>
            <a:xfrm>
              <a:off x="-2063102" y="3192046"/>
              <a:ext cx="5703" cy="482487"/>
            </a:xfrm>
            <a:prstGeom prst="line">
              <a:avLst/>
            </a:prstGeom>
            <a:noFill/>
            <a:ln w="12700" cap="flat" cmpd="sng" algn="ctr">
              <a:solidFill>
                <a:srgbClr val="4F81BD"/>
              </a:solidFill>
              <a:prstDash val="solid"/>
            </a:ln>
            <a:effectLst/>
          </p:spPr>
        </p:cxnSp>
        <p:cxnSp>
          <p:nvCxnSpPr>
            <p:cNvPr id="129" name="Straight Connector 128"/>
            <p:cNvCxnSpPr/>
            <p:nvPr/>
          </p:nvCxnSpPr>
          <p:spPr>
            <a:xfrm flipH="1">
              <a:off x="-1412550" y="3666066"/>
              <a:ext cx="142550" cy="352723"/>
            </a:xfrm>
            <a:prstGeom prst="line">
              <a:avLst/>
            </a:prstGeom>
            <a:noFill/>
            <a:ln w="12700" cap="flat" cmpd="sng" algn="ctr">
              <a:solidFill>
                <a:srgbClr val="4F81BD"/>
              </a:solidFill>
              <a:prstDash val="solid"/>
            </a:ln>
            <a:effectLst/>
          </p:spPr>
        </p:cxnSp>
        <p:cxnSp>
          <p:nvCxnSpPr>
            <p:cNvPr id="130" name="Straight Connector 129"/>
            <p:cNvCxnSpPr>
              <a:endCxn id="134" idx="0"/>
            </p:cNvCxnSpPr>
            <p:nvPr/>
          </p:nvCxnSpPr>
          <p:spPr>
            <a:xfrm>
              <a:off x="-1556569" y="3666066"/>
              <a:ext cx="142551" cy="352723"/>
            </a:xfrm>
            <a:prstGeom prst="line">
              <a:avLst/>
            </a:prstGeom>
            <a:noFill/>
            <a:ln w="12700" cap="flat" cmpd="sng" algn="ctr">
              <a:solidFill>
                <a:srgbClr val="4F81BD"/>
              </a:solidFill>
              <a:prstDash val="solid"/>
            </a:ln>
            <a:effectLst/>
          </p:spPr>
        </p:cxnSp>
      </p:grpSp>
      <p:pic>
        <p:nvPicPr>
          <p:cNvPr id="135" name="Picture 134"/>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6344" y="5407839"/>
            <a:ext cx="1107456" cy="191279"/>
          </a:xfrm>
          <a:prstGeom prst="rect">
            <a:avLst/>
          </a:prstGeom>
        </p:spPr>
      </p:pic>
      <p:pic>
        <p:nvPicPr>
          <p:cNvPr id="137" name="Picture 10" descr="http://www.technologent.com/wp-content/uploads/2012/01/isilon_logo.g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1375" y="5286891"/>
            <a:ext cx="765474" cy="31222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descr="Nimble_Logo_15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057" y="5427517"/>
            <a:ext cx="1531196" cy="167216"/>
          </a:xfrm>
          <a:prstGeom prst="rect">
            <a:avLst/>
          </a:prstGeom>
        </p:spPr>
      </p:pic>
      <p:pic>
        <p:nvPicPr>
          <p:cNvPr id="4" name="Picture 3" descr="3_pa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6050" y="5306304"/>
            <a:ext cx="972350" cy="310612"/>
          </a:xfrm>
          <a:prstGeom prst="rect">
            <a:avLst/>
          </a:prstGeom>
        </p:spPr>
      </p:pic>
      <p:pic>
        <p:nvPicPr>
          <p:cNvPr id="5" name="Picture 4" descr="eqlogic.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6065" y="5426889"/>
            <a:ext cx="1068473" cy="194746"/>
          </a:xfrm>
          <a:prstGeom prst="rect">
            <a:avLst/>
          </a:prstGeom>
        </p:spPr>
      </p:pic>
    </p:spTree>
    <p:extLst>
      <p:ext uri="{BB962C8B-B14F-4D97-AF65-F5344CB8AC3E}">
        <p14:creationId xmlns:p14="http://schemas.microsoft.com/office/powerpoint/2010/main" val="583840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left)">
                                      <p:cBhvr>
                                        <p:cTn id="7" dur="500"/>
                                        <p:tgtEl>
                                          <p:spTgt spid="93"/>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par>
                                <p:cTn id="16" presetID="22" presetClass="entr" presetSubtype="4" fill="hold" nodeType="withEffect">
                                  <p:stCondLst>
                                    <p:cond delay="100"/>
                                  </p:stCondLst>
                                  <p:childTnLst>
                                    <p:set>
                                      <p:cBhvr>
                                        <p:cTn id="17" dur="1" fill="hold">
                                          <p:stCondLst>
                                            <p:cond delay="0"/>
                                          </p:stCondLst>
                                        </p:cTn>
                                        <p:tgtEl>
                                          <p:spTgt spid="122"/>
                                        </p:tgtEl>
                                        <p:attrNameLst>
                                          <p:attrName>style.visibility</p:attrName>
                                        </p:attrNameLst>
                                      </p:cBhvr>
                                      <p:to>
                                        <p:strVal val="visible"/>
                                      </p:to>
                                    </p:set>
                                    <p:animEffect transition="in" filter="wipe(down)">
                                      <p:cBhvr>
                                        <p:cTn id="18" dur="500"/>
                                        <p:tgtEl>
                                          <p:spTgt spid="122"/>
                                        </p:tgtEl>
                                      </p:cBhvr>
                                    </p:animEffect>
                                  </p:childTnLst>
                                </p:cTn>
                              </p:par>
                              <p:par>
                                <p:cTn id="19" presetID="10" presetClass="entr" presetSubtype="0" fill="hold" nodeType="withEffect">
                                  <p:stCondLst>
                                    <p:cond delay="10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SimpliVity</a:t>
            </a:r>
            <a:r>
              <a:rPr lang="en-US" dirty="0"/>
              <a:t> Support Offerings</a:t>
            </a:r>
          </a:p>
        </p:txBody>
      </p:sp>
      <p:graphicFrame>
        <p:nvGraphicFramePr>
          <p:cNvPr id="21" name="Table 20"/>
          <p:cNvGraphicFramePr>
            <a:graphicFrameLocks noGrp="1"/>
          </p:cNvGraphicFramePr>
          <p:nvPr>
            <p:extLst>
              <p:ext uri="{D42A27DB-BD31-4B8C-83A1-F6EECF244321}">
                <p14:modId xmlns:p14="http://schemas.microsoft.com/office/powerpoint/2010/main" val="1607250694"/>
              </p:ext>
            </p:extLst>
          </p:nvPr>
        </p:nvGraphicFramePr>
        <p:xfrm>
          <a:off x="335935" y="788410"/>
          <a:ext cx="11511670" cy="5294672"/>
        </p:xfrm>
        <a:graphic>
          <a:graphicData uri="http://schemas.openxmlformats.org/drawingml/2006/table">
            <a:tbl>
              <a:tblPr firstRow="1" bandRow="1">
                <a:tableStyleId>{0E3FDE45-AF77-4B5C-9715-49D594BDF05E}</a:tableStyleId>
              </a:tblPr>
              <a:tblGrid>
                <a:gridCol w="5281824"/>
                <a:gridCol w="3114923"/>
                <a:gridCol w="3114923"/>
              </a:tblGrid>
              <a:tr h="861458">
                <a:tc>
                  <a:txBody>
                    <a:bodyPr/>
                    <a:lstStyle>
                      <a:lvl1pPr marL="0" algn="l" defTabSz="607469" rtl="0" eaLnBrk="1" latinLnBrk="0" hangingPunct="1">
                        <a:defRPr sz="2400" b="1" kern="1200">
                          <a:solidFill>
                            <a:schemeClr val="lt1"/>
                          </a:solidFill>
                          <a:latin typeface="Calibri"/>
                        </a:defRPr>
                      </a:lvl1pPr>
                      <a:lvl2pPr marL="607469" algn="l" defTabSz="607469" rtl="0" eaLnBrk="1" latinLnBrk="0" hangingPunct="1">
                        <a:defRPr sz="2400" b="1" kern="1200">
                          <a:solidFill>
                            <a:schemeClr val="lt1"/>
                          </a:solidFill>
                          <a:latin typeface="Calibri"/>
                        </a:defRPr>
                      </a:lvl2pPr>
                      <a:lvl3pPr marL="1214938" algn="l" defTabSz="607469" rtl="0" eaLnBrk="1" latinLnBrk="0" hangingPunct="1">
                        <a:defRPr sz="2400" b="1" kern="1200">
                          <a:solidFill>
                            <a:schemeClr val="lt1"/>
                          </a:solidFill>
                          <a:latin typeface="Calibri"/>
                        </a:defRPr>
                      </a:lvl3pPr>
                      <a:lvl4pPr marL="1822407" algn="l" defTabSz="607469" rtl="0" eaLnBrk="1" latinLnBrk="0" hangingPunct="1">
                        <a:defRPr sz="2400" b="1" kern="1200">
                          <a:solidFill>
                            <a:schemeClr val="lt1"/>
                          </a:solidFill>
                          <a:latin typeface="Calibri"/>
                        </a:defRPr>
                      </a:lvl4pPr>
                      <a:lvl5pPr marL="2429877" algn="l" defTabSz="607469" rtl="0" eaLnBrk="1" latinLnBrk="0" hangingPunct="1">
                        <a:defRPr sz="2400" b="1" kern="1200">
                          <a:solidFill>
                            <a:schemeClr val="lt1"/>
                          </a:solidFill>
                          <a:latin typeface="Calibri"/>
                        </a:defRPr>
                      </a:lvl5pPr>
                      <a:lvl6pPr marL="3037346" algn="l" defTabSz="607469" rtl="0" eaLnBrk="1" latinLnBrk="0" hangingPunct="1">
                        <a:defRPr sz="2400" b="1" kern="1200">
                          <a:solidFill>
                            <a:schemeClr val="lt1"/>
                          </a:solidFill>
                          <a:latin typeface="Calibri"/>
                        </a:defRPr>
                      </a:lvl6pPr>
                      <a:lvl7pPr marL="3644819" algn="l" defTabSz="607469" rtl="0" eaLnBrk="1" latinLnBrk="0" hangingPunct="1">
                        <a:defRPr sz="2400" b="1" kern="1200">
                          <a:solidFill>
                            <a:schemeClr val="lt1"/>
                          </a:solidFill>
                          <a:latin typeface="Calibri"/>
                        </a:defRPr>
                      </a:lvl7pPr>
                      <a:lvl8pPr marL="4252285" algn="l" defTabSz="607469" rtl="0" eaLnBrk="1" latinLnBrk="0" hangingPunct="1">
                        <a:defRPr sz="2400" b="1" kern="1200">
                          <a:solidFill>
                            <a:schemeClr val="lt1"/>
                          </a:solidFill>
                          <a:latin typeface="Calibri"/>
                        </a:defRPr>
                      </a:lvl8pPr>
                      <a:lvl9pPr marL="4859760" algn="l" defTabSz="607469" rtl="0" eaLnBrk="1" latinLnBrk="0" hangingPunct="1">
                        <a:defRPr sz="2400" b="1" kern="1200">
                          <a:solidFill>
                            <a:schemeClr val="lt1"/>
                          </a:solidFill>
                          <a:latin typeface="Calibri"/>
                        </a:defRPr>
                      </a:lvl9pPr>
                    </a:lstStyle>
                    <a:p>
                      <a:pPr algn="ctr"/>
                      <a:endParaRPr lang="en-US" sz="1800" dirty="0">
                        <a:solidFill>
                          <a:schemeClr val="tx1"/>
                        </a:solidFill>
                      </a:endParaRPr>
                    </a:p>
                  </a:txBody>
                  <a:tcPr marL="121888" marR="121888"/>
                </a:tc>
                <a:tc>
                  <a:txBody>
                    <a:bodyPr/>
                    <a:lstStyle>
                      <a:lvl1pPr marL="0" algn="l" defTabSz="607469" rtl="0" eaLnBrk="1" latinLnBrk="0" hangingPunct="1">
                        <a:defRPr sz="2400" b="1" kern="1200">
                          <a:solidFill>
                            <a:schemeClr val="lt1"/>
                          </a:solidFill>
                          <a:latin typeface="Calibri"/>
                        </a:defRPr>
                      </a:lvl1pPr>
                      <a:lvl2pPr marL="607469" algn="l" defTabSz="607469" rtl="0" eaLnBrk="1" latinLnBrk="0" hangingPunct="1">
                        <a:defRPr sz="2400" b="1" kern="1200">
                          <a:solidFill>
                            <a:schemeClr val="lt1"/>
                          </a:solidFill>
                          <a:latin typeface="Calibri"/>
                        </a:defRPr>
                      </a:lvl2pPr>
                      <a:lvl3pPr marL="1214938" algn="l" defTabSz="607469" rtl="0" eaLnBrk="1" latinLnBrk="0" hangingPunct="1">
                        <a:defRPr sz="2400" b="1" kern="1200">
                          <a:solidFill>
                            <a:schemeClr val="lt1"/>
                          </a:solidFill>
                          <a:latin typeface="Calibri"/>
                        </a:defRPr>
                      </a:lvl3pPr>
                      <a:lvl4pPr marL="1822407" algn="l" defTabSz="607469" rtl="0" eaLnBrk="1" latinLnBrk="0" hangingPunct="1">
                        <a:defRPr sz="2400" b="1" kern="1200">
                          <a:solidFill>
                            <a:schemeClr val="lt1"/>
                          </a:solidFill>
                          <a:latin typeface="Calibri"/>
                        </a:defRPr>
                      </a:lvl4pPr>
                      <a:lvl5pPr marL="2429877" algn="l" defTabSz="607469" rtl="0" eaLnBrk="1" latinLnBrk="0" hangingPunct="1">
                        <a:defRPr sz="2400" b="1" kern="1200">
                          <a:solidFill>
                            <a:schemeClr val="lt1"/>
                          </a:solidFill>
                          <a:latin typeface="Calibri"/>
                        </a:defRPr>
                      </a:lvl5pPr>
                      <a:lvl6pPr marL="3037346" algn="l" defTabSz="607469" rtl="0" eaLnBrk="1" latinLnBrk="0" hangingPunct="1">
                        <a:defRPr sz="2400" b="1" kern="1200">
                          <a:solidFill>
                            <a:schemeClr val="lt1"/>
                          </a:solidFill>
                          <a:latin typeface="Calibri"/>
                        </a:defRPr>
                      </a:lvl6pPr>
                      <a:lvl7pPr marL="3644819" algn="l" defTabSz="607469" rtl="0" eaLnBrk="1" latinLnBrk="0" hangingPunct="1">
                        <a:defRPr sz="2400" b="1" kern="1200">
                          <a:solidFill>
                            <a:schemeClr val="lt1"/>
                          </a:solidFill>
                          <a:latin typeface="Calibri"/>
                        </a:defRPr>
                      </a:lvl7pPr>
                      <a:lvl8pPr marL="4252285" algn="l" defTabSz="607469" rtl="0" eaLnBrk="1" latinLnBrk="0" hangingPunct="1">
                        <a:defRPr sz="2400" b="1" kern="1200">
                          <a:solidFill>
                            <a:schemeClr val="lt1"/>
                          </a:solidFill>
                          <a:latin typeface="Calibri"/>
                        </a:defRPr>
                      </a:lvl8pPr>
                      <a:lvl9pPr marL="4859760" algn="l" defTabSz="607469" rtl="0" eaLnBrk="1" latinLnBrk="0" hangingPunct="1">
                        <a:defRPr sz="2400" b="1" kern="1200">
                          <a:solidFill>
                            <a:schemeClr val="lt1"/>
                          </a:solidFill>
                          <a:latin typeface="Calibri"/>
                        </a:defRPr>
                      </a:lvl9pPr>
                    </a:lstStyle>
                    <a:p>
                      <a:pPr algn="ctr"/>
                      <a:r>
                        <a:rPr lang="id-ID" sz="2400" dirty="0" smtClean="0"/>
                        <a:t>         </a:t>
                      </a:r>
                      <a:r>
                        <a:rPr lang="en-US" sz="2400" dirty="0" smtClean="0"/>
                        <a:t>Silver</a:t>
                      </a:r>
                      <a:endParaRPr lang="en-US" sz="2400" dirty="0">
                        <a:solidFill>
                          <a:schemeClr val="tx1"/>
                        </a:solidFill>
                      </a:endParaRPr>
                    </a:p>
                  </a:txBody>
                  <a:tcPr marL="121888" marR="121888" anchor="ctr"/>
                </a:tc>
                <a:tc>
                  <a:txBody>
                    <a:bodyPr/>
                    <a:lstStyle>
                      <a:lvl1pPr marL="0" algn="l" defTabSz="607469" rtl="0" eaLnBrk="1" latinLnBrk="0" hangingPunct="1">
                        <a:defRPr sz="2400" b="1" kern="1200">
                          <a:solidFill>
                            <a:schemeClr val="lt1"/>
                          </a:solidFill>
                          <a:latin typeface="Calibri"/>
                        </a:defRPr>
                      </a:lvl1pPr>
                      <a:lvl2pPr marL="607469" algn="l" defTabSz="607469" rtl="0" eaLnBrk="1" latinLnBrk="0" hangingPunct="1">
                        <a:defRPr sz="2400" b="1" kern="1200">
                          <a:solidFill>
                            <a:schemeClr val="lt1"/>
                          </a:solidFill>
                          <a:latin typeface="Calibri"/>
                        </a:defRPr>
                      </a:lvl2pPr>
                      <a:lvl3pPr marL="1214938" algn="l" defTabSz="607469" rtl="0" eaLnBrk="1" latinLnBrk="0" hangingPunct="1">
                        <a:defRPr sz="2400" b="1" kern="1200">
                          <a:solidFill>
                            <a:schemeClr val="lt1"/>
                          </a:solidFill>
                          <a:latin typeface="Calibri"/>
                        </a:defRPr>
                      </a:lvl3pPr>
                      <a:lvl4pPr marL="1822407" algn="l" defTabSz="607469" rtl="0" eaLnBrk="1" latinLnBrk="0" hangingPunct="1">
                        <a:defRPr sz="2400" b="1" kern="1200">
                          <a:solidFill>
                            <a:schemeClr val="lt1"/>
                          </a:solidFill>
                          <a:latin typeface="Calibri"/>
                        </a:defRPr>
                      </a:lvl4pPr>
                      <a:lvl5pPr marL="2429877" algn="l" defTabSz="607469" rtl="0" eaLnBrk="1" latinLnBrk="0" hangingPunct="1">
                        <a:defRPr sz="2400" b="1" kern="1200">
                          <a:solidFill>
                            <a:schemeClr val="lt1"/>
                          </a:solidFill>
                          <a:latin typeface="Calibri"/>
                        </a:defRPr>
                      </a:lvl5pPr>
                      <a:lvl6pPr marL="3037346" algn="l" defTabSz="607469" rtl="0" eaLnBrk="1" latinLnBrk="0" hangingPunct="1">
                        <a:defRPr sz="2400" b="1" kern="1200">
                          <a:solidFill>
                            <a:schemeClr val="lt1"/>
                          </a:solidFill>
                          <a:latin typeface="Calibri"/>
                        </a:defRPr>
                      </a:lvl6pPr>
                      <a:lvl7pPr marL="3644819" algn="l" defTabSz="607469" rtl="0" eaLnBrk="1" latinLnBrk="0" hangingPunct="1">
                        <a:defRPr sz="2400" b="1" kern="1200">
                          <a:solidFill>
                            <a:schemeClr val="lt1"/>
                          </a:solidFill>
                          <a:latin typeface="Calibri"/>
                        </a:defRPr>
                      </a:lvl7pPr>
                      <a:lvl8pPr marL="4252285" algn="l" defTabSz="607469" rtl="0" eaLnBrk="1" latinLnBrk="0" hangingPunct="1">
                        <a:defRPr sz="2400" b="1" kern="1200">
                          <a:solidFill>
                            <a:schemeClr val="lt1"/>
                          </a:solidFill>
                          <a:latin typeface="Calibri"/>
                        </a:defRPr>
                      </a:lvl8pPr>
                      <a:lvl9pPr marL="4859760" algn="l" defTabSz="607469" rtl="0" eaLnBrk="1" latinLnBrk="0" hangingPunct="1">
                        <a:defRPr sz="2400" b="1" kern="1200">
                          <a:solidFill>
                            <a:schemeClr val="lt1"/>
                          </a:solidFill>
                          <a:latin typeface="Calibri"/>
                        </a:defRPr>
                      </a:lvl9pPr>
                    </a:lstStyle>
                    <a:p>
                      <a:pPr algn="ctr"/>
                      <a:r>
                        <a:rPr lang="id-ID" sz="2400" dirty="0" smtClean="0"/>
                        <a:t>           </a:t>
                      </a:r>
                      <a:r>
                        <a:rPr lang="en-US" sz="2400" dirty="0" smtClean="0"/>
                        <a:t>Gold</a:t>
                      </a:r>
                      <a:endParaRPr lang="en-US" sz="2400" dirty="0">
                        <a:solidFill>
                          <a:schemeClr val="tx1"/>
                        </a:solidFill>
                      </a:endParaRPr>
                    </a:p>
                  </a:txBody>
                  <a:tcPr marL="121888" marR="121888" anchor="ctr"/>
                </a:tc>
              </a:tr>
              <a:tr h="738869">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l"/>
                      <a:r>
                        <a:rPr lang="en-US" sz="1800" dirty="0" smtClean="0"/>
                        <a:t>Deployment</a:t>
                      </a:r>
                      <a:r>
                        <a:rPr lang="en-US" sz="1800" baseline="0" dirty="0" smtClean="0"/>
                        <a:t> and Upgrade Support</a:t>
                      </a:r>
                      <a:endParaRPr lang="en-US" sz="1800"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r>
              <a:tr h="738869">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l"/>
                      <a:r>
                        <a:rPr lang="en-US" sz="1800" dirty="0" smtClean="0"/>
                        <a:t>24x7 Remote Monitoring and Repair</a:t>
                      </a:r>
                      <a:endParaRPr lang="en-US" sz="1800"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r>
              <a:tr h="738869">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l"/>
                      <a:r>
                        <a:rPr lang="en-US" sz="1800" dirty="0" smtClean="0"/>
                        <a:t>Onsite</a:t>
                      </a:r>
                      <a:r>
                        <a:rPr lang="en-US" sz="1800" baseline="0" dirty="0" smtClean="0"/>
                        <a:t> Response with Part Replacement</a:t>
                      </a:r>
                      <a:endParaRPr lang="en-US" sz="1800"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2000" dirty="0" smtClean="0"/>
                        <a:t>Next Business Day</a:t>
                      </a:r>
                      <a:endParaRPr lang="en-US" sz="2000" b="1"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2000" dirty="0" smtClean="0"/>
                        <a:t>4 Hour</a:t>
                      </a:r>
                      <a:endParaRPr lang="en-US" sz="2000" b="1" dirty="0"/>
                    </a:p>
                  </a:txBody>
                  <a:tcPr marL="121888" marR="121888" anchor="ctr"/>
                </a:tc>
              </a:tr>
              <a:tr h="738869">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l"/>
                      <a:r>
                        <a:rPr lang="en-US" sz="1800" dirty="0" smtClean="0"/>
                        <a:t>24x7 Global Technical Support</a:t>
                      </a:r>
                      <a:endParaRPr lang="en-US" sz="1800"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r>
              <a:tr h="738869">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l"/>
                      <a:r>
                        <a:rPr lang="en-US" sz="1800" dirty="0" smtClean="0"/>
                        <a:t>24x7 Access to Online Portal</a:t>
                      </a:r>
                      <a:endParaRPr lang="en-US" sz="1800"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r>
              <a:tr h="738869">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l"/>
                      <a:r>
                        <a:rPr lang="en-US" sz="1800" dirty="0" smtClean="0"/>
                        <a:t>Rights</a:t>
                      </a:r>
                      <a:r>
                        <a:rPr lang="en-US" sz="1800" baseline="0" dirty="0" smtClean="0"/>
                        <a:t> to download &amp; upgrade new releases of software</a:t>
                      </a:r>
                      <a:endParaRPr lang="en-US" sz="1800"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endParaRPr lang="en-US" dirty="0"/>
                    </a:p>
                  </a:txBody>
                  <a:tcPr marL="121888" marR="121888" anchor="ctr"/>
                </a:tc>
              </a:tr>
            </a:tbl>
          </a:graphicData>
        </a:graphic>
      </p:graphicFrame>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2760" y="856590"/>
            <a:ext cx="559069" cy="76444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349" y="856590"/>
            <a:ext cx="536371" cy="764447"/>
          </a:xfrm>
          <a:prstGeom prst="rect">
            <a:avLst/>
          </a:prstGeom>
        </p:spPr>
      </p:pic>
      <p:pic>
        <p:nvPicPr>
          <p:cNvPr id="2050"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720" y="1668893"/>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1829" y="1668893"/>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720" y="2410651"/>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1829" y="2410651"/>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720" y="3875722"/>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1829" y="3875722"/>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720" y="4682691"/>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1829" y="4682691"/>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720" y="5424449"/>
            <a:ext cx="576484" cy="65863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IMAGE DOWNLOAD\stock images\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1829" y="5424449"/>
            <a:ext cx="576484" cy="65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8720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3" descr="C:\Users\dkempel\AppData\Local\Microsoft\Windows\Temporary Internet Files\Content.Outlook\15TE2UG5\after.JPG"/>
          <p:cNvPicPr>
            <a:picLocks noChangeAspect="1" noChangeArrowheads="1"/>
          </p:cNvPicPr>
          <p:nvPr/>
        </p:nvPicPr>
        <p:blipFill rotWithShape="1">
          <a:blip r:embed="rId2">
            <a:extLst>
              <a:ext uri="{28A0092B-C50C-407E-A947-70E740481C1C}">
                <a14:useLocalDpi xmlns:a14="http://schemas.microsoft.com/office/drawing/2010/main" val="0"/>
              </a:ext>
            </a:extLst>
          </a:blip>
          <a:srcRect t="31874" b="14796"/>
          <a:stretch/>
        </p:blipFill>
        <p:spPr bwMode="auto">
          <a:xfrm>
            <a:off x="6819805" y="1957378"/>
            <a:ext cx="3374831" cy="1254977"/>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852934" y="5115323"/>
            <a:ext cx="1503938" cy="1074781"/>
          </a:xfrm>
          <a:prstGeom prst="rect">
            <a:avLst/>
          </a:prstGeom>
          <a:noFill/>
        </p:spPr>
        <p:txBody>
          <a:bodyPr wrap="none" rtlCol="0">
            <a:spAutoFit/>
          </a:bodyPr>
          <a:lstStyle/>
          <a:p>
            <a:pPr algn="ctr"/>
            <a:r>
              <a:rPr lang="en-US" sz="3192" dirty="0">
                <a:solidFill>
                  <a:prstClr val="black"/>
                </a:solidFill>
                <a:latin typeface="Arial"/>
                <a:cs typeface="Arial"/>
              </a:rPr>
              <a:t>Before:</a:t>
            </a:r>
          </a:p>
          <a:p>
            <a:pPr algn="ctr"/>
            <a:r>
              <a:rPr lang="en-US" sz="3192" dirty="0">
                <a:solidFill>
                  <a:prstClr val="black"/>
                </a:solidFill>
                <a:latin typeface="Arial"/>
                <a:cs typeface="Arial"/>
              </a:rPr>
              <a:t>20U</a:t>
            </a:r>
          </a:p>
        </p:txBody>
      </p:sp>
      <p:pic>
        <p:nvPicPr>
          <p:cNvPr id="73" name="Picture 72"/>
          <p:cNvPicPr>
            <a:picLocks noChangeAspect="1"/>
          </p:cNvPicPr>
          <p:nvPr/>
        </p:nvPicPr>
        <p:blipFill rotWithShape="1">
          <a:blip r:embed="rId3">
            <a:extLst>
              <a:ext uri="{28A0092B-C50C-407E-A947-70E740481C1C}">
                <a14:useLocalDpi xmlns:a14="http://schemas.microsoft.com/office/drawing/2010/main" val="0"/>
              </a:ext>
            </a:extLst>
          </a:blip>
          <a:srcRect l="2770" t="2932" r="1117" b="1915"/>
          <a:stretch/>
        </p:blipFill>
        <p:spPr>
          <a:xfrm>
            <a:off x="10154768" y="653160"/>
            <a:ext cx="1833356" cy="1059035"/>
          </a:xfrm>
          <a:prstGeom prst="rect">
            <a:avLst/>
          </a:prstGeom>
        </p:spPr>
      </p:pic>
      <p:pic>
        <p:nvPicPr>
          <p:cNvPr id="136" name="Picture 135"/>
          <p:cNvPicPr>
            <a:picLocks noChangeAspect="1"/>
          </p:cNvPicPr>
          <p:nvPr/>
        </p:nvPicPr>
        <p:blipFill rotWithShape="1">
          <a:blip r:embed="rId4">
            <a:extLst>
              <a:ext uri="{28A0092B-C50C-407E-A947-70E740481C1C}">
                <a14:useLocalDpi xmlns:a14="http://schemas.microsoft.com/office/drawing/2010/main" val="0"/>
              </a:ext>
            </a:extLst>
          </a:blip>
          <a:srcRect t="17957" b="6808"/>
          <a:stretch/>
        </p:blipFill>
        <p:spPr>
          <a:xfrm rot="5400000">
            <a:off x="937794" y="2216085"/>
            <a:ext cx="5289959" cy="2653244"/>
          </a:xfrm>
          <a:prstGeom prst="rect">
            <a:avLst/>
          </a:prstGeom>
        </p:spPr>
      </p:pic>
      <p:sp>
        <p:nvSpPr>
          <p:cNvPr id="138" name="TextBox 137"/>
          <p:cNvSpPr txBox="1"/>
          <p:nvPr/>
        </p:nvSpPr>
        <p:spPr>
          <a:xfrm>
            <a:off x="5934567" y="3270384"/>
            <a:ext cx="5094201" cy="1013291"/>
          </a:xfrm>
          <a:prstGeom prst="rect">
            <a:avLst/>
          </a:prstGeom>
          <a:noFill/>
        </p:spPr>
        <p:txBody>
          <a:bodyPr wrap="square" rtlCol="0">
            <a:spAutoFit/>
          </a:bodyPr>
          <a:lstStyle/>
          <a:p>
            <a:pPr algn="ctr"/>
            <a:r>
              <a:rPr lang="en-US" sz="2793" dirty="0">
                <a:solidFill>
                  <a:prstClr val="black"/>
                </a:solidFill>
                <a:latin typeface="Arial"/>
                <a:cs typeface="Arial"/>
              </a:rPr>
              <a:t>After: 4U</a:t>
            </a:r>
          </a:p>
          <a:p>
            <a:pPr algn="ctr"/>
            <a:r>
              <a:rPr lang="en-US" sz="1596" dirty="0">
                <a:solidFill>
                  <a:prstClr val="black"/>
                </a:solidFill>
                <a:latin typeface="Arial"/>
                <a:cs typeface="Arial"/>
              </a:rPr>
              <a:t>2 OmniCubes in Lafayette, LA; </a:t>
            </a:r>
            <a:br>
              <a:rPr lang="en-US" sz="1596" dirty="0">
                <a:solidFill>
                  <a:prstClr val="black"/>
                </a:solidFill>
                <a:latin typeface="Arial"/>
                <a:cs typeface="Arial"/>
              </a:rPr>
            </a:br>
            <a:r>
              <a:rPr lang="en-US" sz="1596" dirty="0">
                <a:solidFill>
                  <a:prstClr val="black"/>
                </a:solidFill>
                <a:latin typeface="Arial"/>
                <a:cs typeface="Arial"/>
              </a:rPr>
              <a:t>2 in Dallas Co-Location Facility </a:t>
            </a:r>
          </a:p>
        </p:txBody>
      </p:sp>
      <p:sp>
        <p:nvSpPr>
          <p:cNvPr id="140" name="Left Brace 139"/>
          <p:cNvSpPr/>
          <p:nvPr/>
        </p:nvSpPr>
        <p:spPr>
          <a:xfrm>
            <a:off x="2096586" y="2988635"/>
            <a:ext cx="147719" cy="2753863"/>
          </a:xfrm>
          <a:prstGeom prst="lef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vert="vert270" rtlCol="0" anchor="ctr"/>
          <a:lstStyle/>
          <a:p>
            <a:pPr algn="ctr" defTabSz="912114">
              <a:defRPr/>
            </a:pPr>
            <a:endParaRPr lang="en-US" sz="1795" kern="0" dirty="0">
              <a:solidFill>
                <a:prstClr val="black"/>
              </a:solidFill>
              <a:latin typeface="Calibri"/>
            </a:endParaRPr>
          </a:p>
        </p:txBody>
      </p:sp>
      <p:sp>
        <p:nvSpPr>
          <p:cNvPr id="141" name="TextBox 140"/>
          <p:cNvSpPr txBox="1"/>
          <p:nvPr/>
        </p:nvSpPr>
        <p:spPr>
          <a:xfrm>
            <a:off x="1071770" y="3940533"/>
            <a:ext cx="1172535" cy="1074653"/>
          </a:xfrm>
          <a:prstGeom prst="rect">
            <a:avLst/>
          </a:prstGeom>
          <a:noFill/>
        </p:spPr>
        <p:txBody>
          <a:bodyPr wrap="square" rtlCol="0">
            <a:spAutoFit/>
          </a:bodyPr>
          <a:lstStyle/>
          <a:p>
            <a:pPr algn="ctr"/>
            <a:r>
              <a:rPr lang="en-US" sz="1596" dirty="0">
                <a:solidFill>
                  <a:prstClr val="black"/>
                </a:solidFill>
                <a:latin typeface="Arial"/>
                <a:cs typeface="Arial"/>
              </a:rPr>
              <a:t>IBM Blade Server </a:t>
            </a:r>
          </a:p>
          <a:p>
            <a:pPr algn="ctr"/>
            <a:r>
              <a:rPr lang="en-US" sz="1596" dirty="0">
                <a:solidFill>
                  <a:prstClr val="black"/>
                </a:solidFill>
                <a:latin typeface="Arial"/>
                <a:cs typeface="Arial"/>
              </a:rPr>
              <a:t>&amp;</a:t>
            </a:r>
          </a:p>
          <a:p>
            <a:pPr algn="ctr"/>
            <a:r>
              <a:rPr lang="en-US" sz="1596" dirty="0">
                <a:solidFill>
                  <a:prstClr val="black"/>
                </a:solidFill>
                <a:latin typeface="Arial"/>
                <a:cs typeface="Arial"/>
              </a:rPr>
              <a:t>IBM SAN</a:t>
            </a:r>
          </a:p>
        </p:txBody>
      </p:sp>
      <p:sp>
        <p:nvSpPr>
          <p:cNvPr id="142" name="Left Brace 141"/>
          <p:cNvSpPr/>
          <p:nvPr/>
        </p:nvSpPr>
        <p:spPr>
          <a:xfrm>
            <a:off x="2073199" y="1637438"/>
            <a:ext cx="171106" cy="1263405"/>
          </a:xfrm>
          <a:prstGeom prst="lef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vert="vert270" rtlCol="0" anchor="ctr"/>
          <a:lstStyle/>
          <a:p>
            <a:pPr algn="ctr" defTabSz="912114">
              <a:defRPr/>
            </a:pPr>
            <a:endParaRPr lang="en-US" sz="1795" kern="0" dirty="0">
              <a:solidFill>
                <a:prstClr val="black"/>
              </a:solidFill>
              <a:latin typeface="Calibri"/>
            </a:endParaRPr>
          </a:p>
        </p:txBody>
      </p:sp>
      <p:sp>
        <p:nvSpPr>
          <p:cNvPr id="143" name="TextBox 142"/>
          <p:cNvSpPr txBox="1"/>
          <p:nvPr/>
        </p:nvSpPr>
        <p:spPr>
          <a:xfrm>
            <a:off x="1026439" y="1834722"/>
            <a:ext cx="1132313" cy="829073"/>
          </a:xfrm>
          <a:prstGeom prst="rect">
            <a:avLst/>
          </a:prstGeom>
          <a:noFill/>
        </p:spPr>
        <p:txBody>
          <a:bodyPr wrap="square" rtlCol="0">
            <a:spAutoFit/>
          </a:bodyPr>
          <a:lstStyle/>
          <a:p>
            <a:pPr algn="ctr"/>
            <a:r>
              <a:rPr lang="en-US" sz="1596" dirty="0">
                <a:solidFill>
                  <a:prstClr val="black"/>
                </a:solidFill>
                <a:latin typeface="Arial"/>
                <a:cs typeface="Arial"/>
              </a:rPr>
              <a:t>IBM Storage Array</a:t>
            </a:r>
          </a:p>
        </p:txBody>
      </p:sp>
      <p:sp>
        <p:nvSpPr>
          <p:cNvPr id="144" name="TextBox 143"/>
          <p:cNvSpPr txBox="1"/>
          <p:nvPr/>
        </p:nvSpPr>
        <p:spPr>
          <a:xfrm>
            <a:off x="1071771" y="1096247"/>
            <a:ext cx="1132313" cy="583493"/>
          </a:xfrm>
          <a:prstGeom prst="rect">
            <a:avLst/>
          </a:prstGeom>
          <a:noFill/>
        </p:spPr>
        <p:txBody>
          <a:bodyPr wrap="square" rtlCol="0">
            <a:spAutoFit/>
          </a:bodyPr>
          <a:lstStyle/>
          <a:p>
            <a:pPr algn="ctr" defTabSz="912114">
              <a:defRPr/>
            </a:pPr>
            <a:r>
              <a:rPr lang="en-US" sz="1596" kern="0" dirty="0">
                <a:solidFill>
                  <a:prstClr val="black"/>
                </a:solidFill>
              </a:rPr>
              <a:t>IBM Tape Library</a:t>
            </a:r>
          </a:p>
        </p:txBody>
      </p:sp>
      <p:sp>
        <p:nvSpPr>
          <p:cNvPr id="145" name="Left Brace 144"/>
          <p:cNvSpPr/>
          <p:nvPr/>
        </p:nvSpPr>
        <p:spPr>
          <a:xfrm>
            <a:off x="2096589" y="1192249"/>
            <a:ext cx="147716" cy="414818"/>
          </a:xfrm>
          <a:prstGeom prst="lef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vert="vert270" rtlCol="0" anchor="ctr"/>
          <a:lstStyle/>
          <a:p>
            <a:pPr algn="ctr" defTabSz="912114">
              <a:defRPr/>
            </a:pPr>
            <a:endParaRPr lang="en-US" sz="1795" kern="0" dirty="0">
              <a:solidFill>
                <a:prstClr val="black"/>
              </a:solidFill>
              <a:latin typeface="Calibri"/>
            </a:endParaRPr>
          </a:p>
        </p:txBody>
      </p:sp>
      <p:grpSp>
        <p:nvGrpSpPr>
          <p:cNvPr id="146" name="Group 145"/>
          <p:cNvGrpSpPr/>
          <p:nvPr/>
        </p:nvGrpSpPr>
        <p:grpSpPr>
          <a:xfrm>
            <a:off x="5716418" y="4340690"/>
            <a:ext cx="5623351" cy="1704486"/>
            <a:chOff x="4064930" y="4968387"/>
            <a:chExt cx="4929657" cy="1266921"/>
          </a:xfrm>
        </p:grpSpPr>
        <p:sp>
          <p:nvSpPr>
            <p:cNvPr id="147" name="Rectangle 146"/>
            <p:cNvSpPr/>
            <p:nvPr/>
          </p:nvSpPr>
          <p:spPr>
            <a:xfrm>
              <a:off x="4064931" y="4968387"/>
              <a:ext cx="4900083" cy="1266921"/>
            </a:xfrm>
            <a:prstGeom prst="rect">
              <a:avLst/>
            </a:prstGeom>
            <a:solidFill>
              <a:srgbClr val="1F497D">
                <a:lumMod val="20000"/>
                <a:lumOff val="80000"/>
              </a:srgbClr>
            </a:solidFill>
            <a:ln w="9525" cap="flat" cmpd="sng" algn="ctr">
              <a:noFill/>
              <a:prstDash val="solid"/>
            </a:ln>
            <a:effectLst/>
          </p:spPr>
          <p:txBody>
            <a:bodyPr rtlCol="0" anchor="ctr"/>
            <a:lstStyle/>
            <a:p>
              <a:pPr defTabSz="912114">
                <a:lnSpc>
                  <a:spcPct val="110000"/>
                </a:lnSpc>
                <a:spcAft>
                  <a:spcPct val="20000"/>
                </a:spcAft>
                <a:defRPr/>
              </a:pPr>
              <a:endParaRPr lang="en-US" sz="1795" i="1" kern="0" dirty="0">
                <a:solidFill>
                  <a:srgbClr val="4F81BD"/>
                </a:solidFill>
                <a:latin typeface="Arial"/>
                <a:cs typeface="Arial"/>
              </a:endParaRPr>
            </a:p>
          </p:txBody>
        </p:sp>
        <p:sp>
          <p:nvSpPr>
            <p:cNvPr id="148" name="TextBox 147"/>
            <p:cNvSpPr txBox="1"/>
            <p:nvPr/>
          </p:nvSpPr>
          <p:spPr>
            <a:xfrm>
              <a:off x="4064930" y="5009935"/>
              <a:ext cx="4929657" cy="1127245"/>
            </a:xfrm>
            <a:prstGeom prst="rect">
              <a:avLst/>
            </a:prstGeom>
            <a:noFill/>
          </p:spPr>
          <p:txBody>
            <a:bodyPr wrap="square" rtlCol="0">
              <a:spAutoFit/>
            </a:bodyPr>
            <a:lstStyle/>
            <a:p>
              <a:pPr defTabSz="912114">
                <a:spcAft>
                  <a:spcPct val="20000"/>
                </a:spcAft>
                <a:defRPr/>
              </a:pPr>
              <a:r>
                <a:rPr lang="en-US" sz="1795" b="1" i="1" kern="0" dirty="0">
                  <a:solidFill>
                    <a:prstClr val="black"/>
                  </a:solidFill>
                </a:rPr>
                <a:t>“</a:t>
              </a:r>
              <a:r>
                <a:rPr lang="en-US" sz="1795" i="1" kern="0" dirty="0">
                  <a:solidFill>
                    <a:prstClr val="black"/>
                  </a:solidFill>
                </a:rPr>
                <a:t>OmniCube allowed us to radically simplify our  </a:t>
              </a:r>
              <a:br>
                <a:rPr lang="en-US" sz="1795" i="1" kern="0" dirty="0">
                  <a:solidFill>
                    <a:prstClr val="black"/>
                  </a:solidFill>
                </a:rPr>
              </a:br>
              <a:r>
                <a:rPr lang="en-US" sz="1795" i="1" kern="0" dirty="0">
                  <a:solidFill>
                    <a:prstClr val="black"/>
                  </a:solidFill>
                </a:rPr>
                <a:t>  infrastructure. The solution provides superior value </a:t>
              </a:r>
              <a:br>
                <a:rPr lang="en-US" sz="1795" i="1" kern="0" dirty="0">
                  <a:solidFill>
                    <a:prstClr val="black"/>
                  </a:solidFill>
                </a:rPr>
              </a:br>
              <a:r>
                <a:rPr lang="en-US" sz="1795" i="1" kern="0" dirty="0">
                  <a:solidFill>
                    <a:prstClr val="black"/>
                  </a:solidFill>
                </a:rPr>
                <a:t>  and innovation in a converged solution.</a:t>
              </a:r>
              <a:r>
                <a:rPr lang="en-US" sz="1795" b="1" i="1" kern="0" dirty="0">
                  <a:solidFill>
                    <a:prstClr val="black"/>
                  </a:solidFill>
                </a:rPr>
                <a:t>”</a:t>
              </a:r>
            </a:p>
            <a:p>
              <a:pPr algn="ctr" defTabSz="912114">
                <a:spcAft>
                  <a:spcPct val="20000"/>
                </a:spcAft>
                <a:defRPr/>
              </a:pPr>
              <a:r>
                <a:rPr lang="en-US" sz="1596" i="1" kern="0" dirty="0">
                  <a:solidFill>
                    <a:prstClr val="black"/>
                  </a:solidFill>
                  <a:latin typeface="Arial"/>
                  <a:cs typeface="Arial"/>
                </a:rPr>
                <a:t>— </a:t>
              </a:r>
              <a:r>
                <a:rPr lang="en-US" sz="1596" i="1" kern="0" dirty="0">
                  <a:solidFill>
                    <a:prstClr val="black"/>
                  </a:solidFill>
                </a:rPr>
                <a:t>Steve Schaaf, CIO</a:t>
              </a:r>
            </a:p>
            <a:p>
              <a:pPr algn="ctr" defTabSz="912114">
                <a:spcAft>
                  <a:spcPct val="20000"/>
                </a:spcAft>
                <a:defRPr/>
              </a:pPr>
              <a:r>
                <a:rPr lang="en-US" sz="1596" b="1" kern="0" dirty="0">
                  <a:solidFill>
                    <a:srgbClr val="0070C0"/>
                  </a:solidFill>
                </a:rPr>
                <a:t>Chose SimpliVity over IBM, Nutanix</a:t>
              </a:r>
            </a:p>
          </p:txBody>
        </p:sp>
      </p:grpSp>
      <p:sp>
        <p:nvSpPr>
          <p:cNvPr id="2" name="Title 1"/>
          <p:cNvSpPr>
            <a:spLocks noGrp="1"/>
          </p:cNvSpPr>
          <p:nvPr>
            <p:ph type="title"/>
          </p:nvPr>
        </p:nvSpPr>
        <p:spPr/>
        <p:txBody>
          <a:bodyPr/>
          <a:lstStyle/>
          <a:p>
            <a:r>
              <a:rPr lang="en-US" dirty="0" smtClean="0"/>
              <a:t>Real Case </a:t>
            </a:r>
            <a:r>
              <a:rPr lang="en-US" dirty="0"/>
              <a:t>Study: Francis Drilling </a:t>
            </a:r>
            <a:r>
              <a:rPr lang="en-US" dirty="0" smtClean="0"/>
              <a:t>Fluids</a:t>
            </a:r>
            <a:endParaRPr lang="en-US" dirty="0"/>
          </a:p>
        </p:txBody>
      </p:sp>
    </p:spTree>
    <p:extLst>
      <p:ext uri="{BB962C8B-B14F-4D97-AF65-F5344CB8AC3E}">
        <p14:creationId xmlns:p14="http://schemas.microsoft.com/office/powerpoint/2010/main" val="1479245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500"/>
                                        <p:tgtEl>
                                          <p:spTgt spid="1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500"/>
                                        <p:tgtEl>
                                          <p:spTgt spid="1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500"/>
                                        <p:tgtEl>
                                          <p:spTgt spid="14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fade">
                                      <p:cBhvr>
                                        <p:cTn id="21" dur="500"/>
                                        <p:tgtEl>
                                          <p:spTgt spid="1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fade">
                                      <p:cBhvr>
                                        <p:cTn id="24" dur="500"/>
                                        <p:tgtEl>
                                          <p:spTgt spid="1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6"/>
                                        </p:tgtEl>
                                        <p:attrNameLst>
                                          <p:attrName>style.visibility</p:attrName>
                                        </p:attrNameLst>
                                      </p:cBhvr>
                                      <p:to>
                                        <p:strVal val="visible"/>
                                      </p:to>
                                    </p:set>
                                    <p:animEffect transition="in" filter="fade">
                                      <p:cBhvr>
                                        <p:cTn id="38" dur="500"/>
                                        <p:tgtEl>
                                          <p:spTgt spid="1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1"/>
                                        </p:tgtEl>
                                      </p:cBhvr>
                                    </p:animEffect>
                                    <p:set>
                                      <p:cBhvr>
                                        <p:cTn id="43"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38" grpId="0"/>
      <p:bldP spid="140" grpId="0" animBg="1"/>
      <p:bldP spid="141" grpId="0"/>
      <p:bldP spid="142" grpId="0" animBg="1"/>
      <p:bldP spid="143" grpId="0"/>
      <p:bldP spid="144" grpId="0"/>
      <p:bldP spid="1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TCO </a:t>
            </a:r>
            <a:r>
              <a:rPr lang="en-US" dirty="0"/>
              <a:t>Reduced by 396% </a:t>
            </a:r>
          </a:p>
        </p:txBody>
      </p:sp>
      <p:sp>
        <p:nvSpPr>
          <p:cNvPr id="37" name="TextBox 25"/>
          <p:cNvSpPr txBox="1">
            <a:spLocks noChangeArrowheads="1"/>
          </p:cNvSpPr>
          <p:nvPr/>
        </p:nvSpPr>
        <p:spPr bwMode="auto">
          <a:xfrm>
            <a:off x="816533" y="3885616"/>
            <a:ext cx="2129248" cy="30777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Data Protection</a:t>
            </a:r>
          </a:p>
        </p:txBody>
      </p:sp>
      <p:sp>
        <p:nvSpPr>
          <p:cNvPr id="38" name="TextBox 14"/>
          <p:cNvSpPr txBox="1">
            <a:spLocks noChangeArrowheads="1"/>
          </p:cNvSpPr>
          <p:nvPr/>
        </p:nvSpPr>
        <p:spPr bwMode="auto">
          <a:xfrm>
            <a:off x="1279502" y="1026794"/>
            <a:ext cx="1666279"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Servers + VMware</a:t>
            </a:r>
          </a:p>
        </p:txBody>
      </p:sp>
      <p:sp>
        <p:nvSpPr>
          <p:cNvPr id="39" name="TextBox 15"/>
          <p:cNvSpPr txBox="1">
            <a:spLocks noChangeArrowheads="1"/>
          </p:cNvSpPr>
          <p:nvPr/>
        </p:nvSpPr>
        <p:spPr bwMode="auto">
          <a:xfrm>
            <a:off x="1583609" y="1348828"/>
            <a:ext cx="1362172"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Storage switch</a:t>
            </a:r>
          </a:p>
        </p:txBody>
      </p:sp>
      <p:sp>
        <p:nvSpPr>
          <p:cNvPr id="40" name="TextBox 16"/>
          <p:cNvSpPr txBox="1">
            <a:spLocks noChangeArrowheads="1"/>
          </p:cNvSpPr>
          <p:nvPr/>
        </p:nvSpPr>
        <p:spPr bwMode="auto">
          <a:xfrm>
            <a:off x="1274067" y="2051295"/>
            <a:ext cx="1671714"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HA shared storage</a:t>
            </a:r>
          </a:p>
        </p:txBody>
      </p:sp>
      <p:sp>
        <p:nvSpPr>
          <p:cNvPr id="41" name="TextBox 22"/>
          <p:cNvSpPr txBox="1">
            <a:spLocks noChangeArrowheads="1"/>
          </p:cNvSpPr>
          <p:nvPr/>
        </p:nvSpPr>
        <p:spPr bwMode="auto">
          <a:xfrm>
            <a:off x="1341042" y="3185893"/>
            <a:ext cx="1604739"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WAN optimization</a:t>
            </a:r>
          </a:p>
        </p:txBody>
      </p:sp>
      <p:sp>
        <p:nvSpPr>
          <p:cNvPr id="42" name="TextBox 23"/>
          <p:cNvSpPr txBox="1">
            <a:spLocks noChangeArrowheads="1"/>
          </p:cNvSpPr>
          <p:nvPr/>
        </p:nvSpPr>
        <p:spPr bwMode="auto">
          <a:xfrm>
            <a:off x="1555657" y="3413411"/>
            <a:ext cx="1390124"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Cloud gateway</a:t>
            </a:r>
          </a:p>
        </p:txBody>
      </p:sp>
      <p:sp>
        <p:nvSpPr>
          <p:cNvPr id="43" name="TextBox 24"/>
          <p:cNvSpPr txBox="1">
            <a:spLocks noChangeArrowheads="1"/>
          </p:cNvSpPr>
          <p:nvPr/>
        </p:nvSpPr>
        <p:spPr bwMode="auto">
          <a:xfrm>
            <a:off x="1914730" y="2731164"/>
            <a:ext cx="1031051"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SSD array</a:t>
            </a:r>
          </a:p>
        </p:txBody>
      </p:sp>
      <p:sp>
        <p:nvSpPr>
          <p:cNvPr id="44" name="TextBox 25"/>
          <p:cNvSpPr txBox="1">
            <a:spLocks noChangeArrowheads="1"/>
          </p:cNvSpPr>
          <p:nvPr/>
        </p:nvSpPr>
        <p:spPr bwMode="auto">
          <a:xfrm>
            <a:off x="1463597" y="2935408"/>
            <a:ext cx="1482184" cy="30777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Storage caching</a:t>
            </a:r>
          </a:p>
        </p:txBody>
      </p:sp>
      <p:sp>
        <p:nvSpPr>
          <p:cNvPr id="45" name="TextBox 17"/>
          <p:cNvSpPr txBox="1">
            <a:spLocks noChangeArrowheads="1"/>
          </p:cNvSpPr>
          <p:nvPr/>
        </p:nvSpPr>
        <p:spPr bwMode="auto">
          <a:xfrm>
            <a:off x="712256" y="3628638"/>
            <a:ext cx="2233525" cy="30777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ＭＳ Ｐゴシック" charset="0"/>
              </a:rPr>
              <a:t>Backup appliance</a:t>
            </a:r>
          </a:p>
        </p:txBody>
      </p:sp>
      <p:graphicFrame>
        <p:nvGraphicFramePr>
          <p:cNvPr id="59" name="Table 58"/>
          <p:cNvGraphicFramePr>
            <a:graphicFrameLocks noGrp="1"/>
          </p:cNvGraphicFramePr>
          <p:nvPr>
            <p:extLst>
              <p:ext uri="{D42A27DB-BD31-4B8C-83A1-F6EECF244321}">
                <p14:modId xmlns:p14="http://schemas.microsoft.com/office/powerpoint/2010/main" val="511461321"/>
              </p:ext>
            </p:extLst>
          </p:nvPr>
        </p:nvGraphicFramePr>
        <p:xfrm>
          <a:off x="1833909" y="4351414"/>
          <a:ext cx="3549177" cy="1371600"/>
        </p:xfrm>
        <a:graphic>
          <a:graphicData uri="http://schemas.openxmlformats.org/drawingml/2006/table">
            <a:tbl>
              <a:tblPr firstRow="1" bandRow="1"/>
              <a:tblGrid>
                <a:gridCol w="2016463"/>
                <a:gridCol w="1532714"/>
              </a:tblGrid>
              <a:tr h="345480">
                <a:tc gridSpan="2">
                  <a:txBody>
                    <a:bodyPr/>
                    <a:lstStyle>
                      <a:lvl1pPr marL="0" algn="l" defTabSz="607469" rtl="0" eaLnBrk="1" latinLnBrk="0" hangingPunct="1">
                        <a:defRPr sz="2400" b="1" kern="1200">
                          <a:solidFill>
                            <a:schemeClr val="lt1"/>
                          </a:solidFill>
                          <a:latin typeface="Calibri"/>
                        </a:defRPr>
                      </a:lvl1pPr>
                      <a:lvl2pPr marL="607469" algn="l" defTabSz="607469" rtl="0" eaLnBrk="1" latinLnBrk="0" hangingPunct="1">
                        <a:defRPr sz="2400" b="1" kern="1200">
                          <a:solidFill>
                            <a:schemeClr val="lt1"/>
                          </a:solidFill>
                          <a:latin typeface="Calibri"/>
                        </a:defRPr>
                      </a:lvl2pPr>
                      <a:lvl3pPr marL="1214938" algn="l" defTabSz="607469" rtl="0" eaLnBrk="1" latinLnBrk="0" hangingPunct="1">
                        <a:defRPr sz="2400" b="1" kern="1200">
                          <a:solidFill>
                            <a:schemeClr val="lt1"/>
                          </a:solidFill>
                          <a:latin typeface="Calibri"/>
                        </a:defRPr>
                      </a:lvl3pPr>
                      <a:lvl4pPr marL="1822407" algn="l" defTabSz="607469" rtl="0" eaLnBrk="1" latinLnBrk="0" hangingPunct="1">
                        <a:defRPr sz="2400" b="1" kern="1200">
                          <a:solidFill>
                            <a:schemeClr val="lt1"/>
                          </a:solidFill>
                          <a:latin typeface="Calibri"/>
                        </a:defRPr>
                      </a:lvl4pPr>
                      <a:lvl5pPr marL="2429877" algn="l" defTabSz="607469" rtl="0" eaLnBrk="1" latinLnBrk="0" hangingPunct="1">
                        <a:defRPr sz="2400" b="1" kern="1200">
                          <a:solidFill>
                            <a:schemeClr val="lt1"/>
                          </a:solidFill>
                          <a:latin typeface="Calibri"/>
                        </a:defRPr>
                      </a:lvl5pPr>
                      <a:lvl6pPr marL="3037346" algn="l" defTabSz="607469" rtl="0" eaLnBrk="1" latinLnBrk="0" hangingPunct="1">
                        <a:defRPr sz="2400" b="1" kern="1200">
                          <a:solidFill>
                            <a:schemeClr val="lt1"/>
                          </a:solidFill>
                          <a:latin typeface="Calibri"/>
                        </a:defRPr>
                      </a:lvl6pPr>
                      <a:lvl7pPr marL="3644819" algn="l" defTabSz="607469" rtl="0" eaLnBrk="1" latinLnBrk="0" hangingPunct="1">
                        <a:defRPr sz="2400" b="1" kern="1200">
                          <a:solidFill>
                            <a:schemeClr val="lt1"/>
                          </a:solidFill>
                          <a:latin typeface="Calibri"/>
                        </a:defRPr>
                      </a:lvl7pPr>
                      <a:lvl8pPr marL="4252285" algn="l" defTabSz="607469" rtl="0" eaLnBrk="1" latinLnBrk="0" hangingPunct="1">
                        <a:defRPr sz="2400" b="1" kern="1200">
                          <a:solidFill>
                            <a:schemeClr val="lt1"/>
                          </a:solidFill>
                          <a:latin typeface="Calibri"/>
                        </a:defRPr>
                      </a:lvl8pPr>
                      <a:lvl9pPr marL="4859760" algn="l" defTabSz="607469" rtl="0" eaLnBrk="1" latinLnBrk="0" hangingPunct="1">
                        <a:defRPr sz="2400" b="1" kern="1200">
                          <a:solidFill>
                            <a:schemeClr val="lt1"/>
                          </a:solidFill>
                          <a:latin typeface="Calibri"/>
                        </a:defRPr>
                      </a:lvl9pPr>
                    </a:lstStyle>
                    <a:p>
                      <a:pPr algn="ctr"/>
                      <a:r>
                        <a:rPr lang="en-US" sz="1800" dirty="0" smtClean="0">
                          <a:solidFill>
                            <a:srgbClr val="FFFFFF"/>
                          </a:solidFill>
                        </a:rPr>
                        <a:t>BEFORE $,000</a:t>
                      </a:r>
                      <a:endParaRPr lang="en-US" sz="1800" dirty="0">
                        <a:solidFill>
                          <a:srgbClr val="FFFFFF"/>
                        </a:solidFill>
                      </a:endParaRPr>
                    </a:p>
                  </a:txBody>
                  <a:tcPr marL="121888" marR="12188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6"/>
                    </a:solidFill>
                  </a:tcPr>
                </a:tc>
                <a:tc hMerge="1">
                  <a:txBody>
                    <a:bodyPr/>
                    <a:lstStyle/>
                    <a:p>
                      <a:pPr algn="ctr"/>
                      <a:endParaRPr lang="en-US" sz="1400" dirty="0"/>
                    </a:p>
                  </a:txBody>
                  <a:tcPr/>
                </a:tc>
              </a:tr>
              <a:tr h="316690">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dirty="0" smtClean="0"/>
                        <a:t>CAPEX</a:t>
                      </a:r>
                      <a:endParaRPr lang="en-US" sz="1600" dirty="0"/>
                    </a:p>
                  </a:txBody>
                  <a:tcPr marL="121888" marR="12188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alpha val="12000"/>
                      </a:schemeClr>
                    </a:solidFill>
                  </a:tcP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400" dirty="0" smtClean="0"/>
                        <a:t>$218</a:t>
                      </a:r>
                      <a:endParaRPr lang="en-US" sz="1400" dirty="0"/>
                    </a:p>
                  </a:txBody>
                  <a:tcPr marL="121888" marR="12188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alpha val="12000"/>
                      </a:schemeClr>
                    </a:solidFill>
                  </a:tcPr>
                </a:tc>
              </a:tr>
              <a:tr h="316690">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dirty="0" smtClean="0"/>
                        <a:t>3 YR OPEX</a:t>
                      </a:r>
                      <a:endParaRPr lang="en-US" sz="1600" dirty="0"/>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dirty="0" smtClean="0"/>
                        <a:t>$5181</a:t>
                      </a:r>
                      <a:endParaRPr lang="en-US" sz="1600" dirty="0"/>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r>
              <a:tr h="316690">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b="1" dirty="0" smtClean="0"/>
                        <a:t>TOTAL</a:t>
                      </a:r>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alpha val="12000"/>
                      </a:schemeClr>
                    </a:solidFill>
                  </a:tcP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b="1" dirty="0" smtClean="0"/>
                        <a:t>$5399</a:t>
                      </a:r>
                      <a:endParaRPr lang="en-US" sz="1600" b="1" dirty="0"/>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alpha val="12000"/>
                      </a:schemeClr>
                    </a:solidFill>
                  </a:tcPr>
                </a:tc>
              </a:tr>
            </a:tbl>
          </a:graphicData>
        </a:graphic>
      </p:graphicFrame>
      <p:graphicFrame>
        <p:nvGraphicFramePr>
          <p:cNvPr id="60" name="Table 59"/>
          <p:cNvGraphicFramePr>
            <a:graphicFrameLocks noGrp="1"/>
          </p:cNvGraphicFramePr>
          <p:nvPr>
            <p:extLst>
              <p:ext uri="{D42A27DB-BD31-4B8C-83A1-F6EECF244321}">
                <p14:modId xmlns:p14="http://schemas.microsoft.com/office/powerpoint/2010/main" val="2096330503"/>
              </p:ext>
            </p:extLst>
          </p:nvPr>
        </p:nvGraphicFramePr>
        <p:xfrm>
          <a:off x="7269554" y="4275364"/>
          <a:ext cx="3549177" cy="1371600"/>
        </p:xfrm>
        <a:graphic>
          <a:graphicData uri="http://schemas.openxmlformats.org/drawingml/2006/table">
            <a:tbl>
              <a:tblPr firstRow="1" bandRow="1"/>
              <a:tblGrid>
                <a:gridCol w="2016463"/>
                <a:gridCol w="1532714"/>
              </a:tblGrid>
              <a:tr h="303389">
                <a:tc gridSpan="2">
                  <a:txBody>
                    <a:bodyPr/>
                    <a:lstStyle>
                      <a:lvl1pPr marL="0" algn="l" defTabSz="607469" rtl="0" eaLnBrk="1" latinLnBrk="0" hangingPunct="1">
                        <a:defRPr sz="2400" b="1" kern="1200">
                          <a:solidFill>
                            <a:schemeClr val="lt1"/>
                          </a:solidFill>
                          <a:latin typeface="Calibri"/>
                        </a:defRPr>
                      </a:lvl1pPr>
                      <a:lvl2pPr marL="607469" algn="l" defTabSz="607469" rtl="0" eaLnBrk="1" latinLnBrk="0" hangingPunct="1">
                        <a:defRPr sz="2400" b="1" kern="1200">
                          <a:solidFill>
                            <a:schemeClr val="lt1"/>
                          </a:solidFill>
                          <a:latin typeface="Calibri"/>
                        </a:defRPr>
                      </a:lvl2pPr>
                      <a:lvl3pPr marL="1214938" algn="l" defTabSz="607469" rtl="0" eaLnBrk="1" latinLnBrk="0" hangingPunct="1">
                        <a:defRPr sz="2400" b="1" kern="1200">
                          <a:solidFill>
                            <a:schemeClr val="lt1"/>
                          </a:solidFill>
                          <a:latin typeface="Calibri"/>
                        </a:defRPr>
                      </a:lvl3pPr>
                      <a:lvl4pPr marL="1822407" algn="l" defTabSz="607469" rtl="0" eaLnBrk="1" latinLnBrk="0" hangingPunct="1">
                        <a:defRPr sz="2400" b="1" kern="1200">
                          <a:solidFill>
                            <a:schemeClr val="lt1"/>
                          </a:solidFill>
                          <a:latin typeface="Calibri"/>
                        </a:defRPr>
                      </a:lvl4pPr>
                      <a:lvl5pPr marL="2429877" algn="l" defTabSz="607469" rtl="0" eaLnBrk="1" latinLnBrk="0" hangingPunct="1">
                        <a:defRPr sz="2400" b="1" kern="1200">
                          <a:solidFill>
                            <a:schemeClr val="lt1"/>
                          </a:solidFill>
                          <a:latin typeface="Calibri"/>
                        </a:defRPr>
                      </a:lvl5pPr>
                      <a:lvl6pPr marL="3037346" algn="l" defTabSz="607469" rtl="0" eaLnBrk="1" latinLnBrk="0" hangingPunct="1">
                        <a:defRPr sz="2400" b="1" kern="1200">
                          <a:solidFill>
                            <a:schemeClr val="lt1"/>
                          </a:solidFill>
                          <a:latin typeface="Calibri"/>
                        </a:defRPr>
                      </a:lvl6pPr>
                      <a:lvl7pPr marL="3644819" algn="l" defTabSz="607469" rtl="0" eaLnBrk="1" latinLnBrk="0" hangingPunct="1">
                        <a:defRPr sz="2400" b="1" kern="1200">
                          <a:solidFill>
                            <a:schemeClr val="lt1"/>
                          </a:solidFill>
                          <a:latin typeface="Calibri"/>
                        </a:defRPr>
                      </a:lvl7pPr>
                      <a:lvl8pPr marL="4252285" algn="l" defTabSz="607469" rtl="0" eaLnBrk="1" latinLnBrk="0" hangingPunct="1">
                        <a:defRPr sz="2400" b="1" kern="1200">
                          <a:solidFill>
                            <a:schemeClr val="lt1"/>
                          </a:solidFill>
                          <a:latin typeface="Calibri"/>
                        </a:defRPr>
                      </a:lvl8pPr>
                      <a:lvl9pPr marL="4859760" algn="l" defTabSz="607469" rtl="0" eaLnBrk="1" latinLnBrk="0" hangingPunct="1">
                        <a:defRPr sz="2400" b="1" kern="1200">
                          <a:solidFill>
                            <a:schemeClr val="lt1"/>
                          </a:solidFill>
                          <a:latin typeface="Calibri"/>
                        </a:defRPr>
                      </a:lvl9pPr>
                    </a:lstStyle>
                    <a:p>
                      <a:pPr algn="ctr"/>
                      <a:r>
                        <a:rPr lang="en-US" sz="1800" dirty="0" smtClean="0">
                          <a:solidFill>
                            <a:srgbClr val="FFFFFF"/>
                          </a:solidFill>
                        </a:rPr>
                        <a:t>AFTER (SVT) $,000</a:t>
                      </a:r>
                      <a:endParaRPr lang="en-US" sz="1800" dirty="0">
                        <a:solidFill>
                          <a:srgbClr val="FFFFFF"/>
                        </a:solidFill>
                      </a:endParaRPr>
                    </a:p>
                  </a:txBody>
                  <a:tcPr marL="121888" marR="12188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89F27"/>
                    </a:solidFill>
                  </a:tcPr>
                </a:tc>
                <a:tc hMerge="1">
                  <a:txBody>
                    <a:bodyPr/>
                    <a:lstStyle/>
                    <a:p>
                      <a:pPr algn="ctr"/>
                      <a:endParaRPr lang="en-US" sz="1400" dirty="0"/>
                    </a:p>
                  </a:txBody>
                  <a:tcPr/>
                </a:tc>
              </a:tr>
              <a:tr h="299495">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dirty="0" smtClean="0"/>
                        <a:t>CAPEX</a:t>
                      </a:r>
                      <a:endParaRPr lang="en-US" sz="1600" dirty="0"/>
                    </a:p>
                  </a:txBody>
                  <a:tcPr marL="121888" marR="12188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400" dirty="0" smtClean="0"/>
                        <a:t>$302</a:t>
                      </a:r>
                      <a:endParaRPr lang="en-US" sz="1400" dirty="0"/>
                    </a:p>
                  </a:txBody>
                  <a:tcPr marL="121888" marR="12188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r>
              <a:tr h="278107">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dirty="0" smtClean="0"/>
                        <a:t>3 YR OPEX</a:t>
                      </a:r>
                      <a:endParaRPr lang="en-US" sz="1600" dirty="0"/>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dirty="0" smtClean="0"/>
                        <a:t>$1060</a:t>
                      </a:r>
                      <a:endParaRPr lang="en-US" sz="1600" dirty="0"/>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r>
              <a:tr h="299610">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b="1" dirty="0" smtClean="0"/>
                        <a:t>TOTAL</a:t>
                      </a:r>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607469" rtl="0" eaLnBrk="1" latinLnBrk="0" hangingPunct="1">
                        <a:defRPr sz="2400" kern="1200">
                          <a:solidFill>
                            <a:schemeClr val="dk1"/>
                          </a:solidFill>
                          <a:latin typeface="Calibri"/>
                        </a:defRPr>
                      </a:lvl1pPr>
                      <a:lvl2pPr marL="607469" algn="l" defTabSz="607469" rtl="0" eaLnBrk="1" latinLnBrk="0" hangingPunct="1">
                        <a:defRPr sz="2400" kern="1200">
                          <a:solidFill>
                            <a:schemeClr val="dk1"/>
                          </a:solidFill>
                          <a:latin typeface="Calibri"/>
                        </a:defRPr>
                      </a:lvl2pPr>
                      <a:lvl3pPr marL="1214938" algn="l" defTabSz="607469" rtl="0" eaLnBrk="1" latinLnBrk="0" hangingPunct="1">
                        <a:defRPr sz="2400" kern="1200">
                          <a:solidFill>
                            <a:schemeClr val="dk1"/>
                          </a:solidFill>
                          <a:latin typeface="Calibri"/>
                        </a:defRPr>
                      </a:lvl3pPr>
                      <a:lvl4pPr marL="1822407" algn="l" defTabSz="607469" rtl="0" eaLnBrk="1" latinLnBrk="0" hangingPunct="1">
                        <a:defRPr sz="2400" kern="1200">
                          <a:solidFill>
                            <a:schemeClr val="dk1"/>
                          </a:solidFill>
                          <a:latin typeface="Calibri"/>
                        </a:defRPr>
                      </a:lvl4pPr>
                      <a:lvl5pPr marL="2429877" algn="l" defTabSz="607469" rtl="0" eaLnBrk="1" latinLnBrk="0" hangingPunct="1">
                        <a:defRPr sz="2400" kern="1200">
                          <a:solidFill>
                            <a:schemeClr val="dk1"/>
                          </a:solidFill>
                          <a:latin typeface="Calibri"/>
                        </a:defRPr>
                      </a:lvl5pPr>
                      <a:lvl6pPr marL="3037346" algn="l" defTabSz="607469" rtl="0" eaLnBrk="1" latinLnBrk="0" hangingPunct="1">
                        <a:defRPr sz="2400" kern="1200">
                          <a:solidFill>
                            <a:schemeClr val="dk1"/>
                          </a:solidFill>
                          <a:latin typeface="Calibri"/>
                        </a:defRPr>
                      </a:lvl6pPr>
                      <a:lvl7pPr marL="3644819" algn="l" defTabSz="607469" rtl="0" eaLnBrk="1" latinLnBrk="0" hangingPunct="1">
                        <a:defRPr sz="2400" kern="1200">
                          <a:solidFill>
                            <a:schemeClr val="dk1"/>
                          </a:solidFill>
                          <a:latin typeface="Calibri"/>
                        </a:defRPr>
                      </a:lvl7pPr>
                      <a:lvl8pPr marL="4252285" algn="l" defTabSz="607469" rtl="0" eaLnBrk="1" latinLnBrk="0" hangingPunct="1">
                        <a:defRPr sz="2400" kern="1200">
                          <a:solidFill>
                            <a:schemeClr val="dk1"/>
                          </a:solidFill>
                          <a:latin typeface="Calibri"/>
                        </a:defRPr>
                      </a:lvl8pPr>
                      <a:lvl9pPr marL="4859760" algn="l" defTabSz="607469" rtl="0" eaLnBrk="1" latinLnBrk="0" hangingPunct="1">
                        <a:defRPr sz="2400" kern="1200">
                          <a:solidFill>
                            <a:schemeClr val="dk1"/>
                          </a:solidFill>
                          <a:latin typeface="Calibri"/>
                        </a:defRPr>
                      </a:lvl9pPr>
                    </a:lstStyle>
                    <a:p>
                      <a:pPr algn="ctr"/>
                      <a:r>
                        <a:rPr lang="en-US" sz="1600" b="1" dirty="0" smtClean="0"/>
                        <a:t>$1362</a:t>
                      </a:r>
                      <a:endParaRPr lang="en-US" sz="1600" b="1" dirty="0"/>
                    </a:p>
                  </a:txBody>
                  <a:tcPr marL="121888" marR="1218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r>
            </a:tbl>
          </a:graphicData>
        </a:graphic>
      </p:graphicFrame>
      <p:sp>
        <p:nvSpPr>
          <p:cNvPr id="61" name="TextBox 60"/>
          <p:cNvSpPr txBox="1"/>
          <p:nvPr/>
        </p:nvSpPr>
        <p:spPr>
          <a:xfrm>
            <a:off x="0" y="5901694"/>
            <a:ext cx="12343863"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chemeClr val="accent3"/>
                </a:solidFill>
                <a:effectLst/>
                <a:uLnTx/>
                <a:uFillTx/>
              </a:rPr>
              <a:t>TCO Savings: 396%</a:t>
            </a:r>
            <a:endParaRPr kumimoji="0" lang="en-US" sz="3000" b="1" i="0" u="none" strike="noStrike" kern="0" cap="none" spc="0" normalizeH="0" baseline="0" noProof="0" dirty="0">
              <a:ln>
                <a:noFill/>
              </a:ln>
              <a:solidFill>
                <a:schemeClr val="accent3"/>
              </a:solidFill>
              <a:effectLst/>
              <a:uLnTx/>
              <a:uFillTx/>
            </a:endParaRPr>
          </a:p>
        </p:txBody>
      </p:sp>
      <p:sp>
        <p:nvSpPr>
          <p:cNvPr id="62" name="Isosceles Triangle 61"/>
          <p:cNvSpPr/>
          <p:nvPr/>
        </p:nvSpPr>
        <p:spPr>
          <a:xfrm rot="5400000">
            <a:off x="5445572" y="287046"/>
            <a:ext cx="2856070" cy="4341071"/>
          </a:xfrm>
          <a:prstGeom prst="triangl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3" name="Picture 62" descr="SimpliVity Front -White Back.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11818" y="2057025"/>
            <a:ext cx="2156082" cy="365554"/>
          </a:xfrm>
          <a:prstGeom prst="rect">
            <a:avLst/>
          </a:prstGeom>
        </p:spPr>
      </p:pic>
      <p:pic>
        <p:nvPicPr>
          <p:cNvPr id="64" name="Picture 63" descr="SimpliVity Front -White Back.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11818" y="2450426"/>
            <a:ext cx="2156082" cy="365554"/>
          </a:xfrm>
          <a:prstGeom prst="rect">
            <a:avLst/>
          </a:prstGeom>
        </p:spPr>
      </p:pic>
      <p:grpSp>
        <p:nvGrpSpPr>
          <p:cNvPr id="33" name="Group 32"/>
          <p:cNvGrpSpPr/>
          <p:nvPr/>
        </p:nvGrpSpPr>
        <p:grpSpPr>
          <a:xfrm>
            <a:off x="2991391" y="970257"/>
            <a:ext cx="1591257" cy="506134"/>
            <a:chOff x="465248" y="1772044"/>
            <a:chExt cx="1866410" cy="637076"/>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48" y="2227375"/>
              <a:ext cx="1864230" cy="18174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28" y="1996231"/>
              <a:ext cx="1864230" cy="18174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28" y="1772044"/>
              <a:ext cx="1864230" cy="18174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grpSp>
      <p:pic>
        <p:nvPicPr>
          <p:cNvPr id="65" name="Picture 64" descr="C:\Users\Meghan Kelley\Desktop\broca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905" y="1501925"/>
            <a:ext cx="1586239" cy="158659"/>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2993187" y="1690305"/>
            <a:ext cx="1588957" cy="1128463"/>
            <a:chOff x="341247" y="2961076"/>
            <a:chExt cx="2243777" cy="1710071"/>
          </a:xfrm>
        </p:grpSpPr>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47" y="2961076"/>
              <a:ext cx="2243777" cy="586437"/>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47" y="3518240"/>
              <a:ext cx="2243777" cy="586437"/>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47" y="4084710"/>
              <a:ext cx="2243777" cy="586437"/>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grpSp>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187" y="3255630"/>
            <a:ext cx="1589462" cy="213418"/>
          </a:xfrm>
          <a:prstGeom prst="rect">
            <a:avLst/>
          </a:prstGeom>
          <a:ln>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a:bevelT/>
          </a:sp3d>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3188" y="3491199"/>
            <a:ext cx="1589461" cy="173937"/>
          </a:xfrm>
          <a:prstGeom prst="rect">
            <a:avLst/>
          </a:prstGeom>
          <a:ln>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a:bevelT/>
          </a:sp3d>
        </p:spPr>
      </p:pic>
      <p:pic>
        <p:nvPicPr>
          <p:cNvPr id="72" name="Picture 71"/>
          <p:cNvPicPr>
            <a:picLocks noChangeAspect="1"/>
          </p:cNvPicPr>
          <p:nvPr/>
        </p:nvPicPr>
        <p:blipFill>
          <a:blip r:embed="rId8" cstate="print">
            <a:lum contrast="-70000"/>
            <a:extLst>
              <a:ext uri="{28A0092B-C50C-407E-A947-70E740481C1C}">
                <a14:useLocalDpi xmlns:a14="http://schemas.microsoft.com/office/drawing/2010/main" val="0"/>
              </a:ext>
            </a:extLst>
          </a:blip>
          <a:stretch>
            <a:fillRect/>
          </a:stretch>
        </p:blipFill>
        <p:spPr>
          <a:xfrm>
            <a:off x="2993187" y="2838470"/>
            <a:ext cx="1588960" cy="197434"/>
          </a:xfrm>
          <a:prstGeom prst="rect">
            <a:avLst/>
          </a:prstGeom>
          <a:ln w="9525">
            <a:solidFill>
              <a:sysClr val="windowText" lastClr="000000"/>
            </a:solidFill>
          </a:ln>
          <a:effectLst>
            <a:outerShdw blurRad="50800" dist="38100" dir="2700000" algn="tl" rotWithShape="0">
              <a:prstClr val="black">
                <a:alpha val="40000"/>
              </a:prstClr>
            </a:outerShdw>
          </a:effectLst>
          <a:scene3d>
            <a:camera prst="orthographicFront"/>
            <a:lightRig rig="threePt" dir="t"/>
          </a:scene3d>
          <a:sp3d>
            <a:bevelT/>
          </a:sp3d>
        </p:spPr>
      </p:pic>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3188" y="3054675"/>
            <a:ext cx="1589461" cy="186014"/>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3188" y="3699697"/>
            <a:ext cx="1588959" cy="255084"/>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74" name="Picture 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4773" y="3608874"/>
            <a:ext cx="635405" cy="60362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51596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0" dirty="0">
                <a:latin typeface="+mn-lt"/>
                <a:cs typeface="+mn-cs"/>
              </a:rPr>
              <a:t>Transparent Business Case </a:t>
            </a:r>
            <a:r>
              <a:rPr lang="de-DE" sz="2800" b="0" dirty="0" err="1">
                <a:latin typeface="+mn-lt"/>
                <a:cs typeface="+mn-cs"/>
              </a:rPr>
              <a:t>for</a:t>
            </a:r>
            <a:r>
              <a:rPr lang="de-DE" sz="2800" b="0" dirty="0">
                <a:latin typeface="+mn-lt"/>
                <a:cs typeface="+mn-cs"/>
              </a:rPr>
              <a:t> CIO &amp; CFO</a:t>
            </a:r>
          </a:p>
        </p:txBody>
      </p:sp>
      <p:graphicFrame>
        <p:nvGraphicFramePr>
          <p:cNvPr id="7" name="Objekt 6"/>
          <p:cNvGraphicFramePr>
            <a:graphicFrameLocks noChangeAspect="1"/>
          </p:cNvGraphicFramePr>
          <p:nvPr>
            <p:extLst>
              <p:ext uri="{D42A27DB-BD31-4B8C-83A1-F6EECF244321}">
                <p14:modId xmlns:p14="http://schemas.microsoft.com/office/powerpoint/2010/main" val="2552143638"/>
              </p:ext>
            </p:extLst>
          </p:nvPr>
        </p:nvGraphicFramePr>
        <p:xfrm>
          <a:off x="837195" y="1275410"/>
          <a:ext cx="4410738" cy="4344740"/>
        </p:xfrm>
        <a:graphic>
          <a:graphicData uri="http://schemas.openxmlformats.org/presentationml/2006/ole">
            <mc:AlternateContent xmlns:mc="http://schemas.openxmlformats.org/markup-compatibility/2006">
              <mc:Choice xmlns:v="urn:schemas-microsoft-com:vml" Requires="v">
                <p:oleObj spid="_x0000_s2130" name="Dokument" r:id="rId3" imgW="6184900" imgH="8102600" progId="Word.Document.12">
                  <p:embed/>
                </p:oleObj>
              </mc:Choice>
              <mc:Fallback>
                <p:oleObj name="Dokument" r:id="rId3" imgW="6184900" imgH="8102600" progId="Word.Document.12">
                  <p:embed/>
                  <p:pic>
                    <p:nvPicPr>
                      <p:cNvPr id="0" name=""/>
                      <p:cNvPicPr/>
                      <p:nvPr/>
                    </p:nvPicPr>
                    <p:blipFill>
                      <a:blip r:embed="rId4"/>
                      <a:stretch>
                        <a:fillRect/>
                      </a:stretch>
                    </p:blipFill>
                    <p:spPr>
                      <a:xfrm>
                        <a:off x="837195" y="1275410"/>
                        <a:ext cx="4410738" cy="4344740"/>
                      </a:xfrm>
                      <a:prstGeom prst="rect">
                        <a:avLst/>
                      </a:prstGeom>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2722233883"/>
              </p:ext>
            </p:extLst>
          </p:nvPr>
        </p:nvGraphicFramePr>
        <p:xfrm>
          <a:off x="335191" y="1990661"/>
          <a:ext cx="5163919" cy="1379220"/>
        </p:xfrm>
        <a:graphic>
          <a:graphicData uri="http://schemas.openxmlformats.org/presentationml/2006/ole">
            <mc:AlternateContent xmlns:mc="http://schemas.openxmlformats.org/markup-compatibility/2006">
              <mc:Choice xmlns:v="urn:schemas-microsoft-com:vml" Requires="v">
                <p:oleObj spid="_x0000_s2131" name="Dokument" r:id="rId5" imgW="6184900" imgH="2197100" progId="Word.Document.12">
                  <p:embed/>
                </p:oleObj>
              </mc:Choice>
              <mc:Fallback>
                <p:oleObj name="Dokument" r:id="rId5" imgW="6184900" imgH="2197100" progId="Word.Document.12">
                  <p:embed/>
                  <p:pic>
                    <p:nvPicPr>
                      <p:cNvPr id="0" name=""/>
                      <p:cNvPicPr/>
                      <p:nvPr/>
                    </p:nvPicPr>
                    <p:blipFill>
                      <a:blip r:embed="rId6"/>
                      <a:stretch>
                        <a:fillRect/>
                      </a:stretch>
                    </p:blipFill>
                    <p:spPr>
                      <a:xfrm>
                        <a:off x="335191" y="1990661"/>
                        <a:ext cx="5163919" cy="1379220"/>
                      </a:xfrm>
                      <a:prstGeom prst="rect">
                        <a:avLst/>
                      </a:prstGeom>
                    </p:spPr>
                  </p:pic>
                </p:oleObj>
              </mc:Fallback>
            </mc:AlternateContent>
          </a:graphicData>
        </a:graphic>
      </p:graphicFrame>
      <p:pic>
        <p:nvPicPr>
          <p:cNvPr id="32" name="Bild 31"/>
          <p:cNvPicPr>
            <a:picLocks noChangeAspect="1"/>
          </p:cNvPicPr>
          <p:nvPr/>
        </p:nvPicPr>
        <p:blipFill>
          <a:blip r:embed="rId7"/>
          <a:stretch>
            <a:fillRect/>
          </a:stretch>
        </p:blipFill>
        <p:spPr>
          <a:xfrm>
            <a:off x="4961254" y="1121515"/>
            <a:ext cx="7685606" cy="2844800"/>
          </a:xfrm>
          <a:prstGeom prst="rect">
            <a:avLst/>
          </a:prstGeom>
        </p:spPr>
      </p:pic>
      <p:graphicFrame>
        <p:nvGraphicFramePr>
          <p:cNvPr id="33" name="Object 20"/>
          <p:cNvGraphicFramePr>
            <a:graphicFrameLocks noChangeAspect="1"/>
          </p:cNvGraphicFramePr>
          <p:nvPr>
            <p:extLst>
              <p:ext uri="{D42A27DB-BD31-4B8C-83A1-F6EECF244321}">
                <p14:modId xmlns:p14="http://schemas.microsoft.com/office/powerpoint/2010/main" val="422038801"/>
              </p:ext>
            </p:extLst>
          </p:nvPr>
        </p:nvGraphicFramePr>
        <p:xfrm>
          <a:off x="6164128" y="3966316"/>
          <a:ext cx="5104199" cy="24724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4" name="Object 20"/>
          <p:cNvGraphicFramePr>
            <a:graphicFrameLocks noChangeAspect="1"/>
          </p:cNvGraphicFramePr>
          <p:nvPr>
            <p:extLst>
              <p:ext uri="{D42A27DB-BD31-4B8C-83A1-F6EECF244321}">
                <p14:modId xmlns:p14="http://schemas.microsoft.com/office/powerpoint/2010/main" val="2505113578"/>
              </p:ext>
            </p:extLst>
          </p:nvPr>
        </p:nvGraphicFramePr>
        <p:xfrm>
          <a:off x="6164128" y="3966316"/>
          <a:ext cx="5104199" cy="2472449"/>
        </p:xfrm>
        <a:graphic>
          <a:graphicData uri="http://schemas.openxmlformats.org/drawingml/2006/chart">
            <c:chart xmlns:c="http://schemas.openxmlformats.org/drawingml/2006/chart" xmlns:r="http://schemas.openxmlformats.org/officeDocument/2006/relationships" r:id="rId9"/>
          </a:graphicData>
        </a:graphic>
      </p:graphicFrame>
      <p:sp>
        <p:nvSpPr>
          <p:cNvPr id="35" name="Textfeld 34"/>
          <p:cNvSpPr txBox="1"/>
          <p:nvPr/>
        </p:nvSpPr>
        <p:spPr>
          <a:xfrm>
            <a:off x="6464450" y="5996893"/>
            <a:ext cx="4479386" cy="400110"/>
          </a:xfrm>
          <a:prstGeom prst="rect">
            <a:avLst/>
          </a:prstGeom>
          <a:solidFill>
            <a:srgbClr val="0000FF"/>
          </a:solidFill>
        </p:spPr>
        <p:txBody>
          <a:bodyPr wrap="square" rtlCol="0">
            <a:spAutoFit/>
          </a:bodyPr>
          <a:lstStyle/>
          <a:p>
            <a:r>
              <a:rPr lang="en-US" sz="2000" b="1" dirty="0" smtClean="0">
                <a:solidFill>
                  <a:srgbClr val="FFFFFF"/>
                </a:solidFill>
              </a:rPr>
              <a:t>Redistribution of IT Budget </a:t>
            </a:r>
          </a:p>
        </p:txBody>
      </p:sp>
    </p:spTree>
    <p:extLst>
      <p:ext uri="{BB962C8B-B14F-4D97-AF65-F5344CB8AC3E}">
        <p14:creationId xmlns:p14="http://schemas.microsoft.com/office/powerpoint/2010/main" val="3785962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Graphic spid="34" grpId="0">
        <p:bldAsOne/>
      </p:bldGraphic>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
          </p:nvPr>
        </p:nvSpPr>
        <p:spPr/>
        <p:txBody>
          <a:bodyPr/>
          <a:lstStyle/>
          <a:p>
            <a:endParaRPr lang="en-US" dirty="0"/>
          </a:p>
        </p:txBody>
      </p:sp>
      <p:sp>
        <p:nvSpPr>
          <p:cNvPr id="3" name="Foliennummernplatzhalter 2"/>
          <p:cNvSpPr>
            <a:spLocks noGrp="1"/>
          </p:cNvSpPr>
          <p:nvPr>
            <p:ph type="sldNum" sz="quarter" idx="4"/>
          </p:nvPr>
        </p:nvSpPr>
        <p:spPr/>
        <p:txBody>
          <a:bodyPr/>
          <a:lstStyle/>
          <a:p>
            <a:fld id="{C4B3051C-F915-0A48-B98C-C8B9D7A070B9}" type="slidenum">
              <a:rPr lang="en-US" smtClean="0"/>
              <a:pPr/>
              <a:t>16</a:t>
            </a:fld>
            <a:endParaRPr lang="en-US" dirty="0"/>
          </a:p>
        </p:txBody>
      </p:sp>
      <p:sp>
        <p:nvSpPr>
          <p:cNvPr id="4" name="Untertitel 3"/>
          <p:cNvSpPr>
            <a:spLocks noGrp="1"/>
          </p:cNvSpPr>
          <p:nvPr>
            <p:ph type="subTitle" idx="1"/>
          </p:nvPr>
        </p:nvSpPr>
        <p:spPr/>
        <p:txBody>
          <a:bodyPr/>
          <a:lstStyle/>
          <a:p>
            <a:r>
              <a:rPr lang="en-US" sz="1400" b="1" dirty="0">
                <a:solidFill>
                  <a:srgbClr val="000090"/>
                </a:solidFill>
              </a:rPr>
              <a:t>IT Infrastructure:</a:t>
            </a:r>
          </a:p>
          <a:p>
            <a:endParaRPr lang="en-US" sz="1400" dirty="0"/>
          </a:p>
          <a:p>
            <a:pPr marL="285750" indent="-285750">
              <a:buFont typeface="Arial"/>
              <a:buChar char="•"/>
            </a:pPr>
            <a:r>
              <a:rPr lang="en-US" sz="1600" dirty="0"/>
              <a:t>Avoid Capital Spend on Tech Refresh: Server, Storage</a:t>
            </a:r>
            <a:r>
              <a:rPr lang="en-US" sz="1600" dirty="0" smtClean="0"/>
              <a:t>, ….</a:t>
            </a:r>
            <a:r>
              <a:rPr lang="en-US" sz="1600" dirty="0"/>
              <a:t> </a:t>
            </a:r>
            <a:r>
              <a:rPr lang="en-US" sz="1600" dirty="0" smtClean="0"/>
              <a:t>$</a:t>
            </a:r>
            <a:endParaRPr lang="en-US" sz="1600" dirty="0" smtClean="0"/>
          </a:p>
          <a:p>
            <a:endParaRPr lang="en-US" sz="1400" dirty="0"/>
          </a:p>
          <a:p>
            <a:r>
              <a:rPr lang="en-US" sz="1400" b="1" dirty="0">
                <a:solidFill>
                  <a:srgbClr val="000090"/>
                </a:solidFill>
              </a:rPr>
              <a:t>IT  Operations:</a:t>
            </a:r>
          </a:p>
          <a:p>
            <a:endParaRPr lang="en-US" sz="1400" dirty="0"/>
          </a:p>
          <a:p>
            <a:pPr marL="285750" indent="-285750">
              <a:buFont typeface="Arial"/>
              <a:buChar char="•"/>
            </a:pPr>
            <a:r>
              <a:rPr lang="en-GB" sz="1400" dirty="0" smtClean="0"/>
              <a:t>  </a:t>
            </a:r>
            <a:r>
              <a:rPr lang="en-GB" sz="1600" dirty="0" smtClean="0"/>
              <a:t> Backup </a:t>
            </a:r>
            <a:r>
              <a:rPr lang="en-GB" sz="1600" dirty="0"/>
              <a:t>Faults </a:t>
            </a:r>
            <a:r>
              <a:rPr lang="en-GB" sz="1600" dirty="0" smtClean="0"/>
              <a:t>Avoided (h)</a:t>
            </a:r>
          </a:p>
          <a:p>
            <a:pPr marL="285750" indent="-285750">
              <a:buFont typeface="Arial"/>
              <a:buChar char="•"/>
            </a:pPr>
            <a:r>
              <a:rPr lang="de-CH" sz="1600" dirty="0" smtClean="0"/>
              <a:t>   Time </a:t>
            </a:r>
            <a:r>
              <a:rPr lang="de-CH" sz="1600" dirty="0" err="1"/>
              <a:t>S</a:t>
            </a:r>
            <a:r>
              <a:rPr lang="de-CH" sz="1600" dirty="0" err="1" smtClean="0"/>
              <a:t>avings</a:t>
            </a:r>
            <a:r>
              <a:rPr lang="de-CH" sz="1600" dirty="0" smtClean="0"/>
              <a:t> on DR Site (h)</a:t>
            </a:r>
            <a:endParaRPr lang="de-CH" sz="1600" dirty="0"/>
          </a:p>
          <a:p>
            <a:pPr marL="285750" indent="-285750">
              <a:buFont typeface="Arial"/>
              <a:buChar char="•"/>
            </a:pPr>
            <a:r>
              <a:rPr lang="en-GB" sz="1600" dirty="0"/>
              <a:t>   Opportunity Cost - Time to Recover Data (</a:t>
            </a:r>
            <a:r>
              <a:rPr lang="en-GB" sz="1600" dirty="0" smtClean="0"/>
              <a:t>h)</a:t>
            </a:r>
            <a:endParaRPr lang="de-CH" sz="1600" dirty="0"/>
          </a:p>
          <a:p>
            <a:pPr marL="285750" indent="-285750">
              <a:buFont typeface="Arial"/>
              <a:buChar char="•"/>
            </a:pPr>
            <a:r>
              <a:rPr lang="en-GB" sz="1600" dirty="0"/>
              <a:t>   Training Requirement Reduction </a:t>
            </a:r>
            <a:r>
              <a:rPr lang="en-GB" sz="1600" dirty="0" smtClean="0"/>
              <a:t>(</a:t>
            </a:r>
            <a:r>
              <a:rPr lang="en-GB" sz="1600" dirty="0"/>
              <a:t>h</a:t>
            </a:r>
            <a:r>
              <a:rPr lang="en-GB" sz="1600" dirty="0" smtClean="0"/>
              <a:t>)</a:t>
            </a:r>
            <a:endParaRPr lang="de-CH" sz="1600" dirty="0"/>
          </a:p>
          <a:p>
            <a:pPr marL="285750" indent="-285750">
              <a:buFont typeface="Arial"/>
              <a:buChar char="•"/>
            </a:pPr>
            <a:r>
              <a:rPr lang="en-GB" sz="1600" dirty="0"/>
              <a:t>   Consulting Cost Savings </a:t>
            </a:r>
            <a:r>
              <a:rPr lang="en-GB" sz="1600" dirty="0" smtClean="0"/>
              <a:t>(</a:t>
            </a:r>
            <a:r>
              <a:rPr lang="en-GB" sz="1600" dirty="0"/>
              <a:t>h</a:t>
            </a:r>
            <a:r>
              <a:rPr lang="en-GB" sz="1600" dirty="0" smtClean="0"/>
              <a:t>)</a:t>
            </a:r>
            <a:endParaRPr lang="de-CH" sz="1600" dirty="0"/>
          </a:p>
          <a:p>
            <a:pPr marL="285750" indent="-285750">
              <a:buFont typeface="Arial"/>
              <a:buChar char="•"/>
            </a:pPr>
            <a:r>
              <a:rPr lang="en-GB" sz="1600" dirty="0"/>
              <a:t>   Vendor Consolidation - Management Savings (</a:t>
            </a:r>
            <a:r>
              <a:rPr lang="en-GB" sz="1600" dirty="0" smtClean="0"/>
              <a:t>h)</a:t>
            </a:r>
            <a:endParaRPr lang="de-CH" sz="1600" dirty="0"/>
          </a:p>
          <a:p>
            <a:pPr marL="285750" indent="-285750">
              <a:buFont typeface="Arial"/>
              <a:buChar char="•"/>
            </a:pPr>
            <a:r>
              <a:rPr lang="en-GB" sz="1600" dirty="0"/>
              <a:t>   Update / Patch Deployment Savings (</a:t>
            </a:r>
            <a:r>
              <a:rPr lang="en-GB" sz="1600" dirty="0" smtClean="0"/>
              <a:t>h)</a:t>
            </a:r>
            <a:endParaRPr lang="en-GB" sz="1600" dirty="0"/>
          </a:p>
          <a:p>
            <a:pPr marL="285750" indent="-285750">
              <a:buFont typeface="Arial"/>
              <a:buChar char="•"/>
            </a:pPr>
            <a:endParaRPr lang="en-GB" sz="1400" dirty="0"/>
          </a:p>
          <a:p>
            <a:r>
              <a:rPr lang="en-GB" sz="1400" b="1" dirty="0">
                <a:solidFill>
                  <a:srgbClr val="000090"/>
                </a:solidFill>
              </a:rPr>
              <a:t>Business Implications:</a:t>
            </a:r>
          </a:p>
          <a:p>
            <a:endParaRPr lang="en-GB" sz="1400" b="1" dirty="0" smtClean="0">
              <a:solidFill>
                <a:srgbClr val="000090"/>
              </a:solidFill>
            </a:endParaRPr>
          </a:p>
          <a:p>
            <a:pPr marL="285750" indent="-285750">
              <a:buFont typeface="Arial"/>
              <a:buChar char="•"/>
            </a:pPr>
            <a:r>
              <a:rPr lang="en-GB" sz="1600" dirty="0"/>
              <a:t>Downtime Reduction (Unplanned &amp; Planned) (h-&gt; $</a:t>
            </a:r>
            <a:r>
              <a:rPr lang="en-GB" sz="1600" dirty="0" smtClean="0"/>
              <a:t>) </a:t>
            </a:r>
            <a:endParaRPr lang="en-GB" sz="1600" b="1" dirty="0">
              <a:solidFill>
                <a:srgbClr val="000090"/>
              </a:solidFill>
            </a:endParaRPr>
          </a:p>
          <a:p>
            <a:pPr marL="285750" indent="-285750">
              <a:buFont typeface="Arial"/>
              <a:buChar char="•"/>
            </a:pPr>
            <a:r>
              <a:rPr lang="en-GB" sz="1600" dirty="0"/>
              <a:t>IT User Waiting Time Avoided (min. -&gt; $</a:t>
            </a:r>
            <a:r>
              <a:rPr lang="en-GB" sz="1600" dirty="0" smtClean="0"/>
              <a:t>)</a:t>
            </a:r>
            <a:endParaRPr lang="en-GB" sz="1600" dirty="0"/>
          </a:p>
          <a:p>
            <a:endParaRPr lang="en-US" dirty="0"/>
          </a:p>
        </p:txBody>
      </p:sp>
      <p:sp>
        <p:nvSpPr>
          <p:cNvPr id="5" name="Textplatzhalter 4"/>
          <p:cNvSpPr>
            <a:spLocks noGrp="1"/>
          </p:cNvSpPr>
          <p:nvPr>
            <p:ph type="body" sz="quarter" idx="11"/>
          </p:nvPr>
        </p:nvSpPr>
        <p:spPr>
          <a:xfrm>
            <a:off x="222716" y="202034"/>
            <a:ext cx="11512084" cy="541148"/>
          </a:xfrm>
        </p:spPr>
        <p:txBody>
          <a:bodyPr>
            <a:normAutofit/>
          </a:bodyPr>
          <a:lstStyle/>
          <a:p>
            <a:r>
              <a:rPr lang="en-US" sz="2800" b="0" dirty="0">
                <a:solidFill>
                  <a:schemeClr val="accent1"/>
                </a:solidFill>
                <a:latin typeface="+mn-lt"/>
                <a:cs typeface="+mn-cs"/>
              </a:rPr>
              <a:t>ROI – Translation of </a:t>
            </a:r>
            <a:r>
              <a:rPr lang="en-US" sz="2800" b="0" dirty="0" smtClean="0">
                <a:solidFill>
                  <a:schemeClr val="accent1"/>
                </a:solidFill>
                <a:latin typeface="+mn-lt"/>
                <a:cs typeface="+mn-cs"/>
              </a:rPr>
              <a:t>Technology into Economical Facts</a:t>
            </a:r>
            <a:endParaRPr lang="en-US" sz="2800" b="0" dirty="0">
              <a:solidFill>
                <a:schemeClr val="accent1"/>
              </a:solidFill>
              <a:latin typeface="+mn-lt"/>
              <a:cs typeface="+mn-cs"/>
            </a:endParaRPr>
          </a:p>
        </p:txBody>
      </p:sp>
      <p:pic>
        <p:nvPicPr>
          <p:cNvPr id="8" name="image7.png"/>
          <p:cNvPicPr/>
          <p:nvPr/>
        </p:nvPicPr>
        <p:blipFill>
          <a:blip r:embed="rId2">
            <a:extLst/>
          </a:blip>
          <a:stretch>
            <a:fillRect/>
          </a:stretch>
        </p:blipFill>
        <p:spPr>
          <a:xfrm>
            <a:off x="10836855" y="3411875"/>
            <a:ext cx="1302541" cy="126987"/>
          </a:xfrm>
          <a:prstGeom prst="rect">
            <a:avLst/>
          </a:prstGeom>
          <a:ln w="12700">
            <a:miter lim="400000"/>
          </a:ln>
          <a:effectLst>
            <a:outerShdw blurRad="50800" dist="38100" dir="2700000" rotWithShape="0">
              <a:srgbClr val="000000">
                <a:alpha val="40000"/>
              </a:srgbClr>
            </a:outerShdw>
          </a:effectLst>
        </p:spPr>
      </p:pic>
      <p:pic>
        <p:nvPicPr>
          <p:cNvPr id="9" name="image7.png"/>
          <p:cNvPicPr/>
          <p:nvPr/>
        </p:nvPicPr>
        <p:blipFill>
          <a:blip r:embed="rId2">
            <a:extLst/>
          </a:blip>
          <a:stretch>
            <a:fillRect/>
          </a:stretch>
        </p:blipFill>
        <p:spPr>
          <a:xfrm>
            <a:off x="10836855" y="3252634"/>
            <a:ext cx="1302541" cy="126987"/>
          </a:xfrm>
          <a:prstGeom prst="rect">
            <a:avLst/>
          </a:prstGeom>
          <a:ln w="12700">
            <a:miter lim="400000"/>
          </a:ln>
          <a:effectLst>
            <a:outerShdw blurRad="50800" dist="38100" dir="2700000" rotWithShape="0">
              <a:srgbClr val="000000">
                <a:alpha val="40000"/>
              </a:srgbClr>
            </a:outerShdw>
          </a:effectLst>
        </p:spPr>
      </p:pic>
      <p:pic>
        <p:nvPicPr>
          <p:cNvPr id="11" name="image109.png" descr="Top_arrow.png"/>
          <p:cNvPicPr/>
          <p:nvPr/>
        </p:nvPicPr>
        <p:blipFill>
          <a:blip r:embed="rId3">
            <a:extLst/>
          </a:blip>
          <a:stretch>
            <a:fillRect/>
          </a:stretch>
        </p:blipFill>
        <p:spPr>
          <a:xfrm rot="2330105">
            <a:off x="10037095" y="1513296"/>
            <a:ext cx="1443962" cy="842312"/>
          </a:xfrm>
          <a:prstGeom prst="rect">
            <a:avLst/>
          </a:prstGeom>
          <a:ln w="12700">
            <a:miter lim="400000"/>
          </a:ln>
        </p:spPr>
      </p:pic>
      <p:sp>
        <p:nvSpPr>
          <p:cNvPr id="12" name="Shape 7676"/>
          <p:cNvSpPr/>
          <p:nvPr/>
        </p:nvSpPr>
        <p:spPr>
          <a:xfrm>
            <a:off x="10468555" y="2531585"/>
            <a:ext cx="1676401" cy="6504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90000"/>
              </a:lnSpc>
            </a:pPr>
            <a:r>
              <a:rPr sz="2400" b="1" dirty="0">
                <a:solidFill>
                  <a:srgbClr val="4F81BD"/>
                </a:solidFill>
                <a:latin typeface="Arial"/>
                <a:ea typeface="Arial"/>
                <a:cs typeface="Arial"/>
                <a:sym typeface="Arial"/>
              </a:rPr>
              <a:t>Year </a:t>
            </a:r>
            <a:r>
              <a:rPr lang="de-CH" sz="2400" b="1" dirty="0" smtClean="0">
                <a:solidFill>
                  <a:srgbClr val="4F81BD"/>
                </a:solidFill>
                <a:latin typeface="Arial"/>
                <a:ea typeface="Arial"/>
                <a:cs typeface="Arial"/>
                <a:sym typeface="Arial"/>
              </a:rPr>
              <a:t>2015</a:t>
            </a:r>
            <a:r>
              <a:rPr sz="2400" dirty="0" smtClean="0">
                <a:solidFill>
                  <a:srgbClr val="4F81BD"/>
                </a:solidFill>
                <a:latin typeface="Arial"/>
                <a:ea typeface="Arial"/>
                <a:cs typeface="Arial"/>
                <a:sym typeface="Arial"/>
              </a:rPr>
              <a:t>: </a:t>
            </a:r>
            <a:r>
              <a:rPr sz="2400" dirty="0">
                <a:solidFill>
                  <a:srgbClr val="4F81BD"/>
                </a:solidFill>
                <a:latin typeface="Arial"/>
                <a:ea typeface="Arial"/>
                <a:cs typeface="Arial"/>
                <a:sym typeface="Arial"/>
              </a:rPr>
              <a:t/>
            </a:r>
            <a:br>
              <a:rPr sz="2400" dirty="0">
                <a:solidFill>
                  <a:srgbClr val="4F81BD"/>
                </a:solidFill>
                <a:latin typeface="Arial"/>
                <a:ea typeface="Arial"/>
                <a:cs typeface="Arial"/>
                <a:sym typeface="Arial"/>
              </a:rPr>
            </a:br>
            <a:r>
              <a:rPr sz="1600" dirty="0">
                <a:latin typeface="Arial"/>
                <a:ea typeface="Arial"/>
                <a:cs typeface="Arial"/>
                <a:sym typeface="Arial"/>
              </a:rPr>
              <a:t>Servers</a:t>
            </a:r>
          </a:p>
        </p:txBody>
      </p:sp>
      <p:grpSp>
        <p:nvGrpSpPr>
          <p:cNvPr id="13" name="Group 7681"/>
          <p:cNvGrpSpPr/>
          <p:nvPr/>
        </p:nvGrpSpPr>
        <p:grpSpPr>
          <a:xfrm>
            <a:off x="9449435" y="3696956"/>
            <a:ext cx="2414501" cy="2383585"/>
            <a:chOff x="0" y="80458"/>
            <a:chExt cx="2414499" cy="2383583"/>
          </a:xfrm>
        </p:grpSpPr>
        <p:pic>
          <p:nvPicPr>
            <p:cNvPr id="14" name="image9.png"/>
            <p:cNvPicPr/>
            <p:nvPr/>
          </p:nvPicPr>
          <p:blipFill>
            <a:blip r:embed="rId4">
              <a:extLst/>
            </a:blip>
            <a:stretch>
              <a:fillRect/>
            </a:stretch>
          </p:blipFill>
          <p:spPr>
            <a:xfrm>
              <a:off x="696140" y="1982264"/>
              <a:ext cx="1067238" cy="240890"/>
            </a:xfrm>
            <a:prstGeom prst="rect">
              <a:avLst/>
            </a:prstGeom>
            <a:ln w="12700" cap="flat">
              <a:noFill/>
              <a:miter lim="400000"/>
            </a:ln>
            <a:effectLst>
              <a:outerShdw blurRad="50800" dist="38100" dir="2700000" rotWithShape="0">
                <a:srgbClr val="000000">
                  <a:alpha val="40000"/>
                </a:srgbClr>
              </a:outerShdw>
            </a:effectLst>
          </p:spPr>
        </p:pic>
        <p:pic>
          <p:nvPicPr>
            <p:cNvPr id="15" name="image9.png"/>
            <p:cNvPicPr/>
            <p:nvPr/>
          </p:nvPicPr>
          <p:blipFill>
            <a:blip r:embed="rId4">
              <a:extLst/>
            </a:blip>
            <a:stretch>
              <a:fillRect/>
            </a:stretch>
          </p:blipFill>
          <p:spPr>
            <a:xfrm>
              <a:off x="696140" y="2223152"/>
              <a:ext cx="1067238" cy="240889"/>
            </a:xfrm>
            <a:prstGeom prst="rect">
              <a:avLst/>
            </a:prstGeom>
            <a:ln w="12700" cap="flat">
              <a:noFill/>
              <a:miter lim="400000"/>
            </a:ln>
            <a:effectLst>
              <a:outerShdw blurRad="50800" dist="38100" dir="2700000" rotWithShape="0">
                <a:srgbClr val="000000">
                  <a:alpha val="40000"/>
                </a:srgbClr>
              </a:outerShdw>
            </a:effectLst>
          </p:spPr>
        </p:pic>
        <p:pic>
          <p:nvPicPr>
            <p:cNvPr id="16" name="image109.png" descr="Top_arrow.png"/>
            <p:cNvPicPr/>
            <p:nvPr/>
          </p:nvPicPr>
          <p:blipFill>
            <a:blip r:embed="rId3">
              <a:extLst/>
            </a:blip>
            <a:stretch>
              <a:fillRect/>
            </a:stretch>
          </p:blipFill>
          <p:spPr>
            <a:xfrm rot="6000000">
              <a:off x="1125178" y="310195"/>
              <a:ext cx="1519058" cy="1059584"/>
            </a:xfrm>
            <a:prstGeom prst="rect">
              <a:avLst/>
            </a:prstGeom>
            <a:ln w="12700" cap="flat">
              <a:noFill/>
              <a:miter lim="400000"/>
            </a:ln>
            <a:effectLst/>
          </p:spPr>
        </p:pic>
        <p:sp>
          <p:nvSpPr>
            <p:cNvPr id="17" name="Shape 7680"/>
            <p:cNvSpPr/>
            <p:nvPr/>
          </p:nvSpPr>
          <p:spPr>
            <a:xfrm>
              <a:off x="0" y="1356809"/>
              <a:ext cx="1763379" cy="650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lnSpc>
                  <a:spcPct val="90000"/>
                </a:lnSpc>
              </a:pPr>
              <a:r>
                <a:rPr sz="2400" b="1" dirty="0">
                  <a:solidFill>
                    <a:srgbClr val="4F81BD"/>
                  </a:solidFill>
                  <a:latin typeface="Arial"/>
                  <a:ea typeface="Arial"/>
                  <a:cs typeface="Arial"/>
                  <a:sym typeface="Arial"/>
                </a:rPr>
                <a:t>Year </a:t>
              </a:r>
              <a:r>
                <a:rPr lang="de-CH" sz="2400" b="1" dirty="0" smtClean="0">
                  <a:solidFill>
                    <a:srgbClr val="4F81BD"/>
                  </a:solidFill>
                  <a:latin typeface="Arial"/>
                  <a:ea typeface="Arial"/>
                  <a:cs typeface="Arial"/>
                  <a:sym typeface="Arial"/>
                </a:rPr>
                <a:t>2016</a:t>
              </a:r>
              <a:r>
                <a:rPr sz="2400" b="1" dirty="0" smtClean="0">
                  <a:solidFill>
                    <a:srgbClr val="4F81BD"/>
                  </a:solidFill>
                  <a:latin typeface="Arial"/>
                  <a:ea typeface="Arial"/>
                  <a:cs typeface="Arial"/>
                  <a:sym typeface="Arial"/>
                </a:rPr>
                <a:t>:</a:t>
              </a:r>
              <a:r>
                <a:rPr sz="2400" b="1" dirty="0">
                  <a:solidFill>
                    <a:srgbClr val="4F81BD"/>
                  </a:solidFill>
                  <a:latin typeface="Arial"/>
                  <a:ea typeface="Arial"/>
                  <a:cs typeface="Arial"/>
                  <a:sym typeface="Arial"/>
                </a:rPr>
                <a:t/>
              </a:r>
              <a:br>
                <a:rPr sz="2400" b="1" dirty="0">
                  <a:solidFill>
                    <a:srgbClr val="4F81BD"/>
                  </a:solidFill>
                  <a:latin typeface="Arial"/>
                  <a:ea typeface="Arial"/>
                  <a:cs typeface="Arial"/>
                  <a:sym typeface="Arial"/>
                </a:rPr>
              </a:br>
              <a:r>
                <a:rPr sz="1600" dirty="0">
                  <a:latin typeface="Arial"/>
                  <a:ea typeface="Arial"/>
                  <a:cs typeface="Arial"/>
                  <a:sym typeface="Arial"/>
                </a:rPr>
                <a:t>Storage</a:t>
              </a:r>
            </a:p>
          </p:txBody>
        </p:sp>
      </p:grpSp>
      <p:grpSp>
        <p:nvGrpSpPr>
          <p:cNvPr id="18" name="Group 7690"/>
          <p:cNvGrpSpPr/>
          <p:nvPr/>
        </p:nvGrpSpPr>
        <p:grpSpPr>
          <a:xfrm>
            <a:off x="6120902" y="2589059"/>
            <a:ext cx="2448061" cy="2512146"/>
            <a:chOff x="0" y="0"/>
            <a:chExt cx="2448059" cy="2512145"/>
          </a:xfrm>
        </p:grpSpPr>
        <p:pic>
          <p:nvPicPr>
            <p:cNvPr id="19" name="image8.png" descr="C:\Users\Meghan Kelley\Desktop\brocade.png"/>
            <p:cNvPicPr/>
            <p:nvPr/>
          </p:nvPicPr>
          <p:blipFill>
            <a:blip r:embed="rId5">
              <a:extLst/>
            </a:blip>
            <a:stretch>
              <a:fillRect/>
            </a:stretch>
          </p:blipFill>
          <p:spPr>
            <a:xfrm>
              <a:off x="643536" y="900780"/>
              <a:ext cx="1146596" cy="102750"/>
            </a:xfrm>
            <a:prstGeom prst="rect">
              <a:avLst/>
            </a:prstGeom>
            <a:ln w="12700" cap="flat">
              <a:noFill/>
              <a:miter lim="400000"/>
            </a:ln>
            <a:effectLst>
              <a:outerShdw blurRad="50800" dist="38100" dir="2700000" rotWithShape="0">
                <a:srgbClr val="000000">
                  <a:alpha val="40000"/>
                </a:srgbClr>
              </a:outerShdw>
            </a:effectLst>
          </p:spPr>
        </p:pic>
        <p:pic>
          <p:nvPicPr>
            <p:cNvPr id="20" name="image109.png" descr="Top_arrow.png"/>
            <p:cNvPicPr/>
            <p:nvPr/>
          </p:nvPicPr>
          <p:blipFill>
            <a:blip r:embed="rId3">
              <a:extLst/>
            </a:blip>
            <a:stretch>
              <a:fillRect/>
            </a:stretch>
          </p:blipFill>
          <p:spPr>
            <a:xfrm rot="15900000">
              <a:off x="404866" y="1222823"/>
              <a:ext cx="1519058" cy="1059585"/>
            </a:xfrm>
            <a:prstGeom prst="rect">
              <a:avLst/>
            </a:prstGeom>
            <a:ln w="12700" cap="flat">
              <a:noFill/>
              <a:miter lim="400000"/>
            </a:ln>
            <a:effectLst/>
          </p:spPr>
        </p:pic>
        <p:sp>
          <p:nvSpPr>
            <p:cNvPr id="21" name="Shape 7689"/>
            <p:cNvSpPr/>
            <p:nvPr/>
          </p:nvSpPr>
          <p:spPr>
            <a:xfrm>
              <a:off x="0" y="0"/>
              <a:ext cx="2448059" cy="7879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lnSpc>
                  <a:spcPct val="90000"/>
                </a:lnSpc>
              </a:pPr>
              <a:r>
                <a:rPr sz="2400" b="1" dirty="0">
                  <a:solidFill>
                    <a:srgbClr val="4F81BD"/>
                  </a:solidFill>
                  <a:latin typeface="Arial"/>
                  <a:ea typeface="Arial"/>
                  <a:cs typeface="Arial"/>
                  <a:sym typeface="Arial"/>
                </a:rPr>
                <a:t>Year</a:t>
              </a:r>
              <a:r>
                <a:rPr sz="2000" b="1" dirty="0">
                  <a:solidFill>
                    <a:srgbClr val="4F81BD"/>
                  </a:solidFill>
                  <a:latin typeface="Arial"/>
                  <a:ea typeface="Arial"/>
                  <a:cs typeface="Arial"/>
                  <a:sym typeface="Arial"/>
                </a:rPr>
                <a:t> </a:t>
              </a:r>
              <a:r>
                <a:rPr sz="2000" b="1" dirty="0" smtClean="0">
                  <a:solidFill>
                    <a:srgbClr val="4F81BD"/>
                  </a:solidFill>
                  <a:latin typeface="Arial"/>
                  <a:ea typeface="Arial"/>
                  <a:cs typeface="Arial"/>
                  <a:sym typeface="Arial"/>
                </a:rPr>
                <a:t>:</a:t>
              </a:r>
              <a:r>
                <a:rPr sz="2000" b="1" dirty="0">
                  <a:solidFill>
                    <a:srgbClr val="4F81BD"/>
                  </a:solidFill>
                  <a:latin typeface="Arial"/>
                  <a:ea typeface="Arial"/>
                  <a:cs typeface="Arial"/>
                  <a:sym typeface="Arial"/>
                </a:rPr>
                <a:t/>
              </a:r>
              <a:br>
                <a:rPr sz="2000" b="1" dirty="0">
                  <a:solidFill>
                    <a:srgbClr val="4F81BD"/>
                  </a:solidFill>
                  <a:latin typeface="Arial"/>
                  <a:ea typeface="Arial"/>
                  <a:cs typeface="Arial"/>
                  <a:sym typeface="Arial"/>
                </a:rPr>
              </a:br>
              <a:r>
                <a:rPr sz="1400" dirty="0">
                  <a:latin typeface="Arial"/>
                  <a:ea typeface="Arial"/>
                  <a:cs typeface="Arial"/>
                  <a:sym typeface="Arial"/>
                </a:rPr>
                <a:t>SAN Switch </a:t>
              </a:r>
              <a:br>
                <a:rPr sz="1400" dirty="0">
                  <a:latin typeface="Arial"/>
                  <a:ea typeface="Arial"/>
                  <a:cs typeface="Arial"/>
                  <a:sym typeface="Arial"/>
                </a:rPr>
              </a:br>
              <a:r>
                <a:rPr sz="1200" dirty="0">
                  <a:solidFill>
                    <a:srgbClr val="808080"/>
                  </a:solidFill>
                  <a:latin typeface="Arial"/>
                  <a:ea typeface="Arial"/>
                  <a:cs typeface="Arial"/>
                  <a:sym typeface="Arial"/>
                </a:rPr>
                <a:t>(and servers again)</a:t>
              </a:r>
            </a:p>
          </p:txBody>
        </p:sp>
      </p:grpSp>
      <p:grpSp>
        <p:nvGrpSpPr>
          <p:cNvPr id="22" name="Group 7694"/>
          <p:cNvGrpSpPr/>
          <p:nvPr/>
        </p:nvGrpSpPr>
        <p:grpSpPr>
          <a:xfrm>
            <a:off x="7223188" y="1152350"/>
            <a:ext cx="3335678" cy="1521439"/>
            <a:chOff x="164938" y="0"/>
            <a:chExt cx="3335677" cy="1521437"/>
          </a:xfrm>
        </p:grpSpPr>
        <p:pic>
          <p:nvPicPr>
            <p:cNvPr id="23" name="image8.png" descr="C:\Users\Meghan Kelley\Desktop\brocade.png"/>
            <p:cNvPicPr/>
            <p:nvPr/>
          </p:nvPicPr>
          <p:blipFill>
            <a:blip r:embed="rId5">
              <a:extLst/>
            </a:blip>
            <a:stretch>
              <a:fillRect/>
            </a:stretch>
          </p:blipFill>
          <p:spPr>
            <a:xfrm>
              <a:off x="1905686" y="784830"/>
              <a:ext cx="1146596" cy="102749"/>
            </a:xfrm>
            <a:prstGeom prst="rect">
              <a:avLst/>
            </a:prstGeom>
            <a:ln w="12700" cap="flat">
              <a:noFill/>
              <a:miter lim="400000"/>
            </a:ln>
            <a:effectLst>
              <a:outerShdw blurRad="50800" dist="38100" dir="2700000" rotWithShape="0">
                <a:srgbClr val="000000">
                  <a:alpha val="40000"/>
                </a:srgbClr>
              </a:outerShdw>
            </a:effectLst>
          </p:spPr>
        </p:pic>
        <p:pic>
          <p:nvPicPr>
            <p:cNvPr id="24" name="image109.png" descr="Top_arrow.png"/>
            <p:cNvPicPr/>
            <p:nvPr/>
          </p:nvPicPr>
          <p:blipFill>
            <a:blip r:embed="rId3">
              <a:extLst/>
            </a:blip>
            <a:stretch>
              <a:fillRect/>
            </a:stretch>
          </p:blipFill>
          <p:spPr>
            <a:xfrm rot="19707012">
              <a:off x="164938" y="461852"/>
              <a:ext cx="1519058" cy="1059585"/>
            </a:xfrm>
            <a:prstGeom prst="rect">
              <a:avLst/>
            </a:prstGeom>
            <a:ln w="12700" cap="flat">
              <a:noFill/>
              <a:miter lim="400000"/>
            </a:ln>
            <a:effectLst/>
          </p:spPr>
        </p:pic>
        <p:sp>
          <p:nvSpPr>
            <p:cNvPr id="25" name="Shape 7693"/>
            <p:cNvSpPr/>
            <p:nvPr/>
          </p:nvSpPr>
          <p:spPr>
            <a:xfrm>
              <a:off x="1052556" y="0"/>
              <a:ext cx="2448059" cy="7879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lnSpc>
                  <a:spcPct val="90000"/>
                </a:lnSpc>
              </a:pPr>
              <a:r>
                <a:rPr sz="2400" b="1" dirty="0">
                  <a:solidFill>
                    <a:srgbClr val="4F81BD"/>
                  </a:solidFill>
                  <a:latin typeface="Arial"/>
                  <a:ea typeface="Arial"/>
                  <a:cs typeface="Arial"/>
                  <a:sym typeface="Arial"/>
                </a:rPr>
                <a:t>Year</a:t>
              </a:r>
              <a:r>
                <a:rPr sz="2000" b="1" dirty="0">
                  <a:solidFill>
                    <a:srgbClr val="4F81BD"/>
                  </a:solidFill>
                  <a:latin typeface="Arial"/>
                  <a:ea typeface="Arial"/>
                  <a:cs typeface="Arial"/>
                  <a:sym typeface="Arial"/>
                </a:rPr>
                <a:t> </a:t>
              </a:r>
              <a:r>
                <a:rPr sz="2000" b="1" dirty="0" smtClean="0">
                  <a:solidFill>
                    <a:srgbClr val="4F81BD"/>
                  </a:solidFill>
                  <a:latin typeface="Arial"/>
                  <a:ea typeface="Arial"/>
                  <a:cs typeface="Arial"/>
                  <a:sym typeface="Arial"/>
                </a:rPr>
                <a:t>:</a:t>
              </a:r>
              <a:r>
                <a:rPr sz="2000" b="1" dirty="0">
                  <a:solidFill>
                    <a:srgbClr val="4F81BD"/>
                  </a:solidFill>
                  <a:latin typeface="Arial"/>
                  <a:ea typeface="Arial"/>
                  <a:cs typeface="Arial"/>
                  <a:sym typeface="Arial"/>
                </a:rPr>
                <a:t/>
              </a:r>
              <a:br>
                <a:rPr sz="2000" b="1" dirty="0">
                  <a:solidFill>
                    <a:srgbClr val="4F81BD"/>
                  </a:solidFill>
                  <a:latin typeface="Arial"/>
                  <a:ea typeface="Arial"/>
                  <a:cs typeface="Arial"/>
                  <a:sym typeface="Arial"/>
                </a:rPr>
              </a:br>
              <a:r>
                <a:rPr sz="1400" dirty="0">
                  <a:latin typeface="Arial"/>
                  <a:ea typeface="Arial"/>
                  <a:cs typeface="Arial"/>
                  <a:sym typeface="Arial"/>
                </a:rPr>
                <a:t>WAN Optimization </a:t>
              </a:r>
              <a:br>
                <a:rPr sz="1400" dirty="0">
                  <a:latin typeface="Arial"/>
                  <a:ea typeface="Arial"/>
                  <a:cs typeface="Arial"/>
                  <a:sym typeface="Arial"/>
                </a:rPr>
              </a:br>
              <a:r>
                <a:rPr sz="1200" dirty="0">
                  <a:solidFill>
                    <a:srgbClr val="808080"/>
                  </a:solidFill>
                  <a:latin typeface="Arial"/>
                  <a:ea typeface="Arial"/>
                  <a:cs typeface="Arial"/>
                  <a:sym typeface="Arial"/>
                </a:rPr>
                <a:t>(and storage again)</a:t>
              </a:r>
            </a:p>
          </p:txBody>
        </p:sp>
      </p:grpSp>
      <p:grpSp>
        <p:nvGrpSpPr>
          <p:cNvPr id="26" name="Group 7686"/>
          <p:cNvGrpSpPr/>
          <p:nvPr/>
        </p:nvGrpSpPr>
        <p:grpSpPr>
          <a:xfrm>
            <a:off x="6910442" y="4956997"/>
            <a:ext cx="3024832" cy="1282570"/>
            <a:chOff x="0" y="0"/>
            <a:chExt cx="3024831" cy="1282568"/>
          </a:xfrm>
        </p:grpSpPr>
        <p:pic>
          <p:nvPicPr>
            <p:cNvPr id="27" name="image14.png"/>
            <p:cNvPicPr/>
            <p:nvPr/>
          </p:nvPicPr>
          <p:blipFill>
            <a:blip r:embed="rId6">
              <a:extLst/>
            </a:blip>
            <a:stretch>
              <a:fillRect/>
            </a:stretch>
          </p:blipFill>
          <p:spPr>
            <a:xfrm>
              <a:off x="0" y="534922"/>
              <a:ext cx="863388" cy="631166"/>
            </a:xfrm>
            <a:prstGeom prst="rect">
              <a:avLst/>
            </a:prstGeom>
            <a:ln w="12700" cap="flat">
              <a:noFill/>
              <a:miter lim="400000"/>
            </a:ln>
            <a:effectLst>
              <a:outerShdw blurRad="76200" dir="13500000" rotWithShape="0">
                <a:srgbClr val="000000">
                  <a:alpha val="20000"/>
                </a:srgbClr>
              </a:outerShdw>
            </a:effectLst>
          </p:spPr>
        </p:pic>
        <p:pic>
          <p:nvPicPr>
            <p:cNvPr id="28" name="image6.png"/>
            <p:cNvPicPr/>
            <p:nvPr/>
          </p:nvPicPr>
          <p:blipFill>
            <a:blip r:embed="rId7">
              <a:extLst/>
            </a:blip>
            <a:stretch>
              <a:fillRect/>
            </a:stretch>
          </p:blipFill>
          <p:spPr>
            <a:xfrm>
              <a:off x="212998" y="1069057"/>
              <a:ext cx="1165835" cy="167968"/>
            </a:xfrm>
            <a:prstGeom prst="rect">
              <a:avLst/>
            </a:prstGeom>
            <a:ln w="12700" cap="flat">
              <a:noFill/>
              <a:miter lim="400000"/>
            </a:ln>
            <a:effectLst>
              <a:outerShdw blurRad="50800" dist="38100" dir="2700000" rotWithShape="0">
                <a:srgbClr val="000000">
                  <a:alpha val="40000"/>
                </a:srgbClr>
              </a:outerShdw>
            </a:effectLst>
          </p:spPr>
        </p:pic>
        <p:pic>
          <p:nvPicPr>
            <p:cNvPr id="29" name="image109.png" descr="Top_arrow.png"/>
            <p:cNvPicPr/>
            <p:nvPr/>
          </p:nvPicPr>
          <p:blipFill>
            <a:blip r:embed="rId3">
              <a:extLst/>
            </a:blip>
            <a:stretch>
              <a:fillRect/>
            </a:stretch>
          </p:blipFill>
          <p:spPr>
            <a:xfrm rot="11251773">
              <a:off x="1208402" y="396449"/>
              <a:ext cx="1816429" cy="886119"/>
            </a:xfrm>
            <a:prstGeom prst="rect">
              <a:avLst/>
            </a:prstGeom>
            <a:ln w="12700" cap="flat">
              <a:noFill/>
              <a:miter lim="400000"/>
            </a:ln>
            <a:effectLst/>
          </p:spPr>
        </p:pic>
        <p:sp>
          <p:nvSpPr>
            <p:cNvPr id="30" name="Shape 7685"/>
            <p:cNvSpPr/>
            <p:nvPr/>
          </p:nvSpPr>
          <p:spPr>
            <a:xfrm>
              <a:off x="150729" y="0"/>
              <a:ext cx="1533910" cy="650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lnSpc>
                  <a:spcPct val="90000"/>
                </a:lnSpc>
              </a:pPr>
              <a:r>
                <a:rPr sz="2400" b="1" dirty="0">
                  <a:solidFill>
                    <a:srgbClr val="4F81BD"/>
                  </a:solidFill>
                  <a:latin typeface="Arial"/>
                  <a:ea typeface="Arial"/>
                  <a:cs typeface="Arial"/>
                  <a:sym typeface="Arial"/>
                </a:rPr>
                <a:t>Year </a:t>
              </a:r>
              <a:r>
                <a:rPr sz="2400" b="1" dirty="0" smtClean="0">
                  <a:solidFill>
                    <a:srgbClr val="4F81BD"/>
                  </a:solidFill>
                  <a:latin typeface="Arial"/>
                  <a:ea typeface="Arial"/>
                  <a:cs typeface="Arial"/>
                  <a:sym typeface="Arial"/>
                </a:rPr>
                <a:t>:</a:t>
              </a:r>
              <a:r>
                <a:rPr sz="2400" b="1" dirty="0">
                  <a:solidFill>
                    <a:srgbClr val="4F81BD"/>
                  </a:solidFill>
                  <a:latin typeface="Arial"/>
                  <a:ea typeface="Arial"/>
                  <a:cs typeface="Arial"/>
                  <a:sym typeface="Arial"/>
                </a:rPr>
                <a:t/>
              </a:r>
              <a:br>
                <a:rPr sz="2400" b="1" dirty="0">
                  <a:solidFill>
                    <a:srgbClr val="4F81BD"/>
                  </a:solidFill>
                  <a:latin typeface="Arial"/>
                  <a:ea typeface="Arial"/>
                  <a:cs typeface="Arial"/>
                  <a:sym typeface="Arial"/>
                </a:rPr>
              </a:br>
              <a:r>
                <a:rPr sz="1600" dirty="0">
                  <a:latin typeface="Arial"/>
                  <a:ea typeface="Arial"/>
                  <a:cs typeface="Arial"/>
                  <a:sym typeface="Arial"/>
                </a:rPr>
                <a:t>Backup</a:t>
              </a:r>
            </a:p>
          </p:txBody>
        </p:sp>
      </p:grpSp>
      <p:pic>
        <p:nvPicPr>
          <p:cNvPr id="31" name="image28.jpg"/>
          <p:cNvPicPr/>
          <p:nvPr/>
        </p:nvPicPr>
        <p:blipFill>
          <a:blip r:embed="rId8">
            <a:extLst/>
          </a:blip>
          <a:stretch>
            <a:fillRect/>
          </a:stretch>
        </p:blipFill>
        <p:spPr>
          <a:xfrm>
            <a:off x="8299151" y="2950551"/>
            <a:ext cx="2259715" cy="1561729"/>
          </a:xfrm>
          <a:prstGeom prst="rect">
            <a:avLst/>
          </a:prstGeom>
          <a:ln w="12700">
            <a:miter lim="400000"/>
          </a:ln>
        </p:spPr>
      </p:pic>
    </p:spTree>
    <p:extLst>
      <p:ext uri="{BB962C8B-B14F-4D97-AF65-F5344CB8AC3E}">
        <p14:creationId xmlns:p14="http://schemas.microsoft.com/office/powerpoint/2010/main" val="2192328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blinds(horizontal)">
                                      <p:cBhvr>
                                        <p:cTn id="23" dur="500"/>
                                        <p:tgtEl>
                                          <p:spTgt spid="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linds(horizontal)">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blinds(horizontal)">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linds(horizontal)">
                                      <p:cBhvr>
                                        <p:cTn id="38" dur="500"/>
                                        <p:tgtEl>
                                          <p:spTgt spid="4">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blinds(horizontal)">
                                      <p:cBhvr>
                                        <p:cTn id="43" dur="500"/>
                                        <p:tgtEl>
                                          <p:spTgt spid="4">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blinds(horizontal)">
                                      <p:cBhvr>
                                        <p:cTn id="48" dur="500"/>
                                        <p:tgtEl>
                                          <p:spTgt spid="4">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blinds(horizontal)">
                                      <p:cBhvr>
                                        <p:cTn id="53" dur="500"/>
                                        <p:tgtEl>
                                          <p:spTgt spid="4">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4">
                                            <p:txEl>
                                              <p:pRg st="17" end="17"/>
                                            </p:txEl>
                                          </p:spTgt>
                                        </p:tgtEl>
                                        <p:attrNameLst>
                                          <p:attrName>style.visibility</p:attrName>
                                        </p:attrNameLst>
                                      </p:cBhvr>
                                      <p:to>
                                        <p:strVal val="visible"/>
                                      </p:to>
                                    </p:set>
                                    <p:animEffect transition="in" filter="blinds(horizontal)">
                                      <p:cBhvr>
                                        <p:cTn id="66"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p:cNvCxnSpPr/>
          <p:nvPr/>
        </p:nvCxnSpPr>
        <p:spPr>
          <a:xfrm flipV="1">
            <a:off x="1571386" y="1912246"/>
            <a:ext cx="1909516" cy="2167508"/>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50" name="Rectangle 149"/>
          <p:cNvSpPr/>
          <p:nvPr/>
        </p:nvSpPr>
        <p:spPr>
          <a:xfrm>
            <a:off x="6906386" y="363326"/>
            <a:ext cx="4680385" cy="5721280"/>
          </a:xfrm>
          <a:prstGeom prst="rect">
            <a:avLst/>
          </a:prstGeom>
          <a:solidFill>
            <a:srgbClr val="B9E3F9"/>
          </a:solidFill>
          <a:ln>
            <a:noFill/>
          </a:ln>
          <a:effectLst/>
        </p:spPr>
        <p:style>
          <a:lnRef idx="1">
            <a:schemeClr val="accent1"/>
          </a:lnRef>
          <a:fillRef idx="1001">
            <a:schemeClr val="lt2"/>
          </a:fillRef>
          <a:effectRef idx="2">
            <a:schemeClr val="accent1"/>
          </a:effectRef>
          <a:fontRef idx="minor">
            <a:schemeClr val="lt1"/>
          </a:fontRef>
        </p:style>
        <p:txBody>
          <a:bodyPr vert="horz" tIns="91440" rIns="1188720" rtlCol="0" anchor="t" anchorCtr="0"/>
          <a:lstStyle/>
          <a:p>
            <a:pPr marL="2576513" algn="ctr"/>
            <a:endParaRPr lang="en-US" sz="2000" dirty="0">
              <a:solidFill>
                <a:schemeClr val="tx1"/>
              </a:solidFill>
              <a:latin typeface="Arial" pitchFamily="34" charset="0"/>
              <a:cs typeface="Arial" pitchFamily="34" charset="0"/>
            </a:endParaRPr>
          </a:p>
        </p:txBody>
      </p:sp>
      <p:sp>
        <p:nvSpPr>
          <p:cNvPr id="151" name="Rectangle 150"/>
          <p:cNvSpPr/>
          <p:nvPr/>
        </p:nvSpPr>
        <p:spPr>
          <a:xfrm>
            <a:off x="2168372" y="5469549"/>
            <a:ext cx="2393565" cy="115342"/>
          </a:xfrm>
          <a:prstGeom prst="rect">
            <a:avLst/>
          </a:prstGeom>
          <a:solidFill>
            <a:schemeClr val="tx2">
              <a:lumMod val="75000"/>
            </a:schemeClr>
          </a:solidFill>
          <a:ln>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52" name="Rectangle 151"/>
          <p:cNvSpPr/>
          <p:nvPr/>
        </p:nvSpPr>
        <p:spPr>
          <a:xfrm>
            <a:off x="2275171" y="5453195"/>
            <a:ext cx="6468427" cy="152400"/>
          </a:xfrm>
          <a:prstGeom prst="rect">
            <a:avLst/>
          </a:prstGeom>
          <a:solidFill>
            <a:schemeClr val="tx2">
              <a:lumMod val="75000"/>
            </a:schemeClr>
          </a:solidFill>
          <a:ln>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53" name="Rectangle 152"/>
          <p:cNvSpPr/>
          <p:nvPr/>
        </p:nvSpPr>
        <p:spPr>
          <a:xfrm>
            <a:off x="7511704" y="5469549"/>
            <a:ext cx="1216114" cy="125484"/>
          </a:xfrm>
          <a:prstGeom prst="rect">
            <a:avLst/>
          </a:prstGeom>
          <a:solidFill>
            <a:schemeClr val="tx2">
              <a:lumMod val="75000"/>
            </a:schemeClr>
          </a:solidFill>
          <a:ln>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54" name="Rectangle 153"/>
          <p:cNvSpPr/>
          <p:nvPr/>
        </p:nvSpPr>
        <p:spPr>
          <a:xfrm>
            <a:off x="4807499" y="5536177"/>
            <a:ext cx="2265541" cy="27432"/>
          </a:xfrm>
          <a:prstGeom prst="rect">
            <a:avLst/>
          </a:prstGeom>
          <a:solidFill>
            <a:srgbClr val="00B0F0"/>
          </a:solidFill>
          <a:ln>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cxnSp>
        <p:nvCxnSpPr>
          <p:cNvPr id="155" name="Straight Connector 154"/>
          <p:cNvCxnSpPr/>
          <p:nvPr/>
        </p:nvCxnSpPr>
        <p:spPr>
          <a:xfrm>
            <a:off x="2264006" y="4604443"/>
            <a:ext cx="1846524" cy="0"/>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203" idx="3"/>
            <a:endCxn id="265" idx="0"/>
          </p:cNvCxnSpPr>
          <p:nvPr/>
        </p:nvCxnSpPr>
        <p:spPr>
          <a:xfrm>
            <a:off x="1849985" y="1890877"/>
            <a:ext cx="2754870" cy="639728"/>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2232734" y="3319303"/>
            <a:ext cx="2698432" cy="1156805"/>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056670" y="4602727"/>
            <a:ext cx="2251838" cy="12269"/>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H="1">
            <a:off x="1626915" y="1456710"/>
            <a:ext cx="75951" cy="2602513"/>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265" idx="0"/>
          </p:cNvCxnSpPr>
          <p:nvPr/>
        </p:nvCxnSpPr>
        <p:spPr>
          <a:xfrm flipH="1" flipV="1">
            <a:off x="3495002" y="1437659"/>
            <a:ext cx="1109853" cy="1092946"/>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a:stCxn id="264" idx="0"/>
            <a:endCxn id="203" idx="3"/>
          </p:cNvCxnSpPr>
          <p:nvPr/>
        </p:nvCxnSpPr>
        <p:spPr>
          <a:xfrm flipH="1" flipV="1">
            <a:off x="1849985" y="1890877"/>
            <a:ext cx="1861653" cy="1368176"/>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264" idx="0"/>
            <a:endCxn id="275" idx="4"/>
          </p:cNvCxnSpPr>
          <p:nvPr/>
        </p:nvCxnSpPr>
        <p:spPr>
          <a:xfrm flipH="1" flipV="1">
            <a:off x="3464715" y="1772609"/>
            <a:ext cx="246923" cy="1486444"/>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96" idx="0"/>
          </p:cNvCxnSpPr>
          <p:nvPr/>
        </p:nvCxnSpPr>
        <p:spPr>
          <a:xfrm flipV="1">
            <a:off x="1606932" y="1881073"/>
            <a:ext cx="3689586" cy="2186806"/>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196" idx="0"/>
          </p:cNvCxnSpPr>
          <p:nvPr/>
        </p:nvCxnSpPr>
        <p:spPr>
          <a:xfrm flipV="1">
            <a:off x="1606931" y="1916699"/>
            <a:ext cx="5490638" cy="2151180"/>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196" idx="0"/>
          </p:cNvCxnSpPr>
          <p:nvPr/>
        </p:nvCxnSpPr>
        <p:spPr>
          <a:xfrm flipV="1">
            <a:off x="1606931" y="1904823"/>
            <a:ext cx="7350936" cy="2163056"/>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9057643" y="1772608"/>
            <a:ext cx="0" cy="2471654"/>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263" idx="0"/>
          </p:cNvCxnSpPr>
          <p:nvPr/>
        </p:nvCxnSpPr>
        <p:spPr>
          <a:xfrm flipV="1">
            <a:off x="5366548" y="1512938"/>
            <a:ext cx="323127" cy="1627184"/>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169" name="Group 168"/>
          <p:cNvGrpSpPr/>
          <p:nvPr/>
        </p:nvGrpSpPr>
        <p:grpSpPr>
          <a:xfrm>
            <a:off x="911254" y="4067879"/>
            <a:ext cx="1391357" cy="2237664"/>
            <a:chOff x="7084667" y="4079278"/>
            <a:chExt cx="1394444" cy="2237664"/>
          </a:xfrm>
        </p:grpSpPr>
        <p:sp>
          <p:nvSpPr>
            <p:cNvPr id="170" name="Rectangle 169"/>
            <p:cNvSpPr>
              <a:spLocks/>
            </p:cNvSpPr>
            <p:nvPr/>
          </p:nvSpPr>
          <p:spPr>
            <a:xfrm>
              <a:off x="7084667" y="4079278"/>
              <a:ext cx="1394444" cy="2237664"/>
            </a:xfrm>
            <a:prstGeom prst="rect">
              <a:avLst/>
            </a:prstGeom>
            <a:solidFill>
              <a:srgbClr val="262626"/>
            </a:solidFill>
            <a:ln>
              <a:noFill/>
            </a:ln>
            <a:effectLst/>
            <a:scene3d>
              <a:camera prst="orthographicFront"/>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1100" dirty="0" smtClean="0">
                  <a:latin typeface="Arial" pitchFamily="34" charset="0"/>
                  <a:cs typeface="Arial" pitchFamily="34" charset="0"/>
                </a:rPr>
                <a:t>Traditional Shared</a:t>
              </a:r>
            </a:p>
            <a:p>
              <a:pPr algn="ctr"/>
              <a:r>
                <a:rPr lang="en-US" sz="1100" dirty="0" smtClean="0">
                  <a:latin typeface="Arial" pitchFamily="34" charset="0"/>
                  <a:cs typeface="Arial" pitchFamily="34" charset="0"/>
                </a:rPr>
                <a:t>Storage Array</a:t>
              </a:r>
              <a:endParaRPr lang="en-US" sz="1100" dirty="0">
                <a:latin typeface="Arial" pitchFamily="34" charset="0"/>
                <a:cs typeface="Arial" pitchFamily="34" charset="0"/>
              </a:endParaRPr>
            </a:p>
          </p:txBody>
        </p:sp>
        <p:grpSp>
          <p:nvGrpSpPr>
            <p:cNvPr id="171" name="Group 256"/>
            <p:cNvGrpSpPr>
              <a:grpSpLocks/>
            </p:cNvGrpSpPr>
            <p:nvPr/>
          </p:nvGrpSpPr>
          <p:grpSpPr bwMode="auto">
            <a:xfrm>
              <a:off x="7220086" y="4253257"/>
              <a:ext cx="1123736" cy="235690"/>
              <a:chOff x="3371101" y="4197292"/>
              <a:chExt cx="1123594" cy="235660"/>
            </a:xfrm>
          </p:grpSpPr>
          <p:sp>
            <p:nvSpPr>
              <p:cNvPr id="192" name="Rounded Rectangle 191"/>
              <p:cNvSpPr>
                <a:spLocks noChangeArrowheads="1"/>
              </p:cNvSpPr>
              <p:nvPr/>
            </p:nvSpPr>
            <p:spPr bwMode="auto">
              <a:xfrm>
                <a:off x="3667026"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3" name="Rounded Rectangle 192"/>
              <p:cNvSpPr>
                <a:spLocks noChangeArrowheads="1"/>
              </p:cNvSpPr>
              <p:nvPr/>
            </p:nvSpPr>
            <p:spPr bwMode="auto">
              <a:xfrm>
                <a:off x="4259089"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4" name="Rounded Rectangle 193"/>
              <p:cNvSpPr>
                <a:spLocks noChangeArrowheads="1"/>
              </p:cNvSpPr>
              <p:nvPr/>
            </p:nvSpPr>
            <p:spPr bwMode="auto">
              <a:xfrm>
                <a:off x="3371788"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5" name="Rounded Rectangle 194"/>
              <p:cNvSpPr>
                <a:spLocks noChangeArrowheads="1"/>
              </p:cNvSpPr>
              <p:nvPr/>
            </p:nvSpPr>
            <p:spPr bwMode="auto">
              <a:xfrm>
                <a:off x="3963851"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2" name="Group 257"/>
            <p:cNvGrpSpPr>
              <a:grpSpLocks/>
            </p:cNvGrpSpPr>
            <p:nvPr/>
          </p:nvGrpSpPr>
          <p:grpSpPr bwMode="auto">
            <a:xfrm>
              <a:off x="7220086" y="4580166"/>
              <a:ext cx="1123736" cy="235690"/>
              <a:chOff x="3371101" y="4197292"/>
              <a:chExt cx="1123594" cy="235660"/>
            </a:xfrm>
          </p:grpSpPr>
          <p:sp>
            <p:nvSpPr>
              <p:cNvPr id="188" name="Rounded Rectangle 187"/>
              <p:cNvSpPr>
                <a:spLocks noChangeArrowheads="1"/>
              </p:cNvSpPr>
              <p:nvPr/>
            </p:nvSpPr>
            <p:spPr bwMode="auto">
              <a:xfrm>
                <a:off x="3667026"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9" name="Rounded Rectangle 188"/>
              <p:cNvSpPr>
                <a:spLocks noChangeArrowheads="1"/>
              </p:cNvSpPr>
              <p:nvPr/>
            </p:nvSpPr>
            <p:spPr bwMode="auto">
              <a:xfrm>
                <a:off x="4259089"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0" name="Rounded Rectangle 189"/>
              <p:cNvSpPr>
                <a:spLocks noChangeArrowheads="1"/>
              </p:cNvSpPr>
              <p:nvPr/>
            </p:nvSpPr>
            <p:spPr bwMode="auto">
              <a:xfrm>
                <a:off x="3371788"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1" name="Rounded Rectangle 190"/>
              <p:cNvSpPr>
                <a:spLocks noChangeArrowheads="1"/>
              </p:cNvSpPr>
              <p:nvPr/>
            </p:nvSpPr>
            <p:spPr bwMode="auto">
              <a:xfrm>
                <a:off x="3963851"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3" name="Group 258"/>
            <p:cNvGrpSpPr>
              <a:grpSpLocks/>
            </p:cNvGrpSpPr>
            <p:nvPr/>
          </p:nvGrpSpPr>
          <p:grpSpPr bwMode="auto">
            <a:xfrm>
              <a:off x="7220086" y="4907076"/>
              <a:ext cx="1123736" cy="235690"/>
              <a:chOff x="3371101" y="4197292"/>
              <a:chExt cx="1123594" cy="235660"/>
            </a:xfrm>
          </p:grpSpPr>
          <p:sp>
            <p:nvSpPr>
              <p:cNvPr id="184" name="Rounded Rectangle 183"/>
              <p:cNvSpPr>
                <a:spLocks noChangeArrowheads="1"/>
              </p:cNvSpPr>
              <p:nvPr/>
            </p:nvSpPr>
            <p:spPr bwMode="auto">
              <a:xfrm>
                <a:off x="3667026"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5" name="Rounded Rectangle 184"/>
              <p:cNvSpPr>
                <a:spLocks noChangeArrowheads="1"/>
              </p:cNvSpPr>
              <p:nvPr/>
            </p:nvSpPr>
            <p:spPr bwMode="auto">
              <a:xfrm>
                <a:off x="4259089"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6" name="Rounded Rectangle 185"/>
              <p:cNvSpPr>
                <a:spLocks noChangeArrowheads="1"/>
              </p:cNvSpPr>
              <p:nvPr/>
            </p:nvSpPr>
            <p:spPr bwMode="auto">
              <a:xfrm>
                <a:off x="3371788"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7" name="Rounded Rectangle 186"/>
              <p:cNvSpPr>
                <a:spLocks noChangeArrowheads="1"/>
              </p:cNvSpPr>
              <p:nvPr/>
            </p:nvSpPr>
            <p:spPr bwMode="auto">
              <a:xfrm>
                <a:off x="3963851"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4" name="Group 259"/>
            <p:cNvGrpSpPr>
              <a:grpSpLocks/>
            </p:cNvGrpSpPr>
            <p:nvPr/>
          </p:nvGrpSpPr>
          <p:grpSpPr bwMode="auto">
            <a:xfrm>
              <a:off x="7220086" y="5233985"/>
              <a:ext cx="1123736" cy="235690"/>
              <a:chOff x="3371101" y="4197292"/>
              <a:chExt cx="1123594" cy="235660"/>
            </a:xfrm>
          </p:grpSpPr>
          <p:sp>
            <p:nvSpPr>
              <p:cNvPr id="180" name="Rounded Rectangle 179"/>
              <p:cNvSpPr>
                <a:spLocks noChangeArrowheads="1"/>
              </p:cNvSpPr>
              <p:nvPr/>
            </p:nvSpPr>
            <p:spPr bwMode="auto">
              <a:xfrm>
                <a:off x="3667026"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1" name="Rounded Rectangle 180"/>
              <p:cNvSpPr>
                <a:spLocks noChangeArrowheads="1"/>
              </p:cNvSpPr>
              <p:nvPr/>
            </p:nvSpPr>
            <p:spPr bwMode="auto">
              <a:xfrm>
                <a:off x="4259089"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2" name="Rounded Rectangle 181"/>
              <p:cNvSpPr>
                <a:spLocks noChangeArrowheads="1"/>
              </p:cNvSpPr>
              <p:nvPr/>
            </p:nvSpPr>
            <p:spPr bwMode="auto">
              <a:xfrm>
                <a:off x="3371788"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3" name="Rounded Rectangle 182"/>
              <p:cNvSpPr>
                <a:spLocks noChangeArrowheads="1"/>
              </p:cNvSpPr>
              <p:nvPr/>
            </p:nvSpPr>
            <p:spPr bwMode="auto">
              <a:xfrm>
                <a:off x="3963851"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5" name="Group 260"/>
            <p:cNvGrpSpPr>
              <a:grpSpLocks/>
            </p:cNvGrpSpPr>
            <p:nvPr/>
          </p:nvGrpSpPr>
          <p:grpSpPr bwMode="auto">
            <a:xfrm>
              <a:off x="7220086" y="5560894"/>
              <a:ext cx="1123736" cy="235690"/>
              <a:chOff x="3371101" y="4197292"/>
              <a:chExt cx="1123594" cy="235660"/>
            </a:xfrm>
          </p:grpSpPr>
          <p:sp>
            <p:nvSpPr>
              <p:cNvPr id="176" name="Rounded Rectangle 175"/>
              <p:cNvSpPr>
                <a:spLocks noChangeArrowheads="1"/>
              </p:cNvSpPr>
              <p:nvPr/>
            </p:nvSpPr>
            <p:spPr bwMode="auto">
              <a:xfrm>
                <a:off x="3667026"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77" name="Rounded Rectangle 176"/>
              <p:cNvSpPr>
                <a:spLocks noChangeArrowheads="1"/>
              </p:cNvSpPr>
              <p:nvPr/>
            </p:nvSpPr>
            <p:spPr bwMode="auto">
              <a:xfrm>
                <a:off x="4259089"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78" name="Rounded Rectangle 177"/>
              <p:cNvSpPr>
                <a:spLocks noChangeArrowheads="1"/>
              </p:cNvSpPr>
              <p:nvPr/>
            </p:nvSpPr>
            <p:spPr bwMode="auto">
              <a:xfrm>
                <a:off x="3371788"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79" name="Rounded Rectangle 178"/>
              <p:cNvSpPr>
                <a:spLocks noChangeArrowheads="1"/>
              </p:cNvSpPr>
              <p:nvPr/>
            </p:nvSpPr>
            <p:spPr bwMode="auto">
              <a:xfrm>
                <a:off x="3963851"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sp>
        <p:nvSpPr>
          <p:cNvPr id="196" name="Rectangle 195"/>
          <p:cNvSpPr>
            <a:spLocks/>
          </p:cNvSpPr>
          <p:nvPr/>
        </p:nvSpPr>
        <p:spPr>
          <a:xfrm>
            <a:off x="911253" y="4067879"/>
            <a:ext cx="1391356" cy="2237664"/>
          </a:xfrm>
          <a:prstGeom prst="rect">
            <a:avLst/>
          </a:prstGeom>
          <a:solidFill>
            <a:srgbClr val="262626"/>
          </a:solidFill>
          <a:ln>
            <a:noFill/>
          </a:ln>
          <a:effectLst/>
          <a:scene3d>
            <a:camera prst="orthographicFront"/>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1100" dirty="0" smtClean="0">
                <a:latin typeface="Arial" pitchFamily="34" charset="0"/>
                <a:cs typeface="Arial" pitchFamily="34" charset="0"/>
              </a:rPr>
              <a:t>Traditional Shared</a:t>
            </a:r>
          </a:p>
          <a:p>
            <a:pPr algn="ctr"/>
            <a:r>
              <a:rPr lang="en-US" sz="1100" dirty="0" smtClean="0">
                <a:latin typeface="Arial" pitchFamily="34" charset="0"/>
                <a:cs typeface="Arial" pitchFamily="34" charset="0"/>
              </a:rPr>
              <a:t>Storage Array</a:t>
            </a:r>
            <a:endParaRPr lang="en-US" sz="1100" dirty="0">
              <a:latin typeface="Arial" pitchFamily="34" charset="0"/>
              <a:cs typeface="Arial" pitchFamily="34" charset="0"/>
            </a:endParaRPr>
          </a:p>
        </p:txBody>
      </p:sp>
      <p:pic>
        <p:nvPicPr>
          <p:cNvPr id="197" name="Picture 1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385" y="5445739"/>
            <a:ext cx="884752" cy="223229"/>
          </a:xfrm>
          <a:prstGeom prst="rect">
            <a:avLst/>
          </a:prstGeom>
          <a:noFill/>
        </p:spPr>
      </p:pic>
      <p:sp>
        <p:nvSpPr>
          <p:cNvPr id="198" name="Rectangle 197"/>
          <p:cNvSpPr>
            <a:spLocks/>
          </p:cNvSpPr>
          <p:nvPr/>
        </p:nvSpPr>
        <p:spPr>
          <a:xfrm>
            <a:off x="1086382" y="1431745"/>
            <a:ext cx="1219900" cy="506219"/>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199" name="Group 198"/>
          <p:cNvGrpSpPr>
            <a:grpSpLocks/>
          </p:cNvGrpSpPr>
          <p:nvPr/>
        </p:nvGrpSpPr>
        <p:grpSpPr bwMode="auto">
          <a:xfrm>
            <a:off x="1141944" y="1654339"/>
            <a:ext cx="1121461" cy="236538"/>
            <a:chOff x="3371101" y="4197292"/>
            <a:chExt cx="1123594" cy="235660"/>
          </a:xfrm>
          <a:effectLst/>
        </p:grpSpPr>
        <p:sp>
          <p:nvSpPr>
            <p:cNvPr id="200" name="Can 128"/>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01" name="Can 129"/>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02" name="Can 130"/>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03" name="Can 131"/>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sp>
        <p:nvSpPr>
          <p:cNvPr id="204" name="Rectangle 203"/>
          <p:cNvSpPr>
            <a:spLocks/>
          </p:cNvSpPr>
          <p:nvPr/>
        </p:nvSpPr>
        <p:spPr>
          <a:xfrm>
            <a:off x="1086650" y="1251701"/>
            <a:ext cx="1219632" cy="183218"/>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sp>
        <p:nvSpPr>
          <p:cNvPr id="205" name="Rounded Rectangle 204"/>
          <p:cNvSpPr>
            <a:spLocks/>
          </p:cNvSpPr>
          <p:nvPr/>
        </p:nvSpPr>
        <p:spPr>
          <a:xfrm>
            <a:off x="1101842"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06" name="Rectangle 205"/>
          <p:cNvSpPr>
            <a:spLocks/>
          </p:cNvSpPr>
          <p:nvPr/>
        </p:nvSpPr>
        <p:spPr>
          <a:xfrm>
            <a:off x="1087292" y="823541"/>
            <a:ext cx="1218990" cy="452051"/>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sp>
        <p:nvSpPr>
          <p:cNvPr id="207" name="Rectangle 206"/>
          <p:cNvSpPr>
            <a:spLocks/>
          </p:cNvSpPr>
          <p:nvPr/>
        </p:nvSpPr>
        <p:spPr>
          <a:xfrm>
            <a:off x="1088549" y="827552"/>
            <a:ext cx="1217733" cy="607365"/>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bIns="201168"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grpSp>
        <p:nvGrpSpPr>
          <p:cNvPr id="208" name="Group 207"/>
          <p:cNvGrpSpPr/>
          <p:nvPr/>
        </p:nvGrpSpPr>
        <p:grpSpPr>
          <a:xfrm>
            <a:off x="2879794" y="686346"/>
            <a:ext cx="1251404" cy="1251616"/>
            <a:chOff x="6850082" y="3602521"/>
            <a:chExt cx="1254181" cy="1251616"/>
          </a:xfrm>
          <a:solidFill>
            <a:srgbClr val="00ADEE"/>
          </a:solidFill>
        </p:grpSpPr>
        <p:sp>
          <p:nvSpPr>
            <p:cNvPr id="209" name="Rectangle 208"/>
            <p:cNvSpPr>
              <a:spLocks/>
            </p:cNvSpPr>
            <p:nvPr/>
          </p:nvSpPr>
          <p:spPr>
            <a:xfrm>
              <a:off x="6850993" y="4353834"/>
              <a:ext cx="1253270" cy="500303"/>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sp>
          <p:nvSpPr>
            <p:cNvPr id="210" name="Rectangle 209"/>
            <p:cNvSpPr>
              <a:spLocks/>
            </p:cNvSpPr>
            <p:nvPr/>
          </p:nvSpPr>
          <p:spPr>
            <a:xfrm>
              <a:off x="6850082" y="4163865"/>
              <a:ext cx="1254180" cy="189969"/>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grpSp>
          <p:nvGrpSpPr>
            <p:cNvPr id="211" name="Group 210"/>
            <p:cNvGrpSpPr/>
            <p:nvPr/>
          </p:nvGrpSpPr>
          <p:grpSpPr>
            <a:xfrm>
              <a:off x="6865296" y="3602521"/>
              <a:ext cx="1209855" cy="561344"/>
              <a:chOff x="174748" y="962635"/>
              <a:chExt cx="1209855" cy="561344"/>
            </a:xfrm>
            <a:grpFill/>
          </p:grpSpPr>
          <p:sp>
            <p:nvSpPr>
              <p:cNvPr id="212" name="Rounded Rectangle 211"/>
              <p:cNvSpPr>
                <a:spLocks/>
              </p:cNvSpPr>
              <p:nvPr/>
            </p:nvSpPr>
            <p:spPr>
              <a:xfrm>
                <a:off x="179702" y="962635"/>
                <a:ext cx="401768" cy="424149"/>
              </a:xfrm>
              <a:prstGeom prst="roundRect">
                <a:avLst/>
              </a:prstGeom>
              <a:solidFill>
                <a:srgbClr val="11C1FF"/>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13" name="Rounded Rectangle 212"/>
              <p:cNvSpPr>
                <a:spLocks/>
              </p:cNvSpPr>
              <p:nvPr/>
            </p:nvSpPr>
            <p:spPr>
              <a:xfrm>
                <a:off x="174748" y="109983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14" name="Rounded Rectangle 213"/>
              <p:cNvSpPr>
                <a:spLocks/>
              </p:cNvSpPr>
              <p:nvPr/>
            </p:nvSpPr>
            <p:spPr>
              <a:xfrm>
                <a:off x="581269" y="962635"/>
                <a:ext cx="401768" cy="424149"/>
              </a:xfrm>
              <a:prstGeom prst="roundRect">
                <a:avLst/>
              </a:prstGeom>
              <a:solidFill>
                <a:srgbClr val="11C1FF"/>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15" name="Rounded Rectangle 214"/>
              <p:cNvSpPr>
                <a:spLocks/>
              </p:cNvSpPr>
              <p:nvPr/>
            </p:nvSpPr>
            <p:spPr>
              <a:xfrm>
                <a:off x="576315" y="109983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16" name="Rounded Rectangle 215"/>
              <p:cNvSpPr>
                <a:spLocks/>
              </p:cNvSpPr>
              <p:nvPr/>
            </p:nvSpPr>
            <p:spPr>
              <a:xfrm>
                <a:off x="982835" y="962635"/>
                <a:ext cx="401768" cy="424149"/>
              </a:xfrm>
              <a:prstGeom prst="roundRect">
                <a:avLst/>
              </a:prstGeom>
              <a:solidFill>
                <a:srgbClr val="11C1FF"/>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grpSp>
      <p:sp>
        <p:nvSpPr>
          <p:cNvPr id="217" name="Rectangle 216"/>
          <p:cNvSpPr>
            <a:spLocks/>
          </p:cNvSpPr>
          <p:nvPr/>
        </p:nvSpPr>
        <p:spPr>
          <a:xfrm>
            <a:off x="2878517" y="1437660"/>
            <a:ext cx="1252679" cy="500306"/>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218" name="Group 217"/>
          <p:cNvGrpSpPr>
            <a:grpSpLocks/>
          </p:cNvGrpSpPr>
          <p:nvPr/>
        </p:nvGrpSpPr>
        <p:grpSpPr bwMode="auto">
          <a:xfrm>
            <a:off x="2934080" y="1654339"/>
            <a:ext cx="1121461" cy="236538"/>
            <a:chOff x="3371101" y="4197292"/>
            <a:chExt cx="1123594" cy="235660"/>
          </a:xfrm>
        </p:grpSpPr>
        <p:sp>
          <p:nvSpPr>
            <p:cNvPr id="219" name="Can 189"/>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20" name="Can 190"/>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21" name="Can 191"/>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22" name="Can 192"/>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sp>
        <p:nvSpPr>
          <p:cNvPr id="223" name="Rectangle 222"/>
          <p:cNvSpPr>
            <a:spLocks/>
          </p:cNvSpPr>
          <p:nvPr/>
        </p:nvSpPr>
        <p:spPr>
          <a:xfrm>
            <a:off x="2880777" y="1247691"/>
            <a:ext cx="1250419" cy="187229"/>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sp>
        <p:nvSpPr>
          <p:cNvPr id="224" name="Rounded Rectangle 223"/>
          <p:cNvSpPr>
            <a:spLocks/>
          </p:cNvSpPr>
          <p:nvPr/>
        </p:nvSpPr>
        <p:spPr>
          <a:xfrm>
            <a:off x="2892039"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25" name="Rectangle 224"/>
          <p:cNvSpPr>
            <a:spLocks/>
          </p:cNvSpPr>
          <p:nvPr/>
        </p:nvSpPr>
        <p:spPr>
          <a:xfrm>
            <a:off x="2879427" y="827551"/>
            <a:ext cx="1251769" cy="448040"/>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sp>
        <p:nvSpPr>
          <p:cNvPr id="226" name="Rectangle 225"/>
          <p:cNvSpPr>
            <a:spLocks/>
          </p:cNvSpPr>
          <p:nvPr/>
        </p:nvSpPr>
        <p:spPr>
          <a:xfrm>
            <a:off x="2878517" y="827552"/>
            <a:ext cx="1252679" cy="607367"/>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bIns="201168" rtlCol="0" anchor="ctr"/>
          <a:lstStyle/>
          <a:p>
            <a:pPr algn="ctr"/>
            <a:r>
              <a:rPr lang="id-ID" sz="1100" dirty="0" smtClean="0">
                <a:latin typeface="Arial" pitchFamily="34" charset="0"/>
                <a:cs typeface="Arial" pitchFamily="34" charset="0"/>
              </a:rPr>
              <a:t>W</a:t>
            </a:r>
            <a:r>
              <a:rPr lang="en-US" sz="1100" dirty="0" smtClean="0">
                <a:latin typeface="Arial" pitchFamily="34" charset="0"/>
                <a:cs typeface="Arial" pitchFamily="34" charset="0"/>
              </a:rPr>
              <a:t>indows</a:t>
            </a:r>
            <a:endParaRPr lang="en-US" sz="1100" dirty="0">
              <a:latin typeface="Arial" pitchFamily="34" charset="0"/>
              <a:cs typeface="Arial" pitchFamily="34" charset="0"/>
            </a:endParaRPr>
          </a:p>
        </p:txBody>
      </p:sp>
      <p:sp>
        <p:nvSpPr>
          <p:cNvPr id="227" name="Rectangle 226"/>
          <p:cNvSpPr>
            <a:spLocks/>
          </p:cNvSpPr>
          <p:nvPr/>
        </p:nvSpPr>
        <p:spPr>
          <a:xfrm>
            <a:off x="4693486" y="1437659"/>
            <a:ext cx="1237120" cy="500304"/>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228" name="Group 227"/>
          <p:cNvGrpSpPr>
            <a:grpSpLocks/>
          </p:cNvGrpSpPr>
          <p:nvPr/>
        </p:nvGrpSpPr>
        <p:grpSpPr bwMode="auto">
          <a:xfrm>
            <a:off x="4749048" y="1654339"/>
            <a:ext cx="1121461" cy="236538"/>
            <a:chOff x="3371101" y="4197292"/>
            <a:chExt cx="1123594" cy="235660"/>
          </a:xfrm>
        </p:grpSpPr>
        <p:sp>
          <p:nvSpPr>
            <p:cNvPr id="229" name="Can 203"/>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30" name="Can 204"/>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31" name="Can 205"/>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32" name="Can 206"/>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sp>
        <p:nvSpPr>
          <p:cNvPr id="233" name="Rectangle 232"/>
          <p:cNvSpPr>
            <a:spLocks/>
          </p:cNvSpPr>
          <p:nvPr/>
        </p:nvSpPr>
        <p:spPr>
          <a:xfrm>
            <a:off x="4692576" y="1275591"/>
            <a:ext cx="1238029" cy="159328"/>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sp>
        <p:nvSpPr>
          <p:cNvPr id="234" name="Rounded Rectangle 233"/>
          <p:cNvSpPr>
            <a:spLocks/>
          </p:cNvSpPr>
          <p:nvPr/>
        </p:nvSpPr>
        <p:spPr>
          <a:xfrm>
            <a:off x="4704296" y="837077"/>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35" name="Rectangle 234"/>
          <p:cNvSpPr>
            <a:spLocks/>
          </p:cNvSpPr>
          <p:nvPr/>
        </p:nvSpPr>
        <p:spPr>
          <a:xfrm>
            <a:off x="4694396" y="827551"/>
            <a:ext cx="1236209" cy="448041"/>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sp>
        <p:nvSpPr>
          <p:cNvPr id="236" name="Rectangle 235"/>
          <p:cNvSpPr>
            <a:spLocks/>
          </p:cNvSpPr>
          <p:nvPr/>
        </p:nvSpPr>
        <p:spPr>
          <a:xfrm>
            <a:off x="4692655" y="831565"/>
            <a:ext cx="1237949" cy="603353"/>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bIns="201168"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sp>
        <p:nvSpPr>
          <p:cNvPr id="237" name="Rectangle 236"/>
          <p:cNvSpPr>
            <a:spLocks/>
          </p:cNvSpPr>
          <p:nvPr/>
        </p:nvSpPr>
        <p:spPr>
          <a:xfrm>
            <a:off x="6514163" y="1431743"/>
            <a:ext cx="1231687" cy="506220"/>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238" name="Group 237"/>
          <p:cNvGrpSpPr>
            <a:grpSpLocks/>
          </p:cNvGrpSpPr>
          <p:nvPr/>
        </p:nvGrpSpPr>
        <p:grpSpPr bwMode="auto">
          <a:xfrm>
            <a:off x="6569725" y="1654339"/>
            <a:ext cx="1121461" cy="236538"/>
            <a:chOff x="3371101" y="4197292"/>
            <a:chExt cx="1123594" cy="235660"/>
          </a:xfrm>
        </p:grpSpPr>
        <p:sp>
          <p:nvSpPr>
            <p:cNvPr id="239" name="Can 217"/>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40" name="Can 218"/>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41" name="Can 219"/>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42" name="Can 220"/>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sp>
        <p:nvSpPr>
          <p:cNvPr id="243" name="Rectangle 242"/>
          <p:cNvSpPr>
            <a:spLocks/>
          </p:cNvSpPr>
          <p:nvPr/>
        </p:nvSpPr>
        <p:spPr>
          <a:xfrm>
            <a:off x="6513254" y="1275592"/>
            <a:ext cx="1232597" cy="159327"/>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sp>
        <p:nvSpPr>
          <p:cNvPr id="244" name="Rounded Rectangle 243"/>
          <p:cNvSpPr>
            <a:spLocks/>
          </p:cNvSpPr>
          <p:nvPr/>
        </p:nvSpPr>
        <p:spPr>
          <a:xfrm>
            <a:off x="6539123"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45" name="Rectangle 244"/>
          <p:cNvSpPr>
            <a:spLocks/>
          </p:cNvSpPr>
          <p:nvPr/>
        </p:nvSpPr>
        <p:spPr>
          <a:xfrm>
            <a:off x="6515073" y="823540"/>
            <a:ext cx="1230778" cy="452052"/>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sp>
        <p:nvSpPr>
          <p:cNvPr id="246" name="Rectangle 245"/>
          <p:cNvSpPr>
            <a:spLocks/>
          </p:cNvSpPr>
          <p:nvPr/>
        </p:nvSpPr>
        <p:spPr>
          <a:xfrm>
            <a:off x="6513254" y="823540"/>
            <a:ext cx="1232597" cy="611378"/>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bIns="201168" rtlCol="0" anchor="ctr"/>
          <a:lstStyle/>
          <a:p>
            <a:pPr algn="ctr"/>
            <a:r>
              <a:rPr lang="en-US" sz="1100" dirty="0" smtClean="0">
                <a:latin typeface="Arial" pitchFamily="34" charset="0"/>
                <a:cs typeface="Arial" pitchFamily="34" charset="0"/>
              </a:rPr>
              <a:t>Windows</a:t>
            </a:r>
            <a:endParaRPr lang="en-US" sz="1100" dirty="0">
              <a:latin typeface="Arial" pitchFamily="34" charset="0"/>
              <a:cs typeface="Arial" pitchFamily="34" charset="0"/>
            </a:endParaRPr>
          </a:p>
        </p:txBody>
      </p:sp>
      <p:sp>
        <p:nvSpPr>
          <p:cNvPr id="247" name="Rectangle 246"/>
          <p:cNvSpPr>
            <a:spLocks/>
          </p:cNvSpPr>
          <p:nvPr/>
        </p:nvSpPr>
        <p:spPr>
          <a:xfrm>
            <a:off x="8308405" y="1431743"/>
            <a:ext cx="1244775" cy="506220"/>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248" name="Group 247"/>
          <p:cNvGrpSpPr>
            <a:grpSpLocks/>
          </p:cNvGrpSpPr>
          <p:nvPr/>
        </p:nvGrpSpPr>
        <p:grpSpPr bwMode="auto">
          <a:xfrm>
            <a:off x="8363968" y="1654339"/>
            <a:ext cx="1121461" cy="236538"/>
            <a:chOff x="3371101" y="4197292"/>
            <a:chExt cx="1123594" cy="235660"/>
          </a:xfrm>
        </p:grpSpPr>
        <p:sp>
          <p:nvSpPr>
            <p:cNvPr id="249" name="Can 293"/>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50" name="Can 294"/>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51" name="Can 295"/>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252" name="Can 296"/>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sp>
        <p:nvSpPr>
          <p:cNvPr id="253" name="Rectangle 252"/>
          <p:cNvSpPr>
            <a:spLocks/>
          </p:cNvSpPr>
          <p:nvPr/>
        </p:nvSpPr>
        <p:spPr>
          <a:xfrm>
            <a:off x="8308406" y="1261225"/>
            <a:ext cx="1244774" cy="170519"/>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sp>
        <p:nvSpPr>
          <p:cNvPr id="254" name="Rounded Rectangle 253"/>
          <p:cNvSpPr>
            <a:spLocks/>
          </p:cNvSpPr>
          <p:nvPr/>
        </p:nvSpPr>
        <p:spPr>
          <a:xfrm>
            <a:off x="8308991"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55" name="Rectangle 254"/>
          <p:cNvSpPr>
            <a:spLocks/>
          </p:cNvSpPr>
          <p:nvPr/>
        </p:nvSpPr>
        <p:spPr>
          <a:xfrm>
            <a:off x="8308406" y="837076"/>
            <a:ext cx="1244774" cy="438516"/>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pitchFamily="34" charset="0"/>
                <a:cs typeface="Arial" pitchFamily="34" charset="0"/>
              </a:rPr>
              <a:t>linux</a:t>
            </a:r>
            <a:endParaRPr lang="en-US" sz="1100" dirty="0">
              <a:latin typeface="Arial" pitchFamily="34" charset="0"/>
              <a:cs typeface="Arial" pitchFamily="34" charset="0"/>
            </a:endParaRPr>
          </a:p>
        </p:txBody>
      </p:sp>
      <p:sp>
        <p:nvSpPr>
          <p:cNvPr id="256" name="Rectangle 255"/>
          <p:cNvSpPr>
            <a:spLocks/>
          </p:cNvSpPr>
          <p:nvPr/>
        </p:nvSpPr>
        <p:spPr>
          <a:xfrm>
            <a:off x="8307497" y="823540"/>
            <a:ext cx="1245682" cy="611378"/>
          </a:xfrm>
          <a:prstGeom prst="rect">
            <a:avLst/>
          </a:prstGeom>
          <a:solidFill>
            <a:srgbClr val="4BB8FD"/>
          </a:solidFill>
          <a:ln>
            <a:noFill/>
          </a:ln>
          <a:effectLst/>
        </p:spPr>
        <p:style>
          <a:lnRef idx="1">
            <a:schemeClr val="accent1"/>
          </a:lnRef>
          <a:fillRef idx="3">
            <a:schemeClr val="accent1"/>
          </a:fillRef>
          <a:effectRef idx="2">
            <a:schemeClr val="accent1"/>
          </a:effectRef>
          <a:fontRef idx="minor">
            <a:schemeClr val="lt1"/>
          </a:fontRef>
        </p:style>
        <p:txBody>
          <a:bodyPr bIns="201168" rtlCol="0" anchor="ctr"/>
          <a:lstStyle/>
          <a:p>
            <a:pPr algn="ctr"/>
            <a:r>
              <a:rPr lang="en-US" sz="1100" dirty="0" smtClean="0">
                <a:latin typeface="Arial" pitchFamily="34" charset="0"/>
                <a:cs typeface="Arial" pitchFamily="34" charset="0"/>
              </a:rPr>
              <a:t>linux</a:t>
            </a:r>
            <a:endParaRPr lang="en-US" sz="1100" dirty="0">
              <a:latin typeface="Arial" pitchFamily="34" charset="0"/>
              <a:cs typeface="Arial" pitchFamily="34" charset="0"/>
            </a:endParaRPr>
          </a:p>
        </p:txBody>
      </p:sp>
      <p:sp>
        <p:nvSpPr>
          <p:cNvPr id="257" name="Rounded Rectangle 256"/>
          <p:cNvSpPr>
            <a:spLocks/>
          </p:cNvSpPr>
          <p:nvPr/>
        </p:nvSpPr>
        <p:spPr>
          <a:xfrm>
            <a:off x="1498711"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58" name="Rounded Rectangle 257"/>
          <p:cNvSpPr>
            <a:spLocks/>
          </p:cNvSpPr>
          <p:nvPr/>
        </p:nvSpPr>
        <p:spPr>
          <a:xfrm>
            <a:off x="1899589"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259" name="Rounded Rectangle 258"/>
          <p:cNvSpPr>
            <a:spLocks/>
          </p:cNvSpPr>
          <p:nvPr/>
        </p:nvSpPr>
        <p:spPr>
          <a:xfrm>
            <a:off x="3291206" y="827552"/>
            <a:ext cx="40087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pic>
        <p:nvPicPr>
          <p:cNvPr id="260" name="Picture 2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26" y="5438425"/>
            <a:ext cx="882559" cy="222676"/>
          </a:xfrm>
          <a:prstGeom prst="rect">
            <a:avLst/>
          </a:prstGeom>
          <a:noFill/>
        </p:spPr>
      </p:pic>
      <p:pic>
        <p:nvPicPr>
          <p:cNvPr id="261" name="Picture 2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567" y="4468806"/>
            <a:ext cx="1326143" cy="337718"/>
          </a:xfrm>
          <a:prstGeom prst="rect">
            <a:avLst/>
          </a:prstGeom>
        </p:spPr>
      </p:pic>
      <p:pic>
        <p:nvPicPr>
          <p:cNvPr id="262" name="Picture 2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566" y="4467155"/>
            <a:ext cx="1326143" cy="337718"/>
          </a:xfrm>
          <a:prstGeom prst="rect">
            <a:avLst/>
          </a:prstGeom>
        </p:spPr>
      </p:pic>
      <p:pic>
        <p:nvPicPr>
          <p:cNvPr id="263" name="Picture 2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964" y="3140123"/>
            <a:ext cx="1307168" cy="332887"/>
          </a:xfrm>
          <a:prstGeom prst="rect">
            <a:avLst/>
          </a:prstGeom>
        </p:spPr>
      </p:pic>
      <p:pic>
        <p:nvPicPr>
          <p:cNvPr id="264" name="Picture 2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660" y="3259054"/>
            <a:ext cx="1303956" cy="332069"/>
          </a:xfrm>
          <a:prstGeom prst="rect">
            <a:avLst/>
          </a:prstGeom>
        </p:spPr>
      </p:pic>
      <p:pic>
        <p:nvPicPr>
          <p:cNvPr id="265" name="Picture 2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036" y="2530605"/>
            <a:ext cx="1351638" cy="344210"/>
          </a:xfrm>
          <a:prstGeom prst="rect">
            <a:avLst/>
          </a:prstGeom>
        </p:spPr>
      </p:pic>
      <p:sp>
        <p:nvSpPr>
          <p:cNvPr id="266" name="Rectangle 265"/>
          <p:cNvSpPr/>
          <p:nvPr/>
        </p:nvSpPr>
        <p:spPr>
          <a:xfrm>
            <a:off x="3879872" y="5611976"/>
            <a:ext cx="1124736" cy="230832"/>
          </a:xfrm>
          <a:prstGeom prst="rect">
            <a:avLst/>
          </a:prstGeom>
        </p:spPr>
        <p:txBody>
          <a:bodyPr wrap="none">
            <a:spAutoFit/>
          </a:bodyPr>
          <a:lstStyle/>
          <a:p>
            <a:r>
              <a:rPr lang="en-US" sz="900" dirty="0" smtClean="0">
                <a:latin typeface="Arial" pitchFamily="34" charset="0"/>
                <a:cs typeface="Arial" pitchFamily="34" charset="0"/>
              </a:rPr>
              <a:t>WAN Optimization</a:t>
            </a:r>
            <a:endParaRPr lang="en-US" sz="900" dirty="0">
              <a:latin typeface="Arial" pitchFamily="34" charset="0"/>
              <a:cs typeface="Arial" pitchFamily="34" charset="0"/>
            </a:endParaRPr>
          </a:p>
        </p:txBody>
      </p:sp>
      <p:sp>
        <p:nvSpPr>
          <p:cNvPr id="267" name="Rectangle 266"/>
          <p:cNvSpPr/>
          <p:nvPr/>
        </p:nvSpPr>
        <p:spPr>
          <a:xfrm>
            <a:off x="3809425" y="4740496"/>
            <a:ext cx="1358722" cy="507831"/>
          </a:xfrm>
          <a:prstGeom prst="rect">
            <a:avLst/>
          </a:prstGeom>
        </p:spPr>
        <p:txBody>
          <a:bodyPr wrap="non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Deduplicated</a:t>
            </a:r>
            <a:endParaRPr lang="en-US" sz="900" dirty="0">
              <a:latin typeface="Arial" pitchFamily="34" charset="0"/>
              <a:ea typeface="ＭＳ Ｐゴシック" charset="0"/>
              <a:cs typeface="Arial" pitchFamily="34" charset="0"/>
            </a:endParaRPr>
          </a:p>
          <a:p>
            <a:pPr algn="ctr" defTabSz="914400" fontAlgn="base">
              <a:spcBef>
                <a:spcPct val="0"/>
              </a:spcBef>
              <a:spcAft>
                <a:spcPct val="0"/>
              </a:spcAft>
              <a:defRPr/>
            </a:pPr>
            <a:r>
              <a:rPr lang="en-US" sz="900" dirty="0">
                <a:latin typeface="Arial" pitchFamily="34" charset="0"/>
                <a:ea typeface="ＭＳ Ｐゴシック" charset="0"/>
                <a:cs typeface="Arial" pitchFamily="34" charset="0"/>
              </a:rPr>
              <a:t>Disk Backup Appliance</a:t>
            </a:r>
          </a:p>
          <a:p>
            <a:endParaRPr lang="en-US" sz="900" dirty="0">
              <a:latin typeface="Arial" pitchFamily="34" charset="0"/>
              <a:cs typeface="Arial" pitchFamily="34" charset="0"/>
            </a:endParaRPr>
          </a:p>
        </p:txBody>
      </p:sp>
      <p:sp>
        <p:nvSpPr>
          <p:cNvPr id="268" name="Rectangle 267"/>
          <p:cNvSpPr/>
          <p:nvPr/>
        </p:nvSpPr>
        <p:spPr>
          <a:xfrm>
            <a:off x="4726016" y="3389620"/>
            <a:ext cx="1079116"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Cloud Gateway </a:t>
            </a:r>
            <a:endParaRPr lang="en-US" sz="900" dirty="0">
              <a:latin typeface="Arial" pitchFamily="34" charset="0"/>
              <a:ea typeface="ＭＳ Ｐゴシック" charset="0"/>
              <a:cs typeface="Arial" pitchFamily="34" charset="0"/>
            </a:endParaRPr>
          </a:p>
        </p:txBody>
      </p:sp>
      <p:sp>
        <p:nvSpPr>
          <p:cNvPr id="269" name="Rectangle 268"/>
          <p:cNvSpPr/>
          <p:nvPr/>
        </p:nvSpPr>
        <p:spPr>
          <a:xfrm>
            <a:off x="3020258" y="3509952"/>
            <a:ext cx="1225182"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SSD Array</a:t>
            </a:r>
            <a:endParaRPr lang="en-US" sz="900" dirty="0">
              <a:latin typeface="Arial" pitchFamily="34" charset="0"/>
              <a:ea typeface="ＭＳ Ｐゴシック" charset="0"/>
              <a:cs typeface="Arial" pitchFamily="34" charset="0"/>
            </a:endParaRPr>
          </a:p>
        </p:txBody>
      </p:sp>
      <p:sp>
        <p:nvSpPr>
          <p:cNvPr id="270" name="Rectangle 269"/>
          <p:cNvSpPr/>
          <p:nvPr/>
        </p:nvSpPr>
        <p:spPr>
          <a:xfrm>
            <a:off x="3867735" y="2783961"/>
            <a:ext cx="1225182"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SSD Cache</a:t>
            </a:r>
            <a:endParaRPr lang="en-US" sz="900" dirty="0">
              <a:latin typeface="Arial" pitchFamily="34" charset="0"/>
              <a:ea typeface="ＭＳ Ｐゴシック" charset="0"/>
              <a:cs typeface="Arial" pitchFamily="34" charset="0"/>
            </a:endParaRPr>
          </a:p>
        </p:txBody>
      </p:sp>
      <p:grpSp>
        <p:nvGrpSpPr>
          <p:cNvPr id="271" name="Group 270"/>
          <p:cNvGrpSpPr/>
          <p:nvPr/>
        </p:nvGrpSpPr>
        <p:grpSpPr>
          <a:xfrm>
            <a:off x="1141944" y="1654341"/>
            <a:ext cx="530635" cy="236537"/>
            <a:chOff x="214040" y="1928113"/>
            <a:chExt cx="531812" cy="236537"/>
          </a:xfrm>
          <a:solidFill>
            <a:srgbClr val="009A46"/>
          </a:solidFill>
          <a:effectLst/>
        </p:grpSpPr>
        <p:sp>
          <p:nvSpPr>
            <p:cNvPr id="272" name="Can 156"/>
            <p:cNvSpPr>
              <a:spLocks noChangeArrowheads="1"/>
            </p:cNvSpPr>
            <p:nvPr/>
          </p:nvSpPr>
          <p:spPr bwMode="auto">
            <a:xfrm>
              <a:off x="510902"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273" name="Can 158"/>
            <p:cNvSpPr>
              <a:spLocks noChangeArrowheads="1"/>
            </p:cNvSpPr>
            <p:nvPr/>
          </p:nvSpPr>
          <p:spPr bwMode="auto">
            <a:xfrm>
              <a:off x="214040"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grpSp>
        <p:nvGrpSpPr>
          <p:cNvPr id="274" name="Group 273"/>
          <p:cNvGrpSpPr/>
          <p:nvPr/>
        </p:nvGrpSpPr>
        <p:grpSpPr>
          <a:xfrm>
            <a:off x="2934080" y="1654341"/>
            <a:ext cx="530635" cy="236537"/>
            <a:chOff x="2027316" y="1928113"/>
            <a:chExt cx="531812" cy="236537"/>
          </a:xfrm>
          <a:solidFill>
            <a:srgbClr val="009A46"/>
          </a:solidFill>
        </p:grpSpPr>
        <p:sp>
          <p:nvSpPr>
            <p:cNvPr id="275" name="Can 159"/>
            <p:cNvSpPr>
              <a:spLocks noChangeArrowheads="1"/>
            </p:cNvSpPr>
            <p:nvPr/>
          </p:nvSpPr>
          <p:spPr bwMode="auto">
            <a:xfrm>
              <a:off x="2324178"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276" name="Can 160"/>
            <p:cNvSpPr>
              <a:spLocks noChangeArrowheads="1"/>
            </p:cNvSpPr>
            <p:nvPr/>
          </p:nvSpPr>
          <p:spPr bwMode="auto">
            <a:xfrm>
              <a:off x="2027316"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grpSp>
        <p:nvGrpSpPr>
          <p:cNvPr id="277" name="Group 276"/>
          <p:cNvGrpSpPr/>
          <p:nvPr/>
        </p:nvGrpSpPr>
        <p:grpSpPr>
          <a:xfrm>
            <a:off x="1047059" y="4235346"/>
            <a:ext cx="1121462" cy="236537"/>
            <a:chOff x="788823" y="4246744"/>
            <a:chExt cx="1123951" cy="236537"/>
          </a:xfrm>
          <a:solidFill>
            <a:srgbClr val="009A46"/>
          </a:solidFill>
        </p:grpSpPr>
        <p:sp>
          <p:nvSpPr>
            <p:cNvPr id="278" name="Can 155"/>
            <p:cNvSpPr>
              <a:spLocks noChangeArrowheads="1"/>
            </p:cNvSpPr>
            <p:nvPr/>
          </p:nvSpPr>
          <p:spPr bwMode="auto">
            <a:xfrm>
              <a:off x="1085686" y="4246744"/>
              <a:ext cx="234950" cy="236537"/>
            </a:xfrm>
            <a:prstGeom prst="roundRect">
              <a:avLst/>
            </a:prstGeom>
            <a:grp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279" name="Can 157"/>
            <p:cNvSpPr>
              <a:spLocks noChangeArrowheads="1"/>
            </p:cNvSpPr>
            <p:nvPr/>
          </p:nvSpPr>
          <p:spPr bwMode="auto">
            <a:xfrm>
              <a:off x="788823" y="4246744"/>
              <a:ext cx="234950" cy="236537"/>
            </a:xfrm>
            <a:prstGeom prst="roundRect">
              <a:avLst/>
            </a:prstGeom>
            <a:grp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280" name="Can 161"/>
            <p:cNvSpPr>
              <a:spLocks noChangeArrowheads="1"/>
            </p:cNvSpPr>
            <p:nvPr/>
          </p:nvSpPr>
          <p:spPr bwMode="auto">
            <a:xfrm>
              <a:off x="1677824" y="4246744"/>
              <a:ext cx="234950" cy="236537"/>
            </a:xfrm>
            <a:prstGeom prst="roundRect">
              <a:avLst/>
            </a:prstGeom>
            <a:grp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281" name="Can 162"/>
            <p:cNvSpPr>
              <a:spLocks noChangeArrowheads="1"/>
            </p:cNvSpPr>
            <p:nvPr/>
          </p:nvSpPr>
          <p:spPr bwMode="auto">
            <a:xfrm>
              <a:off x="1380961" y="4246744"/>
              <a:ext cx="234950" cy="236537"/>
            </a:xfrm>
            <a:prstGeom prst="roundRect">
              <a:avLst/>
            </a:prstGeom>
            <a:grpFill/>
            <a:ln w="9525">
              <a:noFill/>
              <a:round/>
              <a:headEnd/>
              <a:tailEnd/>
            </a:ln>
            <a:effectLst>
              <a:outerShdw blurRad="40000" dist="23000" dir="5400000" rotWithShape="0">
                <a:srgbClr val="000000">
                  <a:alpha val="34998"/>
                </a:srgbClr>
              </a:outerShdw>
            </a:effectLst>
            <a:scene3d>
              <a:camera prst="orthographicFront"/>
              <a:lightRig rig="threePt" dir="t"/>
            </a:scene3d>
            <a:sp3d prstMaterial="metal"/>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grpSp>
        <p:nvGrpSpPr>
          <p:cNvPr id="282" name="Group 281"/>
          <p:cNvGrpSpPr/>
          <p:nvPr/>
        </p:nvGrpSpPr>
        <p:grpSpPr>
          <a:xfrm>
            <a:off x="4633159" y="470914"/>
            <a:ext cx="2192573" cy="1472510"/>
            <a:chOff x="-1201952" y="2173452"/>
            <a:chExt cx="1888382" cy="1516380"/>
          </a:xfrm>
        </p:grpSpPr>
        <p:pic>
          <p:nvPicPr>
            <p:cNvPr id="283" name="Picture 28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1952" y="2173452"/>
              <a:ext cx="1888382" cy="1516380"/>
            </a:xfrm>
            <a:prstGeom prst="rect">
              <a:avLst/>
            </a:prstGeom>
            <a:ln>
              <a:noFill/>
            </a:ln>
          </p:spPr>
        </p:pic>
        <p:sp>
          <p:nvSpPr>
            <p:cNvPr id="284" name="Rectangle 283"/>
            <p:cNvSpPr/>
            <p:nvPr/>
          </p:nvSpPr>
          <p:spPr>
            <a:xfrm>
              <a:off x="-939334" y="2822726"/>
              <a:ext cx="1505938" cy="412030"/>
            </a:xfrm>
            <a:prstGeom prst="rect">
              <a:avLst/>
            </a:prstGeom>
          </p:spPr>
          <p:txBody>
            <a:bodyPr wrap="none">
              <a:spAutoFit/>
            </a:bodyPr>
            <a:lstStyle/>
            <a:p>
              <a:r>
                <a:rPr lang="en-US" sz="2000" b="1" dirty="0" smtClean="0">
                  <a:solidFill>
                    <a:schemeClr val="bg1"/>
                  </a:solidFill>
                  <a:latin typeface="Arial" pitchFamily="34" charset="0"/>
                  <a:ea typeface="ＭＳ Ｐゴシック" charset="0"/>
                  <a:cs typeface="Arial" pitchFamily="34" charset="0"/>
                </a:rPr>
                <a:t>Public Cloud</a:t>
              </a:r>
              <a:endParaRPr lang="en-US" sz="2000" dirty="0">
                <a:solidFill>
                  <a:schemeClr val="bg1"/>
                </a:solidFill>
                <a:latin typeface="Arial" pitchFamily="34" charset="0"/>
                <a:cs typeface="Arial" pitchFamily="34" charset="0"/>
              </a:endParaRPr>
            </a:p>
          </p:txBody>
        </p:sp>
      </p:grpSp>
      <p:grpSp>
        <p:nvGrpSpPr>
          <p:cNvPr id="285" name="Group 284"/>
          <p:cNvGrpSpPr/>
          <p:nvPr/>
        </p:nvGrpSpPr>
        <p:grpSpPr>
          <a:xfrm>
            <a:off x="876023" y="1978179"/>
            <a:ext cx="1294860" cy="928528"/>
            <a:chOff x="-52471" y="2125050"/>
            <a:chExt cx="1297733" cy="928528"/>
          </a:xfrm>
        </p:grpSpPr>
        <p:pic>
          <p:nvPicPr>
            <p:cNvPr id="286" name="Picture 28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34" y="2125050"/>
              <a:ext cx="917695" cy="771967"/>
            </a:xfrm>
            <a:prstGeom prst="rect">
              <a:avLst/>
            </a:prstGeom>
            <a:effectLst>
              <a:outerShdw blurRad="76200" dir="13500000" sy="23000" kx="1200000" algn="br" rotWithShape="0">
                <a:prstClr val="black">
                  <a:alpha val="20000"/>
                </a:prstClr>
              </a:outerShdw>
            </a:effectLst>
          </p:spPr>
        </p:pic>
        <p:sp>
          <p:nvSpPr>
            <p:cNvPr id="287" name="Rectangle 286"/>
            <p:cNvSpPr/>
            <p:nvPr/>
          </p:nvSpPr>
          <p:spPr>
            <a:xfrm>
              <a:off x="-52471" y="2822746"/>
              <a:ext cx="1297733"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Data Protection</a:t>
              </a:r>
              <a:r>
                <a:rPr lang="en-US" sz="900" dirty="0">
                  <a:latin typeface="Arial" pitchFamily="34" charset="0"/>
                  <a:ea typeface="ＭＳ Ｐゴシック" charset="0"/>
                  <a:cs typeface="Arial" pitchFamily="34" charset="0"/>
                </a:rPr>
                <a:t> </a:t>
              </a:r>
              <a:r>
                <a:rPr lang="en-US" sz="900" dirty="0" smtClean="0">
                  <a:latin typeface="Arial" pitchFamily="34" charset="0"/>
                  <a:ea typeface="ＭＳ Ｐゴシック" charset="0"/>
                  <a:cs typeface="Arial" pitchFamily="34" charset="0"/>
                </a:rPr>
                <a:t>Apps</a:t>
              </a:r>
            </a:p>
          </p:txBody>
        </p:sp>
      </p:grpSp>
      <p:grpSp>
        <p:nvGrpSpPr>
          <p:cNvPr id="292" name="Group 291"/>
          <p:cNvGrpSpPr/>
          <p:nvPr/>
        </p:nvGrpSpPr>
        <p:grpSpPr>
          <a:xfrm>
            <a:off x="6931082" y="1978179"/>
            <a:ext cx="1294860" cy="928528"/>
            <a:chOff x="-52471" y="2125050"/>
            <a:chExt cx="1297733" cy="928528"/>
          </a:xfrm>
        </p:grpSpPr>
        <p:pic>
          <p:nvPicPr>
            <p:cNvPr id="293" name="Picture 2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34" y="2125050"/>
              <a:ext cx="917695" cy="771967"/>
            </a:xfrm>
            <a:prstGeom prst="rect">
              <a:avLst/>
            </a:prstGeom>
            <a:effectLst>
              <a:outerShdw blurRad="76200" dir="13500000" sy="23000" kx="1200000" algn="br" rotWithShape="0">
                <a:prstClr val="black">
                  <a:alpha val="20000"/>
                </a:prstClr>
              </a:outerShdw>
            </a:effectLst>
          </p:spPr>
        </p:pic>
        <p:sp>
          <p:nvSpPr>
            <p:cNvPr id="294" name="Rectangle 293"/>
            <p:cNvSpPr/>
            <p:nvPr/>
          </p:nvSpPr>
          <p:spPr>
            <a:xfrm>
              <a:off x="-52471" y="2822746"/>
              <a:ext cx="1297733"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Data Protection</a:t>
              </a:r>
              <a:r>
                <a:rPr lang="en-US" sz="900" dirty="0">
                  <a:latin typeface="Arial" pitchFamily="34" charset="0"/>
                  <a:ea typeface="ＭＳ Ｐゴシック" charset="0"/>
                  <a:cs typeface="Arial" pitchFamily="34" charset="0"/>
                </a:rPr>
                <a:t> </a:t>
              </a:r>
              <a:r>
                <a:rPr lang="en-US" sz="900" dirty="0" smtClean="0">
                  <a:latin typeface="Arial" pitchFamily="34" charset="0"/>
                  <a:ea typeface="ＭＳ Ｐゴシック" charset="0"/>
                  <a:cs typeface="Arial" pitchFamily="34" charset="0"/>
                </a:rPr>
                <a:t>Apps</a:t>
              </a:r>
            </a:p>
          </p:txBody>
        </p:sp>
      </p:grpSp>
      <p:sp>
        <p:nvSpPr>
          <p:cNvPr id="296" name="Rectangle 295"/>
          <p:cNvSpPr/>
          <p:nvPr/>
        </p:nvSpPr>
        <p:spPr>
          <a:xfrm>
            <a:off x="9620926" y="897866"/>
            <a:ext cx="1923493" cy="830997"/>
          </a:xfrm>
          <a:prstGeom prst="rect">
            <a:avLst/>
          </a:prstGeom>
        </p:spPr>
        <p:txBody>
          <a:bodyPr wrap="square">
            <a:spAutoFit/>
          </a:bodyPr>
          <a:lstStyle/>
          <a:p>
            <a:pPr algn="ctr"/>
            <a:r>
              <a:rPr lang="en-US" b="1" dirty="0" smtClean="0">
                <a:solidFill>
                  <a:schemeClr val="bg1"/>
                </a:solidFill>
              </a:rPr>
              <a:t>Remote</a:t>
            </a:r>
          </a:p>
          <a:p>
            <a:pPr algn="ctr"/>
            <a:r>
              <a:rPr lang="en-US" b="1" dirty="0" smtClean="0">
                <a:solidFill>
                  <a:schemeClr val="bg1"/>
                </a:solidFill>
              </a:rPr>
              <a:t>Datacenter</a:t>
            </a:r>
            <a:endParaRPr lang="en-US" b="1" dirty="0">
              <a:solidFill>
                <a:schemeClr val="bg1"/>
              </a:solidFill>
            </a:endParaRPr>
          </a:p>
        </p:txBody>
      </p:sp>
      <p:grpSp>
        <p:nvGrpSpPr>
          <p:cNvPr id="145" name="Group 144"/>
          <p:cNvGrpSpPr/>
          <p:nvPr/>
        </p:nvGrpSpPr>
        <p:grpSpPr>
          <a:xfrm>
            <a:off x="6961655" y="2996000"/>
            <a:ext cx="2017889" cy="1738436"/>
            <a:chOff x="4272870" y="5100485"/>
            <a:chExt cx="1521266" cy="1297021"/>
          </a:xfrm>
        </p:grpSpPr>
        <p:sp>
          <p:nvSpPr>
            <p:cNvPr id="146" name="Oval 145"/>
            <p:cNvSpPr/>
            <p:nvPr/>
          </p:nvSpPr>
          <p:spPr>
            <a:xfrm>
              <a:off x="4272870" y="5100485"/>
              <a:ext cx="1291919" cy="1297021"/>
            </a:xfrm>
            <a:prstGeom prst="ellipse">
              <a:avLst/>
            </a:prstGeom>
            <a:solidFill>
              <a:srgbClr val="E06021">
                <a:alpha val="88000"/>
              </a:srgb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n>
                  <a:solidFill>
                    <a:schemeClr val="bg1"/>
                  </a:solidFill>
                </a:ln>
              </a:endParaRPr>
            </a:p>
          </p:txBody>
        </p:sp>
        <p:sp>
          <p:nvSpPr>
            <p:cNvPr id="147" name="TextBox 146"/>
            <p:cNvSpPr txBox="1"/>
            <p:nvPr/>
          </p:nvSpPr>
          <p:spPr>
            <a:xfrm>
              <a:off x="4367088" y="5194643"/>
              <a:ext cx="1125505" cy="289330"/>
            </a:xfrm>
            <a:prstGeom prst="rect">
              <a:avLst/>
            </a:prstGeom>
            <a:noFill/>
          </p:spPr>
          <p:txBody>
            <a:bodyPr wrap="square" rtlCol="0">
              <a:spAutoFit/>
            </a:bodyPr>
            <a:lstStyle/>
            <a:p>
              <a:pPr algn="ctr">
                <a:lnSpc>
                  <a:spcPct val="80000"/>
                </a:lnSpc>
              </a:pPr>
              <a:r>
                <a:rPr lang="en-US" sz="1200" b="1" dirty="0" smtClean="0">
                  <a:solidFill>
                    <a:schemeClr val="bg1"/>
                  </a:solidFill>
                  <a:latin typeface="Arial"/>
                  <a:cs typeface="Arial"/>
                </a:rPr>
                <a:t>Enterprise </a:t>
              </a:r>
              <a:r>
                <a:rPr lang="en-US" sz="1200" b="1" dirty="0">
                  <a:solidFill>
                    <a:schemeClr val="bg1"/>
                  </a:solidFill>
                  <a:latin typeface="Arial"/>
                  <a:cs typeface="Arial"/>
                </a:rPr>
                <a:t>Capabilities</a:t>
              </a:r>
            </a:p>
          </p:txBody>
        </p:sp>
        <p:sp>
          <p:nvSpPr>
            <p:cNvPr id="148" name="TextBox 147"/>
            <p:cNvSpPr txBox="1"/>
            <p:nvPr/>
          </p:nvSpPr>
          <p:spPr>
            <a:xfrm>
              <a:off x="4420415" y="5535273"/>
              <a:ext cx="1373721" cy="637216"/>
            </a:xfrm>
            <a:prstGeom prst="rect">
              <a:avLst/>
            </a:prstGeom>
            <a:noFill/>
          </p:spPr>
          <p:txBody>
            <a:bodyPr wrap="square" rtlCol="0">
              <a:spAutoFit/>
            </a:bodyPr>
            <a:lstStyle/>
            <a:p>
              <a:pPr marL="144841" indent="-144841">
                <a:lnSpc>
                  <a:spcPct val="90000"/>
                </a:lnSpc>
                <a:buAutoNum type="arabicPeriod"/>
              </a:pPr>
              <a:r>
                <a:rPr lang="en-US" sz="1100" b="1" dirty="0">
                  <a:solidFill>
                    <a:schemeClr val="bg1"/>
                  </a:solidFill>
                  <a:latin typeface="Arial"/>
                  <a:cs typeface="Arial"/>
                </a:rPr>
                <a:t>Data Protection</a:t>
              </a:r>
            </a:p>
            <a:p>
              <a:pPr marL="144841" indent="-144841">
                <a:lnSpc>
                  <a:spcPct val="90000"/>
                </a:lnSpc>
                <a:buAutoNum type="arabicPeriod"/>
              </a:pPr>
              <a:r>
                <a:rPr lang="en-US" sz="1100" b="1" dirty="0">
                  <a:solidFill>
                    <a:schemeClr val="bg1"/>
                  </a:solidFill>
                  <a:latin typeface="Arial"/>
                  <a:cs typeface="Arial"/>
                </a:rPr>
                <a:t>Data Efficiency</a:t>
              </a:r>
            </a:p>
            <a:p>
              <a:pPr marL="144841" indent="-144841">
                <a:lnSpc>
                  <a:spcPct val="90000"/>
                </a:lnSpc>
                <a:buAutoNum type="arabicPeriod"/>
              </a:pPr>
              <a:r>
                <a:rPr lang="en-US" sz="1100" b="1" dirty="0">
                  <a:solidFill>
                    <a:schemeClr val="bg1"/>
                  </a:solidFill>
                  <a:latin typeface="Arial"/>
                  <a:cs typeface="Arial"/>
                </a:rPr>
                <a:t>Performance</a:t>
              </a:r>
            </a:p>
            <a:p>
              <a:pPr marL="144841" indent="-144841">
                <a:lnSpc>
                  <a:spcPct val="90000"/>
                </a:lnSpc>
                <a:buAutoNum type="arabicPeriod"/>
              </a:pPr>
              <a:r>
                <a:rPr lang="en-US" sz="1100" b="1" dirty="0">
                  <a:solidFill>
                    <a:schemeClr val="bg1"/>
                  </a:solidFill>
                  <a:latin typeface="Arial"/>
                  <a:cs typeface="Arial"/>
                </a:rPr>
                <a:t>Global Unified Management</a:t>
              </a:r>
            </a:p>
          </p:txBody>
        </p:sp>
      </p:grpSp>
    </p:spTree>
    <p:extLst>
      <p:ext uri="{BB962C8B-B14F-4D97-AF65-F5344CB8AC3E}">
        <p14:creationId xmlns:p14="http://schemas.microsoft.com/office/powerpoint/2010/main" val="953546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fill="hold"/>
                                        <p:tgtEl>
                                          <p:spTgt spid="196"/>
                                        </p:tgtEl>
                                        <p:attrNameLst>
                                          <p:attrName>ppt_x</p:attrName>
                                        </p:attrNameLst>
                                      </p:cBhvr>
                                      <p:tavLst>
                                        <p:tav tm="0">
                                          <p:val>
                                            <p:strVal val="#ppt_x"/>
                                          </p:val>
                                        </p:tav>
                                        <p:tav tm="100000">
                                          <p:val>
                                            <p:strVal val="#ppt_x"/>
                                          </p:val>
                                        </p:tav>
                                      </p:tavLst>
                                    </p:anim>
                                    <p:anim calcmode="lin" valueType="num">
                                      <p:cBhvr additive="base">
                                        <p:cTn id="8" dur="500" fill="hold"/>
                                        <p:tgtEl>
                                          <p:spTgt spid="1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2.62116E-6 -3.33333E-6 L -0.00625 0.37755 " pathEditMode="relative" rAng="0" ptsTypes="AA">
                                      <p:cBhvr>
                                        <p:cTn id="11" dur="2000" fill="hold"/>
                                        <p:tgtEl>
                                          <p:spTgt spid="199"/>
                                        </p:tgtEl>
                                        <p:attrNameLst>
                                          <p:attrName>ppt_x</p:attrName>
                                          <p:attrName>ppt_y</p:attrName>
                                        </p:attrNameLst>
                                      </p:cBhvr>
                                      <p:rCtr x="-313" y="18866"/>
                                    </p:animMotion>
                                  </p:childTnLst>
                                </p:cTn>
                              </p:par>
                              <p:par>
                                <p:cTn id="12" presetID="36" presetClass="path" presetSubtype="0" accel="50000" decel="50000" fill="hold" nodeType="withEffect">
                                  <p:stCondLst>
                                    <p:cond delay="0"/>
                                  </p:stCondLst>
                                  <p:childTnLst>
                                    <p:animMotion origin="layout" path="M -4.98697E-6 -3.33333E-6 L -4.98697E-6 0.21204 C -4.98697E-6 0.30695 -0.04286 0.42523 -0.07725 0.42523 L -0.15359 0.42523 " pathEditMode="relative" rAng="0" ptsTypes="FfFF">
                                      <p:cBhvr>
                                        <p:cTn id="13" dur="2000" fill="hold"/>
                                        <p:tgtEl>
                                          <p:spTgt spid="218"/>
                                        </p:tgtEl>
                                        <p:attrNameLst>
                                          <p:attrName>ppt_x</p:attrName>
                                          <p:attrName>ppt_y</p:attrName>
                                        </p:attrNameLst>
                                      </p:cBhvr>
                                      <p:rCtr x="-7686" y="21250"/>
                                    </p:animMotion>
                                  </p:childTnLst>
                                </p:cTn>
                              </p:par>
                              <p:par>
                                <p:cTn id="14" presetID="36" presetClass="path" presetSubtype="0" accel="50000" decel="50000" fill="hold" nodeType="withEffect">
                                  <p:stCondLst>
                                    <p:cond delay="0"/>
                                  </p:stCondLst>
                                  <p:childTnLst>
                                    <p:animMotion origin="layout" path="M 0.00091 -3.33333E-6 L 0.00091 0.23681 C 0.00091 0.34213 -0.09158 0.47361 -0.1661 0.47361 L -0.30367 0.47338 " pathEditMode="relative" rAng="0" ptsTypes="FfFF">
                                      <p:cBhvr>
                                        <p:cTn id="15" dur="2000" fill="hold"/>
                                        <p:tgtEl>
                                          <p:spTgt spid="228"/>
                                        </p:tgtEl>
                                        <p:attrNameLst>
                                          <p:attrName>ppt_x</p:attrName>
                                          <p:attrName>ppt_y</p:attrName>
                                        </p:attrNameLst>
                                      </p:cBhvr>
                                      <p:rCtr x="-15229" y="23681"/>
                                    </p:animMotion>
                                  </p:childTnLst>
                                </p:cTn>
                              </p:par>
                              <p:par>
                                <p:cTn id="16" presetID="36" presetClass="path" presetSubtype="0" accel="50000" decel="50000" fill="hold" nodeType="withEffect">
                                  <p:stCondLst>
                                    <p:cond delay="0"/>
                                  </p:stCondLst>
                                  <p:childTnLst>
                                    <p:animMotion origin="layout" path="M 1.16727E-6 -3.33333E-6 L 1.16727E-6 0.25996 C 1.16727E-6 0.37732 -0.14773 0.52153 -0.26642 0.52153 L -0.45336 0.52153 " pathEditMode="relative" rAng="0" ptsTypes="FfFF">
                                      <p:cBhvr>
                                        <p:cTn id="17" dur="2000" fill="hold"/>
                                        <p:tgtEl>
                                          <p:spTgt spid="238"/>
                                        </p:tgtEl>
                                        <p:attrNameLst>
                                          <p:attrName>ppt_x</p:attrName>
                                          <p:attrName>ppt_y</p:attrName>
                                        </p:attrNameLst>
                                      </p:cBhvr>
                                      <p:rCtr x="-22668" y="26065"/>
                                    </p:animMotion>
                                  </p:childTnLst>
                                </p:cTn>
                              </p:par>
                              <p:par>
                                <p:cTn id="18" presetID="36" presetClass="path" presetSubtype="0" accel="50000" decel="50000" fill="hold" nodeType="withEffect">
                                  <p:stCondLst>
                                    <p:cond delay="0"/>
                                  </p:stCondLst>
                                  <p:childTnLst>
                                    <p:animMotion origin="layout" path="M -1.75091E-6 -3.33333E-6 L -1.75091E-6 0.28426 C -1.75091E-6 0.41204 -0.20245 0.56945 -0.36555 0.56945 L -0.60096 0.56482 " pathEditMode="relative" rAng="0" ptsTypes="FfFF">
                                      <p:cBhvr>
                                        <p:cTn id="19" dur="2000" fill="hold"/>
                                        <p:tgtEl>
                                          <p:spTgt spid="248"/>
                                        </p:tgtEl>
                                        <p:attrNameLst>
                                          <p:attrName>ppt_x</p:attrName>
                                          <p:attrName>ppt_y</p:attrName>
                                        </p:attrNameLst>
                                      </p:cBhvr>
                                      <p:rCtr x="-30055" y="28472"/>
                                    </p:animMotion>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wipe(down)">
                                      <p:cBhvr>
                                        <p:cTn id="23" dur="500"/>
                                        <p:tgtEl>
                                          <p:spTgt spid="160"/>
                                        </p:tgtEl>
                                      </p:cBhvr>
                                    </p:animEffect>
                                  </p:childTnLst>
                                </p:cTn>
                              </p:par>
                              <p:par>
                                <p:cTn id="24" presetID="22" presetClass="entr" presetSubtype="4" fill="hold" nodeType="with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wipe(down)">
                                      <p:cBhvr>
                                        <p:cTn id="26" dur="500"/>
                                        <p:tgtEl>
                                          <p:spTgt spid="159"/>
                                        </p:tgtEl>
                                      </p:cBhvr>
                                    </p:animEffect>
                                  </p:childTnLst>
                                </p:cTn>
                              </p:par>
                              <p:par>
                                <p:cTn id="27" presetID="22" presetClass="entr" presetSubtype="4"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wipe(down)">
                                      <p:cBhvr>
                                        <p:cTn id="29" dur="500"/>
                                        <p:tgtEl>
                                          <p:spTgt spid="164"/>
                                        </p:tgtEl>
                                      </p:cBhvr>
                                    </p:animEffect>
                                  </p:childTnLst>
                                </p:cTn>
                              </p:par>
                              <p:par>
                                <p:cTn id="30" presetID="22" presetClass="entr" presetSubtype="4" fill="hold" nodeType="with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wipe(down)">
                                      <p:cBhvr>
                                        <p:cTn id="32" dur="500"/>
                                        <p:tgtEl>
                                          <p:spTgt spid="165"/>
                                        </p:tgtEl>
                                      </p:cBhvr>
                                    </p:animEffect>
                                  </p:childTnLst>
                                </p:cTn>
                              </p:par>
                              <p:par>
                                <p:cTn id="33" presetID="22" presetClass="entr" presetSubtype="4" fill="hold" nodeType="with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wipe(down)">
                                      <p:cBhvr>
                                        <p:cTn id="35" dur="500"/>
                                        <p:tgtEl>
                                          <p:spTgt spid="1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1500"/>
                                        <p:tgtEl>
                                          <p:spTgt spid="207"/>
                                        </p:tgtEl>
                                      </p:cBhvr>
                                    </p:animEffect>
                                    <p:set>
                                      <p:cBhvr>
                                        <p:cTn id="40" dur="1" fill="hold">
                                          <p:stCondLst>
                                            <p:cond delay="1499"/>
                                          </p:stCondLst>
                                        </p:cTn>
                                        <p:tgtEl>
                                          <p:spTgt spid="207"/>
                                        </p:tgtEl>
                                        <p:attrNameLst>
                                          <p:attrName>style.visibility</p:attrName>
                                        </p:attrNameLst>
                                      </p:cBhvr>
                                      <p:to>
                                        <p:strVal val="hidden"/>
                                      </p:to>
                                    </p:set>
                                  </p:childTnLst>
                                </p:cTn>
                              </p:par>
                              <p:par>
                                <p:cTn id="41" presetID="22" presetClass="exit" presetSubtype="4" fill="hold" grpId="0" nodeType="withEffect">
                                  <p:stCondLst>
                                    <p:cond delay="0"/>
                                  </p:stCondLst>
                                  <p:childTnLst>
                                    <p:animEffect transition="out" filter="wipe(down)">
                                      <p:cBhvr>
                                        <p:cTn id="42" dur="1500"/>
                                        <p:tgtEl>
                                          <p:spTgt spid="226"/>
                                        </p:tgtEl>
                                      </p:cBhvr>
                                    </p:animEffect>
                                    <p:set>
                                      <p:cBhvr>
                                        <p:cTn id="43" dur="1" fill="hold">
                                          <p:stCondLst>
                                            <p:cond delay="1499"/>
                                          </p:stCondLst>
                                        </p:cTn>
                                        <p:tgtEl>
                                          <p:spTgt spid="226"/>
                                        </p:tgtEl>
                                        <p:attrNameLst>
                                          <p:attrName>style.visibility</p:attrName>
                                        </p:attrNameLst>
                                      </p:cBhvr>
                                      <p:to>
                                        <p:strVal val="hidden"/>
                                      </p:to>
                                    </p:set>
                                  </p:childTnLst>
                                </p:cTn>
                              </p:par>
                              <p:par>
                                <p:cTn id="44" presetID="22" presetClass="exit" presetSubtype="4" fill="hold" grpId="0" nodeType="withEffect">
                                  <p:stCondLst>
                                    <p:cond delay="0"/>
                                  </p:stCondLst>
                                  <p:childTnLst>
                                    <p:animEffect transition="out" filter="wipe(down)">
                                      <p:cBhvr>
                                        <p:cTn id="45" dur="1500"/>
                                        <p:tgtEl>
                                          <p:spTgt spid="236"/>
                                        </p:tgtEl>
                                      </p:cBhvr>
                                    </p:animEffect>
                                    <p:set>
                                      <p:cBhvr>
                                        <p:cTn id="46" dur="1" fill="hold">
                                          <p:stCondLst>
                                            <p:cond delay="1499"/>
                                          </p:stCondLst>
                                        </p:cTn>
                                        <p:tgtEl>
                                          <p:spTgt spid="236"/>
                                        </p:tgtEl>
                                        <p:attrNameLst>
                                          <p:attrName>style.visibility</p:attrName>
                                        </p:attrNameLst>
                                      </p:cBhvr>
                                      <p:to>
                                        <p:strVal val="hidden"/>
                                      </p:to>
                                    </p:set>
                                  </p:childTnLst>
                                </p:cTn>
                              </p:par>
                              <p:par>
                                <p:cTn id="47" presetID="22" presetClass="exit" presetSubtype="4" fill="hold" grpId="0" nodeType="withEffect">
                                  <p:stCondLst>
                                    <p:cond delay="0"/>
                                  </p:stCondLst>
                                  <p:childTnLst>
                                    <p:animEffect transition="out" filter="wipe(down)">
                                      <p:cBhvr>
                                        <p:cTn id="48" dur="1500"/>
                                        <p:tgtEl>
                                          <p:spTgt spid="246"/>
                                        </p:tgtEl>
                                      </p:cBhvr>
                                    </p:animEffect>
                                    <p:set>
                                      <p:cBhvr>
                                        <p:cTn id="49" dur="1" fill="hold">
                                          <p:stCondLst>
                                            <p:cond delay="1499"/>
                                          </p:stCondLst>
                                        </p:cTn>
                                        <p:tgtEl>
                                          <p:spTgt spid="246"/>
                                        </p:tgtEl>
                                        <p:attrNameLst>
                                          <p:attrName>style.visibility</p:attrName>
                                        </p:attrNameLst>
                                      </p:cBhvr>
                                      <p:to>
                                        <p:strVal val="hidden"/>
                                      </p:to>
                                    </p:set>
                                  </p:childTnLst>
                                </p:cTn>
                              </p:par>
                              <p:par>
                                <p:cTn id="50" presetID="22" presetClass="exit" presetSubtype="4" fill="hold" grpId="0" nodeType="withEffect">
                                  <p:stCondLst>
                                    <p:cond delay="0"/>
                                  </p:stCondLst>
                                  <p:childTnLst>
                                    <p:animEffect transition="out" filter="wipe(down)">
                                      <p:cBhvr>
                                        <p:cTn id="51" dur="1500"/>
                                        <p:tgtEl>
                                          <p:spTgt spid="256"/>
                                        </p:tgtEl>
                                      </p:cBhvr>
                                    </p:animEffect>
                                    <p:set>
                                      <p:cBhvr>
                                        <p:cTn id="52" dur="1" fill="hold">
                                          <p:stCondLst>
                                            <p:cond delay="1499"/>
                                          </p:stCondLst>
                                        </p:cTn>
                                        <p:tgtEl>
                                          <p:spTgt spid="256"/>
                                        </p:tgtEl>
                                        <p:attrNameLst>
                                          <p:attrName>style.visibility</p:attrName>
                                        </p:attrNameLst>
                                      </p:cBhvr>
                                      <p:to>
                                        <p:strVal val="hidden"/>
                                      </p:to>
                                    </p:set>
                                  </p:childTnLst>
                                </p:cTn>
                              </p:par>
                            </p:childTnLst>
                          </p:cTn>
                        </p:par>
                        <p:par>
                          <p:cTn id="53" fill="hold">
                            <p:stCondLst>
                              <p:cond delay="1500"/>
                            </p:stCondLst>
                            <p:childTnLst>
                              <p:par>
                                <p:cTn id="54" presetID="22" presetClass="exit" presetSubtype="2" fill="hold" grpId="0" nodeType="afterEffect">
                                  <p:stCondLst>
                                    <p:cond delay="0"/>
                                  </p:stCondLst>
                                  <p:childTnLst>
                                    <p:animEffect transition="out" filter="wipe(right)">
                                      <p:cBhvr>
                                        <p:cTn id="55" dur="500"/>
                                        <p:tgtEl>
                                          <p:spTgt spid="255"/>
                                        </p:tgtEl>
                                      </p:cBhvr>
                                    </p:animEffect>
                                    <p:set>
                                      <p:cBhvr>
                                        <p:cTn id="56" dur="1" fill="hold">
                                          <p:stCondLst>
                                            <p:cond delay="499"/>
                                          </p:stCondLst>
                                        </p:cTn>
                                        <p:tgtEl>
                                          <p:spTgt spid="255"/>
                                        </p:tgtEl>
                                        <p:attrNameLst>
                                          <p:attrName>style.visibility</p:attrName>
                                        </p:attrNameLst>
                                      </p:cBhvr>
                                      <p:to>
                                        <p:strVal val="hidden"/>
                                      </p:to>
                                    </p:set>
                                  </p:childTnLst>
                                </p:cTn>
                              </p:par>
                              <p:par>
                                <p:cTn id="57" presetID="22" presetClass="exit" presetSubtype="2" fill="hold" grpId="0" nodeType="withEffect">
                                  <p:stCondLst>
                                    <p:cond delay="0"/>
                                  </p:stCondLst>
                                  <p:childTnLst>
                                    <p:animEffect transition="out" filter="wipe(right)">
                                      <p:cBhvr>
                                        <p:cTn id="58" dur="500"/>
                                        <p:tgtEl>
                                          <p:spTgt spid="245"/>
                                        </p:tgtEl>
                                      </p:cBhvr>
                                    </p:animEffect>
                                    <p:set>
                                      <p:cBhvr>
                                        <p:cTn id="59" dur="1" fill="hold">
                                          <p:stCondLst>
                                            <p:cond delay="499"/>
                                          </p:stCondLst>
                                        </p:cTn>
                                        <p:tgtEl>
                                          <p:spTgt spid="245"/>
                                        </p:tgtEl>
                                        <p:attrNameLst>
                                          <p:attrName>style.visibility</p:attrName>
                                        </p:attrNameLst>
                                      </p:cBhvr>
                                      <p:to>
                                        <p:strVal val="hidden"/>
                                      </p:to>
                                    </p:set>
                                  </p:childTnLst>
                                </p:cTn>
                              </p:par>
                              <p:par>
                                <p:cTn id="60" presetID="22" presetClass="exit" presetSubtype="2" fill="hold" grpId="0" nodeType="withEffect">
                                  <p:stCondLst>
                                    <p:cond delay="0"/>
                                  </p:stCondLst>
                                  <p:childTnLst>
                                    <p:animEffect transition="out" filter="wipe(right)">
                                      <p:cBhvr>
                                        <p:cTn id="61" dur="500"/>
                                        <p:tgtEl>
                                          <p:spTgt spid="235"/>
                                        </p:tgtEl>
                                      </p:cBhvr>
                                    </p:animEffect>
                                    <p:set>
                                      <p:cBhvr>
                                        <p:cTn id="62" dur="1" fill="hold">
                                          <p:stCondLst>
                                            <p:cond delay="499"/>
                                          </p:stCondLst>
                                        </p:cTn>
                                        <p:tgtEl>
                                          <p:spTgt spid="235"/>
                                        </p:tgtEl>
                                        <p:attrNameLst>
                                          <p:attrName>style.visibility</p:attrName>
                                        </p:attrNameLst>
                                      </p:cBhvr>
                                      <p:to>
                                        <p:strVal val="hidden"/>
                                      </p:to>
                                    </p:set>
                                  </p:childTnLst>
                                </p:cTn>
                              </p:par>
                              <p:par>
                                <p:cTn id="63" presetID="22" presetClass="exit" presetSubtype="2" fill="hold" grpId="0" nodeType="withEffect">
                                  <p:stCondLst>
                                    <p:cond delay="0"/>
                                  </p:stCondLst>
                                  <p:childTnLst>
                                    <p:animEffect transition="out" filter="wipe(right)">
                                      <p:cBhvr>
                                        <p:cTn id="64" dur="500"/>
                                        <p:tgtEl>
                                          <p:spTgt spid="225"/>
                                        </p:tgtEl>
                                      </p:cBhvr>
                                    </p:animEffect>
                                    <p:set>
                                      <p:cBhvr>
                                        <p:cTn id="65" dur="1" fill="hold">
                                          <p:stCondLst>
                                            <p:cond delay="499"/>
                                          </p:stCondLst>
                                        </p:cTn>
                                        <p:tgtEl>
                                          <p:spTgt spid="225"/>
                                        </p:tgtEl>
                                        <p:attrNameLst>
                                          <p:attrName>style.visibility</p:attrName>
                                        </p:attrNameLst>
                                      </p:cBhvr>
                                      <p:to>
                                        <p:strVal val="hidden"/>
                                      </p:to>
                                    </p:set>
                                  </p:childTnLst>
                                </p:cTn>
                              </p:par>
                              <p:par>
                                <p:cTn id="66" presetID="22" presetClass="exit" presetSubtype="2" fill="hold" grpId="0" nodeType="withEffect">
                                  <p:stCondLst>
                                    <p:cond delay="0"/>
                                  </p:stCondLst>
                                  <p:childTnLst>
                                    <p:animEffect transition="out" filter="wipe(right)">
                                      <p:cBhvr>
                                        <p:cTn id="67" dur="500"/>
                                        <p:tgtEl>
                                          <p:spTgt spid="206"/>
                                        </p:tgtEl>
                                      </p:cBhvr>
                                    </p:animEffect>
                                    <p:set>
                                      <p:cBhvr>
                                        <p:cTn id="68" dur="1" fill="hold">
                                          <p:stCondLst>
                                            <p:cond delay="499"/>
                                          </p:stCondLst>
                                        </p:cTn>
                                        <p:tgtEl>
                                          <p:spTgt spid="206"/>
                                        </p:tgtEl>
                                        <p:attrNameLst>
                                          <p:attrName>style.visibility</p:attrName>
                                        </p:attrNameLst>
                                      </p:cBhvr>
                                      <p:to>
                                        <p:strVal val="hidden"/>
                                      </p:to>
                                    </p:set>
                                  </p:childTnLst>
                                </p:cTn>
                              </p:par>
                            </p:childTnLst>
                          </p:cTn>
                        </p:par>
                        <p:par>
                          <p:cTn id="69" fill="hold">
                            <p:stCondLst>
                              <p:cond delay="2000"/>
                            </p:stCondLst>
                            <p:childTnLst>
                              <p:par>
                                <p:cTn id="70" presetID="35" presetClass="path" presetSubtype="0" accel="50000" decel="50000" fill="hold" grpId="0" nodeType="afterEffect">
                                  <p:stCondLst>
                                    <p:cond delay="0"/>
                                  </p:stCondLst>
                                  <p:childTnLst>
                                    <p:animMotion origin="layout" path="M 4.92965E-6 2.22222E-6 L -0.2646 -0.00162 " pathEditMode="relative" rAng="0" ptsTypes="AA">
                                      <p:cBhvr>
                                        <p:cTn id="71" dur="2000" fill="hold"/>
                                        <p:tgtEl>
                                          <p:spTgt spid="234"/>
                                        </p:tgtEl>
                                        <p:attrNameLst>
                                          <p:attrName>ppt_x</p:attrName>
                                          <p:attrName>ppt_y</p:attrName>
                                        </p:attrNameLst>
                                      </p:cBhvr>
                                      <p:rCtr x="-13236" y="-93"/>
                                    </p:animMotion>
                                  </p:childTnLst>
                                </p:cTn>
                              </p:par>
                              <p:par>
                                <p:cTn id="72" presetID="35" presetClass="path" presetSubtype="0" accel="50000" decel="50000" fill="hold" grpId="0" nodeType="withEffect">
                                  <p:stCondLst>
                                    <p:cond delay="0"/>
                                  </p:stCondLst>
                                  <p:childTnLst>
                                    <p:animMotion origin="layout" path="M -4.89317E-6 1.11111E-6 L -0.38262 1.11111E-6 " pathEditMode="relative" rAng="0" ptsTypes="AA">
                                      <p:cBhvr>
                                        <p:cTn id="73" dur="2000" fill="hold"/>
                                        <p:tgtEl>
                                          <p:spTgt spid="244"/>
                                        </p:tgtEl>
                                        <p:attrNameLst>
                                          <p:attrName>ppt_x</p:attrName>
                                          <p:attrName>ppt_y</p:attrName>
                                        </p:attrNameLst>
                                      </p:cBhvr>
                                      <p:rCtr x="-19138" y="0"/>
                                    </p:animMotion>
                                  </p:childTnLst>
                                </p:cTn>
                              </p:par>
                              <p:par>
                                <p:cTn id="74" presetID="35" presetClass="path" presetSubtype="0" accel="50000" decel="50000" fill="hold" grpId="0" nodeType="withEffect">
                                  <p:stCondLst>
                                    <p:cond delay="0"/>
                                  </p:stCondLst>
                                  <p:childTnLst>
                                    <p:animMotion origin="layout" path="M 3.29338E-6 -4.81481E-6 L -0.40946 -0.00162 " pathEditMode="relative" rAng="0" ptsTypes="AA">
                                      <p:cBhvr>
                                        <p:cTn id="75" dur="2000" fill="hold"/>
                                        <p:tgtEl>
                                          <p:spTgt spid="254"/>
                                        </p:tgtEl>
                                        <p:attrNameLst>
                                          <p:attrName>ppt_x</p:attrName>
                                          <p:attrName>ppt_y</p:attrName>
                                        </p:attrNameLst>
                                      </p:cBhvr>
                                      <p:rCtr x="-20479" y="-93"/>
                                    </p:animMotion>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2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9"/>
                                        </p:tgtEl>
                                        <p:attrNameLst>
                                          <p:attrName>style.visibility</p:attrName>
                                        </p:attrNameLst>
                                      </p:cBhvr>
                                      <p:to>
                                        <p:strVal val="visible"/>
                                      </p:to>
                                    </p:set>
                                  </p:childTnLst>
                                </p:cTn>
                              </p:par>
                              <p:par>
                                <p:cTn id="83" presetID="9" presetClass="exit" presetSubtype="0" fill="hold" grpId="1" nodeType="withEffect">
                                  <p:stCondLst>
                                    <p:cond delay="0"/>
                                  </p:stCondLst>
                                  <p:childTnLst>
                                    <p:animEffect transition="out" filter="dissolve">
                                      <p:cBhvr>
                                        <p:cTn id="84" dur="500"/>
                                        <p:tgtEl>
                                          <p:spTgt spid="234"/>
                                        </p:tgtEl>
                                      </p:cBhvr>
                                    </p:animEffect>
                                    <p:set>
                                      <p:cBhvr>
                                        <p:cTn id="85" dur="1" fill="hold">
                                          <p:stCondLst>
                                            <p:cond delay="499"/>
                                          </p:stCondLst>
                                        </p:cTn>
                                        <p:tgtEl>
                                          <p:spTgt spid="234"/>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244"/>
                                        </p:tgtEl>
                                      </p:cBhvr>
                                    </p:animEffect>
                                    <p:set>
                                      <p:cBhvr>
                                        <p:cTn id="88" dur="1" fill="hold">
                                          <p:stCondLst>
                                            <p:cond delay="499"/>
                                          </p:stCondLst>
                                        </p:cTn>
                                        <p:tgtEl>
                                          <p:spTgt spid="244"/>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54"/>
                                        </p:tgtEl>
                                      </p:cBhvr>
                                    </p:animEffect>
                                    <p:set>
                                      <p:cBhvr>
                                        <p:cTn id="91" dur="1" fill="hold">
                                          <p:stCondLst>
                                            <p:cond delay="499"/>
                                          </p:stCondLst>
                                        </p:cTn>
                                        <p:tgtEl>
                                          <p:spTgt spid="254"/>
                                        </p:tgtEl>
                                        <p:attrNameLst>
                                          <p:attrName>style.visibility</p:attrName>
                                        </p:attrNameLst>
                                      </p:cBhvr>
                                      <p:to>
                                        <p:strVal val="hidden"/>
                                      </p:to>
                                    </p:set>
                                  </p:childTnLst>
                                </p:cTn>
                              </p:par>
                            </p:childTnLst>
                          </p:cTn>
                        </p:par>
                        <p:par>
                          <p:cTn id="92" fill="hold">
                            <p:stCondLst>
                              <p:cond delay="4500"/>
                            </p:stCondLst>
                            <p:childTnLst>
                              <p:par>
                                <p:cTn id="93" presetID="9" presetClass="exit" presetSubtype="0" fill="hold" grpId="0" nodeType="afterEffect">
                                  <p:stCondLst>
                                    <p:cond delay="0"/>
                                  </p:stCondLst>
                                  <p:childTnLst>
                                    <p:animEffect transition="out" filter="dissolve">
                                      <p:cBhvr>
                                        <p:cTn id="94" dur="500"/>
                                        <p:tgtEl>
                                          <p:spTgt spid="227"/>
                                        </p:tgtEl>
                                      </p:cBhvr>
                                    </p:animEffect>
                                    <p:set>
                                      <p:cBhvr>
                                        <p:cTn id="95" dur="1" fill="hold">
                                          <p:stCondLst>
                                            <p:cond delay="499"/>
                                          </p:stCondLst>
                                        </p:cTn>
                                        <p:tgtEl>
                                          <p:spTgt spid="227"/>
                                        </p:tgtEl>
                                        <p:attrNameLst>
                                          <p:attrName>style.visibility</p:attrName>
                                        </p:attrNameLst>
                                      </p:cBhvr>
                                      <p:to>
                                        <p:strVal val="hidden"/>
                                      </p:to>
                                    </p:set>
                                  </p:childTnLst>
                                </p:cTn>
                              </p:par>
                              <p:par>
                                <p:cTn id="96" presetID="9" presetClass="exit" presetSubtype="0" fill="hold" grpId="0" nodeType="withEffect">
                                  <p:stCondLst>
                                    <p:cond delay="0"/>
                                  </p:stCondLst>
                                  <p:childTnLst>
                                    <p:animEffect transition="out" filter="dissolve">
                                      <p:cBhvr>
                                        <p:cTn id="97" dur="500"/>
                                        <p:tgtEl>
                                          <p:spTgt spid="233"/>
                                        </p:tgtEl>
                                      </p:cBhvr>
                                    </p:animEffect>
                                    <p:set>
                                      <p:cBhvr>
                                        <p:cTn id="98" dur="1" fill="hold">
                                          <p:stCondLst>
                                            <p:cond delay="499"/>
                                          </p:stCondLst>
                                        </p:cTn>
                                        <p:tgtEl>
                                          <p:spTgt spid="233"/>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235"/>
                                        </p:tgtEl>
                                      </p:cBhvr>
                                    </p:animEffect>
                                    <p:set>
                                      <p:cBhvr>
                                        <p:cTn id="101" dur="1" fill="hold">
                                          <p:stCondLst>
                                            <p:cond delay="499"/>
                                          </p:stCondLst>
                                        </p:cTn>
                                        <p:tgtEl>
                                          <p:spTgt spid="235"/>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236"/>
                                        </p:tgtEl>
                                      </p:cBhvr>
                                    </p:animEffect>
                                    <p:set>
                                      <p:cBhvr>
                                        <p:cTn id="104" dur="1" fill="hold">
                                          <p:stCondLst>
                                            <p:cond delay="499"/>
                                          </p:stCondLst>
                                        </p:cTn>
                                        <p:tgtEl>
                                          <p:spTgt spid="236"/>
                                        </p:tgtEl>
                                        <p:attrNameLst>
                                          <p:attrName>style.visibility</p:attrName>
                                        </p:attrNameLst>
                                      </p:cBhvr>
                                      <p:to>
                                        <p:strVal val="hidden"/>
                                      </p:to>
                                    </p:set>
                                  </p:childTnLst>
                                </p:cTn>
                              </p:par>
                              <p:par>
                                <p:cTn id="105" presetID="9" presetClass="exit" presetSubtype="0" fill="hold" grpId="0" nodeType="withEffect">
                                  <p:stCondLst>
                                    <p:cond delay="0"/>
                                  </p:stCondLst>
                                  <p:childTnLst>
                                    <p:animEffect transition="out" filter="dissolve">
                                      <p:cBhvr>
                                        <p:cTn id="106" dur="500"/>
                                        <p:tgtEl>
                                          <p:spTgt spid="237"/>
                                        </p:tgtEl>
                                      </p:cBhvr>
                                    </p:animEffect>
                                    <p:set>
                                      <p:cBhvr>
                                        <p:cTn id="107" dur="1" fill="hold">
                                          <p:stCondLst>
                                            <p:cond delay="499"/>
                                          </p:stCondLst>
                                        </p:cTn>
                                        <p:tgtEl>
                                          <p:spTgt spid="237"/>
                                        </p:tgtEl>
                                        <p:attrNameLst>
                                          <p:attrName>style.visibility</p:attrName>
                                        </p:attrNameLst>
                                      </p:cBhvr>
                                      <p:to>
                                        <p:strVal val="hidden"/>
                                      </p:to>
                                    </p:set>
                                  </p:childTnLst>
                                </p:cTn>
                              </p:par>
                              <p:par>
                                <p:cTn id="108" presetID="9" presetClass="exit" presetSubtype="0" fill="hold" grpId="0" nodeType="withEffect">
                                  <p:stCondLst>
                                    <p:cond delay="0"/>
                                  </p:stCondLst>
                                  <p:childTnLst>
                                    <p:animEffect transition="out" filter="dissolve">
                                      <p:cBhvr>
                                        <p:cTn id="109" dur="500"/>
                                        <p:tgtEl>
                                          <p:spTgt spid="243"/>
                                        </p:tgtEl>
                                      </p:cBhvr>
                                    </p:animEffect>
                                    <p:set>
                                      <p:cBhvr>
                                        <p:cTn id="110" dur="1" fill="hold">
                                          <p:stCondLst>
                                            <p:cond delay="499"/>
                                          </p:stCondLst>
                                        </p:cTn>
                                        <p:tgtEl>
                                          <p:spTgt spid="243"/>
                                        </p:tgtEl>
                                        <p:attrNameLst>
                                          <p:attrName>style.visibility</p:attrName>
                                        </p:attrNameLst>
                                      </p:cBhvr>
                                      <p:to>
                                        <p:strVal val="hidden"/>
                                      </p:to>
                                    </p:set>
                                  </p:childTnLst>
                                </p:cTn>
                              </p:par>
                              <p:par>
                                <p:cTn id="111" presetID="9" presetClass="exit" presetSubtype="0" fill="hold" grpId="1" nodeType="withEffect">
                                  <p:stCondLst>
                                    <p:cond delay="0"/>
                                  </p:stCondLst>
                                  <p:childTnLst>
                                    <p:animEffect transition="out" filter="dissolve">
                                      <p:cBhvr>
                                        <p:cTn id="112" dur="500"/>
                                        <p:tgtEl>
                                          <p:spTgt spid="245"/>
                                        </p:tgtEl>
                                      </p:cBhvr>
                                    </p:animEffect>
                                    <p:set>
                                      <p:cBhvr>
                                        <p:cTn id="113" dur="1" fill="hold">
                                          <p:stCondLst>
                                            <p:cond delay="499"/>
                                          </p:stCondLst>
                                        </p:cTn>
                                        <p:tgtEl>
                                          <p:spTgt spid="245"/>
                                        </p:tgtEl>
                                        <p:attrNameLst>
                                          <p:attrName>style.visibility</p:attrName>
                                        </p:attrNameLst>
                                      </p:cBhvr>
                                      <p:to>
                                        <p:strVal val="hidden"/>
                                      </p:to>
                                    </p:set>
                                  </p:childTnLst>
                                </p:cTn>
                              </p:par>
                              <p:par>
                                <p:cTn id="114" presetID="9" presetClass="exit" presetSubtype="0" fill="hold" grpId="1" nodeType="withEffect">
                                  <p:stCondLst>
                                    <p:cond delay="0"/>
                                  </p:stCondLst>
                                  <p:childTnLst>
                                    <p:animEffect transition="out" filter="dissolve">
                                      <p:cBhvr>
                                        <p:cTn id="115" dur="500"/>
                                        <p:tgtEl>
                                          <p:spTgt spid="246"/>
                                        </p:tgtEl>
                                      </p:cBhvr>
                                    </p:animEffect>
                                    <p:set>
                                      <p:cBhvr>
                                        <p:cTn id="116" dur="1" fill="hold">
                                          <p:stCondLst>
                                            <p:cond delay="499"/>
                                          </p:stCondLst>
                                        </p:cTn>
                                        <p:tgtEl>
                                          <p:spTgt spid="246"/>
                                        </p:tgtEl>
                                        <p:attrNameLst>
                                          <p:attrName>style.visibility</p:attrName>
                                        </p:attrNameLst>
                                      </p:cBhvr>
                                      <p:to>
                                        <p:strVal val="hidden"/>
                                      </p:to>
                                    </p:set>
                                  </p:childTnLst>
                                </p:cTn>
                              </p:par>
                              <p:par>
                                <p:cTn id="117" presetID="9" presetClass="exit" presetSubtype="0" fill="hold" grpId="0" nodeType="withEffect">
                                  <p:stCondLst>
                                    <p:cond delay="0"/>
                                  </p:stCondLst>
                                  <p:childTnLst>
                                    <p:animEffect transition="out" filter="dissolve">
                                      <p:cBhvr>
                                        <p:cTn id="118" dur="500"/>
                                        <p:tgtEl>
                                          <p:spTgt spid="247"/>
                                        </p:tgtEl>
                                      </p:cBhvr>
                                    </p:animEffect>
                                    <p:set>
                                      <p:cBhvr>
                                        <p:cTn id="119" dur="1" fill="hold">
                                          <p:stCondLst>
                                            <p:cond delay="499"/>
                                          </p:stCondLst>
                                        </p:cTn>
                                        <p:tgtEl>
                                          <p:spTgt spid="247"/>
                                        </p:tgtEl>
                                        <p:attrNameLst>
                                          <p:attrName>style.visibility</p:attrName>
                                        </p:attrNameLst>
                                      </p:cBhvr>
                                      <p:to>
                                        <p:strVal val="hidden"/>
                                      </p:to>
                                    </p:set>
                                  </p:childTnLst>
                                </p:cTn>
                              </p:par>
                              <p:par>
                                <p:cTn id="120" presetID="9" presetClass="exit" presetSubtype="0" fill="hold" grpId="0" nodeType="withEffect">
                                  <p:stCondLst>
                                    <p:cond delay="0"/>
                                  </p:stCondLst>
                                  <p:childTnLst>
                                    <p:animEffect transition="out" filter="dissolve">
                                      <p:cBhvr>
                                        <p:cTn id="121" dur="500"/>
                                        <p:tgtEl>
                                          <p:spTgt spid="253"/>
                                        </p:tgtEl>
                                      </p:cBhvr>
                                    </p:animEffect>
                                    <p:set>
                                      <p:cBhvr>
                                        <p:cTn id="122" dur="1" fill="hold">
                                          <p:stCondLst>
                                            <p:cond delay="499"/>
                                          </p:stCondLst>
                                        </p:cTn>
                                        <p:tgtEl>
                                          <p:spTgt spid="253"/>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255"/>
                                        </p:tgtEl>
                                      </p:cBhvr>
                                    </p:animEffect>
                                    <p:set>
                                      <p:cBhvr>
                                        <p:cTn id="125" dur="1" fill="hold">
                                          <p:stCondLst>
                                            <p:cond delay="499"/>
                                          </p:stCondLst>
                                        </p:cTn>
                                        <p:tgtEl>
                                          <p:spTgt spid="255"/>
                                        </p:tgtEl>
                                        <p:attrNameLst>
                                          <p:attrName>style.visibility</p:attrName>
                                        </p:attrNameLst>
                                      </p:cBhvr>
                                      <p:to>
                                        <p:strVal val="hidden"/>
                                      </p:to>
                                    </p:set>
                                  </p:childTnLst>
                                </p:cTn>
                              </p:par>
                              <p:par>
                                <p:cTn id="126" presetID="9" presetClass="exit" presetSubtype="0" fill="hold" grpId="1" nodeType="withEffect">
                                  <p:stCondLst>
                                    <p:cond delay="0"/>
                                  </p:stCondLst>
                                  <p:childTnLst>
                                    <p:animEffect transition="out" filter="dissolve">
                                      <p:cBhvr>
                                        <p:cTn id="127" dur="500"/>
                                        <p:tgtEl>
                                          <p:spTgt spid="256"/>
                                        </p:tgtEl>
                                      </p:cBhvr>
                                    </p:animEffect>
                                    <p:set>
                                      <p:cBhvr>
                                        <p:cTn id="128" dur="1" fill="hold">
                                          <p:stCondLst>
                                            <p:cond delay="499"/>
                                          </p:stCondLst>
                                        </p:cTn>
                                        <p:tgtEl>
                                          <p:spTgt spid="256"/>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166"/>
                                        </p:tgtEl>
                                      </p:cBhvr>
                                    </p:animEffect>
                                    <p:set>
                                      <p:cBhvr>
                                        <p:cTn id="131" dur="1" fill="hold">
                                          <p:stCondLst>
                                            <p:cond delay="499"/>
                                          </p:stCondLst>
                                        </p:cTn>
                                        <p:tgtEl>
                                          <p:spTgt spid="166"/>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165"/>
                                        </p:tgtEl>
                                      </p:cBhvr>
                                    </p:animEffect>
                                    <p:set>
                                      <p:cBhvr>
                                        <p:cTn id="134" dur="1" fill="hold">
                                          <p:stCondLst>
                                            <p:cond delay="499"/>
                                          </p:stCondLst>
                                        </p:cTn>
                                        <p:tgtEl>
                                          <p:spTgt spid="165"/>
                                        </p:tgtEl>
                                        <p:attrNameLst>
                                          <p:attrName>style.visibility</p:attrName>
                                        </p:attrNameLst>
                                      </p:cBhvr>
                                      <p:to>
                                        <p:strVal val="hidden"/>
                                      </p:to>
                                    </p:set>
                                  </p:childTnLst>
                                </p:cTn>
                              </p:par>
                              <p:par>
                                <p:cTn id="135" presetID="9" presetClass="exit" presetSubtype="0" fill="hold" nodeType="withEffect">
                                  <p:stCondLst>
                                    <p:cond delay="0"/>
                                  </p:stCondLst>
                                  <p:childTnLst>
                                    <p:animEffect transition="out" filter="dissolve">
                                      <p:cBhvr>
                                        <p:cTn id="136" dur="500"/>
                                        <p:tgtEl>
                                          <p:spTgt spid="164"/>
                                        </p:tgtEl>
                                      </p:cBhvr>
                                    </p:animEffect>
                                    <p:set>
                                      <p:cBhvr>
                                        <p:cTn id="137" dur="1" fill="hold">
                                          <p:stCondLst>
                                            <p:cond delay="499"/>
                                          </p:stCondLst>
                                        </p:cTn>
                                        <p:tgtEl>
                                          <p:spTgt spid="16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ntr" presetSubtype="0" fill="hold" nodeType="clickEffect">
                                  <p:stCondLst>
                                    <p:cond delay="0"/>
                                  </p:stCondLst>
                                  <p:childTnLst>
                                    <p:set>
                                      <p:cBhvr>
                                        <p:cTn id="141" dur="1" fill="hold">
                                          <p:stCondLst>
                                            <p:cond delay="0"/>
                                          </p:stCondLst>
                                        </p:cTn>
                                        <p:tgtEl>
                                          <p:spTgt spid="208"/>
                                        </p:tgtEl>
                                        <p:attrNameLst>
                                          <p:attrName>style.visibility</p:attrName>
                                        </p:attrNameLst>
                                      </p:cBhvr>
                                      <p:to>
                                        <p:strVal val="visible"/>
                                      </p:to>
                                    </p:set>
                                    <p:animEffect transition="in" filter="dissolve">
                                      <p:cBhvr>
                                        <p:cTn id="142" dur="500"/>
                                        <p:tgtEl>
                                          <p:spTgt spid="208"/>
                                        </p:tgtEl>
                                      </p:cBhvr>
                                    </p:animEffect>
                                  </p:childTnLst>
                                </p:cTn>
                              </p:par>
                              <p:par>
                                <p:cTn id="143" presetID="63" presetClass="path" presetSubtype="0" accel="50000" decel="50000" fill="hold" nodeType="withEffect">
                                  <p:stCondLst>
                                    <p:cond delay="0"/>
                                  </p:stCondLst>
                                  <p:childTnLst>
                                    <p:animMotion origin="layout" path="M -1.59609E-6 -1.04533E-6 L 0.44626 -1.04533E-6 " pathEditMode="relative" rAng="0" ptsTypes="AA">
                                      <p:cBhvr>
                                        <p:cTn id="144" dur="2000" fill="hold"/>
                                        <p:tgtEl>
                                          <p:spTgt spid="208"/>
                                        </p:tgtEl>
                                        <p:attrNameLst>
                                          <p:attrName>ppt_x</p:attrName>
                                          <p:attrName>ppt_y</p:attrName>
                                        </p:attrNameLst>
                                      </p:cBhvr>
                                      <p:rCtr x="22306" y="0"/>
                                    </p:animMotion>
                                  </p:childTnLst>
                                </p:cTn>
                              </p:par>
                              <p:par>
                                <p:cTn id="145" presetID="1" presetClass="entr" presetSubtype="0" fill="hold" nodeType="withEffect">
                                  <p:stCondLst>
                                    <p:cond delay="0"/>
                                  </p:stCondLst>
                                  <p:childTnLst>
                                    <p:set>
                                      <p:cBhvr>
                                        <p:cTn id="146" dur="1" fill="hold">
                                          <p:stCondLst>
                                            <p:cond delay="0"/>
                                          </p:stCondLst>
                                        </p:cTn>
                                        <p:tgtEl>
                                          <p:spTgt spid="169"/>
                                        </p:tgtEl>
                                        <p:attrNameLst>
                                          <p:attrName>style.visibility</p:attrName>
                                        </p:attrNameLst>
                                      </p:cBhvr>
                                      <p:to>
                                        <p:strVal val="visible"/>
                                      </p:to>
                                    </p:set>
                                  </p:childTnLst>
                                </p:cTn>
                              </p:par>
                              <p:par>
                                <p:cTn id="147" presetID="0" presetClass="path" presetSubtype="0" accel="50000" decel="50000" fill="hold" nodeType="withEffect">
                                  <p:stCondLst>
                                    <p:cond delay="0"/>
                                  </p:stCondLst>
                                  <p:childTnLst>
                                    <p:animMotion origin="layout" path="M 0.00091 -0.00023 L 0.60339 0.00301 " pathEditMode="relative" rAng="0" ptsTypes="AA">
                                      <p:cBhvr>
                                        <p:cTn id="148" dur="2000" fill="hold"/>
                                        <p:tgtEl>
                                          <p:spTgt spid="169"/>
                                        </p:tgtEl>
                                        <p:attrNameLst>
                                          <p:attrName>ppt_x</p:attrName>
                                          <p:attrName>ppt_y</p:attrName>
                                        </p:attrNameLst>
                                      </p:cBhvr>
                                      <p:rCtr x="30124" y="162"/>
                                    </p:animMotion>
                                  </p:childTnLst>
                                </p:cTn>
                              </p:par>
                              <p:par>
                                <p:cTn id="149" presetID="9" presetClass="entr" presetSubtype="0" fill="hold" grpId="0" nodeType="withEffect">
                                  <p:stCondLst>
                                    <p:cond delay="0"/>
                                  </p:stCondLst>
                                  <p:childTnLst>
                                    <p:set>
                                      <p:cBhvr>
                                        <p:cTn id="150" dur="1" fill="hold">
                                          <p:stCondLst>
                                            <p:cond delay="0"/>
                                          </p:stCondLst>
                                        </p:cTn>
                                        <p:tgtEl>
                                          <p:spTgt spid="150"/>
                                        </p:tgtEl>
                                        <p:attrNameLst>
                                          <p:attrName>style.visibility</p:attrName>
                                        </p:attrNameLst>
                                      </p:cBhvr>
                                      <p:to>
                                        <p:strVal val="visible"/>
                                      </p:to>
                                    </p:set>
                                    <p:animEffect transition="in" filter="dissolve">
                                      <p:cBhvr>
                                        <p:cTn id="151" dur="500"/>
                                        <p:tgtEl>
                                          <p:spTgt spid="150"/>
                                        </p:tgtEl>
                                      </p:cBhvr>
                                    </p:animEffect>
                                  </p:childTnLst>
                                </p:cTn>
                              </p:par>
                            </p:childTnLst>
                          </p:cTn>
                        </p:par>
                        <p:par>
                          <p:cTn id="152" fill="hold">
                            <p:stCondLst>
                              <p:cond delay="2000"/>
                            </p:stCondLst>
                            <p:childTnLst>
                              <p:par>
                                <p:cTn id="153" presetID="22" presetClass="entr" presetSubtype="4" fill="hold" nodeType="afterEffect">
                                  <p:stCondLst>
                                    <p:cond delay="0"/>
                                  </p:stCondLst>
                                  <p:childTnLst>
                                    <p:set>
                                      <p:cBhvr>
                                        <p:cTn id="154" dur="1" fill="hold">
                                          <p:stCondLst>
                                            <p:cond delay="0"/>
                                          </p:stCondLst>
                                        </p:cTn>
                                        <p:tgtEl>
                                          <p:spTgt spid="167"/>
                                        </p:tgtEl>
                                        <p:attrNameLst>
                                          <p:attrName>style.visibility</p:attrName>
                                        </p:attrNameLst>
                                      </p:cBhvr>
                                      <p:to>
                                        <p:strVal val="visible"/>
                                      </p:to>
                                    </p:set>
                                    <p:animEffect transition="in" filter="wipe(down)">
                                      <p:cBhvr>
                                        <p:cTn id="155" dur="500"/>
                                        <p:tgtEl>
                                          <p:spTgt spid="167"/>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152"/>
                                        </p:tgtEl>
                                        <p:attrNameLst>
                                          <p:attrName>style.visibility</p:attrName>
                                        </p:attrNameLst>
                                      </p:cBhvr>
                                      <p:to>
                                        <p:strVal val="visible"/>
                                      </p:to>
                                    </p:set>
                                    <p:animEffect transition="in" filter="wipe(left)">
                                      <p:cBhvr>
                                        <p:cTn id="160" dur="500"/>
                                        <p:tgtEl>
                                          <p:spTgt spid="152"/>
                                        </p:tgtEl>
                                      </p:cBhvr>
                                    </p:animEffect>
                                  </p:childTnLst>
                                </p:cTn>
                              </p:par>
                            </p:childTnLst>
                          </p:cTn>
                        </p:par>
                        <p:par>
                          <p:cTn id="161" fill="hold">
                            <p:stCondLst>
                              <p:cond delay="500"/>
                            </p:stCondLst>
                            <p:childTnLst>
                              <p:par>
                                <p:cTn id="162" presetID="1" presetClass="entr" presetSubtype="0" fill="hold" grpId="0" nodeType="afterEffect">
                                  <p:stCondLst>
                                    <p:cond delay="0"/>
                                  </p:stCondLst>
                                  <p:childTnLst>
                                    <p:set>
                                      <p:cBhvr>
                                        <p:cTn id="163" dur="1" fill="hold">
                                          <p:stCondLst>
                                            <p:cond delay="0"/>
                                          </p:stCondLst>
                                        </p:cTn>
                                        <p:tgtEl>
                                          <p:spTgt spid="151"/>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53"/>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54"/>
                                        </p:tgtEl>
                                        <p:attrNameLst>
                                          <p:attrName>style.visibility</p:attrName>
                                        </p:attrNameLst>
                                      </p:cBhvr>
                                      <p:to>
                                        <p:strVal val="visible"/>
                                      </p:to>
                                    </p:set>
                                  </p:childTnLst>
                                </p:cTn>
                              </p:par>
                            </p:childTnLst>
                          </p:cTn>
                        </p:par>
                        <p:par>
                          <p:cTn id="168" fill="hold">
                            <p:stCondLst>
                              <p:cond delay="500"/>
                            </p:stCondLst>
                            <p:childTnLst>
                              <p:par>
                                <p:cTn id="169" presetID="9" presetClass="entr" presetSubtype="0" fill="hold" nodeType="afterEffect">
                                  <p:stCondLst>
                                    <p:cond delay="0"/>
                                  </p:stCondLst>
                                  <p:childTnLst>
                                    <p:set>
                                      <p:cBhvr>
                                        <p:cTn id="170" dur="1" fill="hold">
                                          <p:stCondLst>
                                            <p:cond delay="0"/>
                                          </p:stCondLst>
                                        </p:cTn>
                                        <p:tgtEl>
                                          <p:spTgt spid="197"/>
                                        </p:tgtEl>
                                        <p:attrNameLst>
                                          <p:attrName>style.visibility</p:attrName>
                                        </p:attrNameLst>
                                      </p:cBhvr>
                                      <p:to>
                                        <p:strVal val="visible"/>
                                      </p:to>
                                    </p:set>
                                    <p:animEffect transition="in" filter="dissolve">
                                      <p:cBhvr>
                                        <p:cTn id="171" dur="500"/>
                                        <p:tgtEl>
                                          <p:spTgt spid="197"/>
                                        </p:tgtEl>
                                      </p:cBhvr>
                                    </p:animEffect>
                                  </p:childTnLst>
                                </p:cTn>
                              </p:par>
                              <p:par>
                                <p:cTn id="172" presetID="9" presetClass="entr" presetSubtype="0" fill="hold" nodeType="withEffect">
                                  <p:stCondLst>
                                    <p:cond delay="0"/>
                                  </p:stCondLst>
                                  <p:childTnLst>
                                    <p:set>
                                      <p:cBhvr>
                                        <p:cTn id="173" dur="1" fill="hold">
                                          <p:stCondLst>
                                            <p:cond delay="0"/>
                                          </p:stCondLst>
                                        </p:cTn>
                                        <p:tgtEl>
                                          <p:spTgt spid="260"/>
                                        </p:tgtEl>
                                        <p:attrNameLst>
                                          <p:attrName>style.visibility</p:attrName>
                                        </p:attrNameLst>
                                      </p:cBhvr>
                                      <p:to>
                                        <p:strVal val="visible"/>
                                      </p:to>
                                    </p:set>
                                    <p:animEffect transition="in" filter="dissolve">
                                      <p:cBhvr>
                                        <p:cTn id="174" dur="500"/>
                                        <p:tgtEl>
                                          <p:spTgt spid="260"/>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266"/>
                                        </p:tgtEl>
                                        <p:attrNameLst>
                                          <p:attrName>style.visibility</p:attrName>
                                        </p:attrNameLst>
                                      </p:cBhvr>
                                      <p:to>
                                        <p:strVal val="visible"/>
                                      </p:to>
                                    </p:set>
                                    <p:animEffect transition="in" filter="dissolve">
                                      <p:cBhvr>
                                        <p:cTn id="177" dur="500"/>
                                        <p:tgtEl>
                                          <p:spTgt spid="266"/>
                                        </p:tgtEl>
                                      </p:cBhvr>
                                    </p:animEffect>
                                  </p:childTnLst>
                                </p:cTn>
                              </p:par>
                            </p:childTnLst>
                          </p:cTn>
                        </p:par>
                        <p:par>
                          <p:cTn id="178" fill="hold">
                            <p:stCondLst>
                              <p:cond delay="1000"/>
                            </p:stCondLst>
                            <p:childTnLst>
                              <p:par>
                                <p:cTn id="179" presetID="9" presetClass="exit" presetSubtype="0" fill="hold" grpId="1" nodeType="afterEffect">
                                  <p:stCondLst>
                                    <p:cond delay="0"/>
                                  </p:stCondLst>
                                  <p:childTnLst>
                                    <p:animEffect transition="out" filter="dissolve">
                                      <p:cBhvr>
                                        <p:cTn id="180" dur="500"/>
                                        <p:tgtEl>
                                          <p:spTgt spid="152"/>
                                        </p:tgtEl>
                                      </p:cBhvr>
                                    </p:animEffect>
                                    <p:set>
                                      <p:cBhvr>
                                        <p:cTn id="181" dur="1" fill="hold">
                                          <p:stCondLst>
                                            <p:cond delay="499"/>
                                          </p:stCondLst>
                                        </p:cTn>
                                        <p:tgtEl>
                                          <p:spTgt spid="152"/>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nodeType="clickEffect">
                                  <p:stCondLst>
                                    <p:cond delay="0"/>
                                  </p:stCondLst>
                                  <p:childTnLst>
                                    <p:set>
                                      <p:cBhvr>
                                        <p:cTn id="185" dur="1" fill="hold">
                                          <p:stCondLst>
                                            <p:cond delay="0"/>
                                          </p:stCondLst>
                                        </p:cTn>
                                        <p:tgtEl>
                                          <p:spTgt spid="262"/>
                                        </p:tgtEl>
                                        <p:attrNameLst>
                                          <p:attrName>style.visibility</p:attrName>
                                        </p:attrNameLst>
                                      </p:cBhvr>
                                      <p:to>
                                        <p:strVal val="visible"/>
                                      </p:to>
                                    </p:set>
                                    <p:animEffect transition="in" filter="dissolve">
                                      <p:cBhvr>
                                        <p:cTn id="186" dur="500"/>
                                        <p:tgtEl>
                                          <p:spTgt spid="262"/>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67"/>
                                        </p:tgtEl>
                                        <p:attrNameLst>
                                          <p:attrName>style.visibility</p:attrName>
                                        </p:attrNameLst>
                                      </p:cBhvr>
                                      <p:to>
                                        <p:strVal val="visible"/>
                                      </p:to>
                                    </p:set>
                                    <p:animEffect transition="in" filter="dissolve">
                                      <p:cBhvr>
                                        <p:cTn id="189" dur="500"/>
                                        <p:tgtEl>
                                          <p:spTgt spid="267"/>
                                        </p:tgtEl>
                                      </p:cBhvr>
                                    </p:animEffect>
                                  </p:childTnLst>
                                </p:cTn>
                              </p:par>
                            </p:childTnLst>
                          </p:cTn>
                        </p:par>
                        <p:par>
                          <p:cTn id="190" fill="hold">
                            <p:stCondLst>
                              <p:cond delay="500"/>
                            </p:stCondLst>
                            <p:childTnLst>
                              <p:par>
                                <p:cTn id="191" presetID="22" presetClass="entr" presetSubtype="8" fill="hold" nodeType="afterEffect">
                                  <p:stCondLst>
                                    <p:cond delay="0"/>
                                  </p:stCondLst>
                                  <p:childTnLst>
                                    <p:set>
                                      <p:cBhvr>
                                        <p:cTn id="192" dur="1" fill="hold">
                                          <p:stCondLst>
                                            <p:cond delay="0"/>
                                          </p:stCondLst>
                                        </p:cTn>
                                        <p:tgtEl>
                                          <p:spTgt spid="155"/>
                                        </p:tgtEl>
                                        <p:attrNameLst>
                                          <p:attrName>style.visibility</p:attrName>
                                        </p:attrNameLst>
                                      </p:cBhvr>
                                      <p:to>
                                        <p:strVal val="visible"/>
                                      </p:to>
                                    </p:set>
                                    <p:animEffect transition="in" filter="wipe(left)">
                                      <p:cBhvr>
                                        <p:cTn id="193" dur="500"/>
                                        <p:tgtEl>
                                          <p:spTgt spid="155"/>
                                        </p:tgtEl>
                                      </p:cBhvr>
                                    </p:animEffect>
                                  </p:childTnLst>
                                </p:cTn>
                              </p:par>
                            </p:childTnLst>
                          </p:cTn>
                        </p:par>
                        <p:par>
                          <p:cTn id="194" fill="hold">
                            <p:stCondLst>
                              <p:cond delay="1000"/>
                            </p:stCondLst>
                            <p:childTnLst>
                              <p:par>
                                <p:cTn id="195" presetID="1" presetClass="entr" presetSubtype="0" fill="hold" nodeType="afterEffect">
                                  <p:stCondLst>
                                    <p:cond delay="0"/>
                                  </p:stCondLst>
                                  <p:childTnLst>
                                    <p:set>
                                      <p:cBhvr>
                                        <p:cTn id="196" dur="1" fill="hold">
                                          <p:stCondLst>
                                            <p:cond delay="0"/>
                                          </p:stCondLst>
                                        </p:cTn>
                                        <p:tgtEl>
                                          <p:spTgt spid="261"/>
                                        </p:tgtEl>
                                        <p:attrNameLst>
                                          <p:attrName>style.visibility</p:attrName>
                                        </p:attrNameLst>
                                      </p:cBhvr>
                                      <p:to>
                                        <p:strVal val="visible"/>
                                      </p:to>
                                    </p:set>
                                  </p:childTnLst>
                                </p:cTn>
                              </p:par>
                            </p:childTnLst>
                          </p:cTn>
                        </p:par>
                        <p:par>
                          <p:cTn id="197" fill="hold">
                            <p:stCondLst>
                              <p:cond delay="1000"/>
                            </p:stCondLst>
                            <p:childTnLst>
                              <p:par>
                                <p:cTn id="198" presetID="63" presetClass="path" presetSubtype="0" accel="50000" decel="50000" fill="hold" nodeType="afterEffect">
                                  <p:stCondLst>
                                    <p:cond delay="0"/>
                                  </p:stCondLst>
                                  <p:childTnLst>
                                    <p:animMotion origin="layout" path="M 4.58333E-6 2.59259E-6 L 0.24049 -0.00139 " pathEditMode="relative" rAng="0" ptsTypes="AA">
                                      <p:cBhvr>
                                        <p:cTn id="199" dur="2000" fill="hold"/>
                                        <p:tgtEl>
                                          <p:spTgt spid="261"/>
                                        </p:tgtEl>
                                        <p:attrNameLst>
                                          <p:attrName>ppt_x</p:attrName>
                                          <p:attrName>ppt_y</p:attrName>
                                        </p:attrNameLst>
                                      </p:cBhvr>
                                      <p:rCtr x="12018" y="-69"/>
                                    </p:animMotion>
                                  </p:childTnLst>
                                </p:cTn>
                              </p:par>
                              <p:par>
                                <p:cTn id="200" presetID="22" presetClass="entr" presetSubtype="8" fill="hold" nodeType="withEffect">
                                  <p:stCondLst>
                                    <p:cond delay="300"/>
                                  </p:stCondLst>
                                  <p:childTnLst>
                                    <p:set>
                                      <p:cBhvr>
                                        <p:cTn id="201" dur="1" fill="hold">
                                          <p:stCondLst>
                                            <p:cond delay="0"/>
                                          </p:stCondLst>
                                        </p:cTn>
                                        <p:tgtEl>
                                          <p:spTgt spid="158"/>
                                        </p:tgtEl>
                                        <p:attrNameLst>
                                          <p:attrName>style.visibility</p:attrName>
                                        </p:attrNameLst>
                                      </p:cBhvr>
                                      <p:to>
                                        <p:strVal val="visible"/>
                                      </p:to>
                                    </p:set>
                                    <p:animEffect transition="in" filter="wipe(left)">
                                      <p:cBhvr>
                                        <p:cTn id="202" dur="1000"/>
                                        <p:tgtEl>
                                          <p:spTgt spid="158"/>
                                        </p:tgtEl>
                                      </p:cBhvr>
                                    </p:animEffect>
                                  </p:childTnLst>
                                </p:cTn>
                              </p:par>
                            </p:childTnLst>
                          </p:cTn>
                        </p:par>
                      </p:childTnLst>
                    </p:cTn>
                  </p:par>
                  <p:par>
                    <p:cTn id="203" fill="hold">
                      <p:stCondLst>
                        <p:cond delay="indefinite"/>
                      </p:stCondLst>
                      <p:childTnLst>
                        <p:par>
                          <p:cTn id="204" fill="hold">
                            <p:stCondLst>
                              <p:cond delay="0"/>
                            </p:stCondLst>
                            <p:childTnLst>
                              <p:par>
                                <p:cTn id="205" presetID="2" presetClass="entr" presetSubtype="1" fill="hold" nodeType="clickEffect">
                                  <p:stCondLst>
                                    <p:cond delay="0"/>
                                  </p:stCondLst>
                                  <p:childTnLst>
                                    <p:set>
                                      <p:cBhvr>
                                        <p:cTn id="206" dur="1" fill="hold">
                                          <p:stCondLst>
                                            <p:cond delay="0"/>
                                          </p:stCondLst>
                                        </p:cTn>
                                        <p:tgtEl>
                                          <p:spTgt spid="282"/>
                                        </p:tgtEl>
                                        <p:attrNameLst>
                                          <p:attrName>style.visibility</p:attrName>
                                        </p:attrNameLst>
                                      </p:cBhvr>
                                      <p:to>
                                        <p:strVal val="visible"/>
                                      </p:to>
                                    </p:set>
                                    <p:anim calcmode="lin" valueType="num">
                                      <p:cBhvr additive="base">
                                        <p:cTn id="207" dur="500" fill="hold"/>
                                        <p:tgtEl>
                                          <p:spTgt spid="282"/>
                                        </p:tgtEl>
                                        <p:attrNameLst>
                                          <p:attrName>ppt_x</p:attrName>
                                        </p:attrNameLst>
                                      </p:cBhvr>
                                      <p:tavLst>
                                        <p:tav tm="0">
                                          <p:val>
                                            <p:strVal val="#ppt_x"/>
                                          </p:val>
                                        </p:tav>
                                        <p:tav tm="100000">
                                          <p:val>
                                            <p:strVal val="#ppt_x"/>
                                          </p:val>
                                        </p:tav>
                                      </p:tavLst>
                                    </p:anim>
                                    <p:anim calcmode="lin" valueType="num">
                                      <p:cBhvr additive="base">
                                        <p:cTn id="208" dur="500" fill="hold"/>
                                        <p:tgtEl>
                                          <p:spTgt spid="282"/>
                                        </p:tgtEl>
                                        <p:attrNameLst>
                                          <p:attrName>ppt_y</p:attrName>
                                        </p:attrNameLst>
                                      </p:cBhvr>
                                      <p:tavLst>
                                        <p:tav tm="0">
                                          <p:val>
                                            <p:strVal val="0-#ppt_h/2"/>
                                          </p:val>
                                        </p:tav>
                                        <p:tav tm="100000">
                                          <p:val>
                                            <p:strVal val="#ppt_y"/>
                                          </p:val>
                                        </p:tav>
                                      </p:tavLst>
                                    </p:anim>
                                  </p:childTnLst>
                                </p:cTn>
                              </p:par>
                            </p:childTnLst>
                          </p:cTn>
                        </p:par>
                        <p:par>
                          <p:cTn id="209" fill="hold">
                            <p:stCondLst>
                              <p:cond delay="500"/>
                            </p:stCondLst>
                            <p:childTnLst>
                              <p:par>
                                <p:cTn id="210" presetID="9" presetClass="entr" presetSubtype="0" fill="hold" grpId="0" nodeType="afterEffect">
                                  <p:stCondLst>
                                    <p:cond delay="0"/>
                                  </p:stCondLst>
                                  <p:childTnLst>
                                    <p:set>
                                      <p:cBhvr>
                                        <p:cTn id="211" dur="1" fill="hold">
                                          <p:stCondLst>
                                            <p:cond delay="0"/>
                                          </p:stCondLst>
                                        </p:cTn>
                                        <p:tgtEl>
                                          <p:spTgt spid="268"/>
                                        </p:tgtEl>
                                        <p:attrNameLst>
                                          <p:attrName>style.visibility</p:attrName>
                                        </p:attrNameLst>
                                      </p:cBhvr>
                                      <p:to>
                                        <p:strVal val="visible"/>
                                      </p:to>
                                    </p:set>
                                    <p:animEffect transition="in" filter="dissolve">
                                      <p:cBhvr>
                                        <p:cTn id="212" dur="500"/>
                                        <p:tgtEl>
                                          <p:spTgt spid="268"/>
                                        </p:tgtEl>
                                      </p:cBhvr>
                                    </p:animEffect>
                                  </p:childTnLst>
                                </p:cTn>
                              </p:par>
                              <p:par>
                                <p:cTn id="213" presetID="9" presetClass="entr" presetSubtype="0" fill="hold" nodeType="withEffect">
                                  <p:stCondLst>
                                    <p:cond delay="0"/>
                                  </p:stCondLst>
                                  <p:childTnLst>
                                    <p:set>
                                      <p:cBhvr>
                                        <p:cTn id="214" dur="1" fill="hold">
                                          <p:stCondLst>
                                            <p:cond delay="0"/>
                                          </p:stCondLst>
                                        </p:cTn>
                                        <p:tgtEl>
                                          <p:spTgt spid="263"/>
                                        </p:tgtEl>
                                        <p:attrNameLst>
                                          <p:attrName>style.visibility</p:attrName>
                                        </p:attrNameLst>
                                      </p:cBhvr>
                                      <p:to>
                                        <p:strVal val="visible"/>
                                      </p:to>
                                    </p:set>
                                    <p:animEffect transition="in" filter="dissolve">
                                      <p:cBhvr>
                                        <p:cTn id="215" dur="500"/>
                                        <p:tgtEl>
                                          <p:spTgt spid="263"/>
                                        </p:tgtEl>
                                      </p:cBhvr>
                                    </p:animEffect>
                                  </p:childTnLst>
                                </p:cTn>
                              </p:par>
                            </p:childTnLst>
                          </p:cTn>
                        </p:par>
                        <p:par>
                          <p:cTn id="216" fill="hold">
                            <p:stCondLst>
                              <p:cond delay="1000"/>
                            </p:stCondLst>
                            <p:childTnLst>
                              <p:par>
                                <p:cTn id="217" presetID="22" presetClass="entr" presetSubtype="8" fill="hold" nodeType="afterEffect">
                                  <p:stCondLst>
                                    <p:cond delay="0"/>
                                  </p:stCondLst>
                                  <p:childTnLst>
                                    <p:set>
                                      <p:cBhvr>
                                        <p:cTn id="218" dur="1" fill="hold">
                                          <p:stCondLst>
                                            <p:cond delay="0"/>
                                          </p:stCondLst>
                                        </p:cTn>
                                        <p:tgtEl>
                                          <p:spTgt spid="157"/>
                                        </p:tgtEl>
                                        <p:attrNameLst>
                                          <p:attrName>style.visibility</p:attrName>
                                        </p:attrNameLst>
                                      </p:cBhvr>
                                      <p:to>
                                        <p:strVal val="visible"/>
                                      </p:to>
                                    </p:set>
                                    <p:animEffect transition="in" filter="wipe(left)">
                                      <p:cBhvr>
                                        <p:cTn id="219" dur="500"/>
                                        <p:tgtEl>
                                          <p:spTgt spid="157"/>
                                        </p:tgtEl>
                                      </p:cBhvr>
                                    </p:animEffect>
                                  </p:childTnLst>
                                </p:cTn>
                              </p:par>
                            </p:childTnLst>
                          </p:cTn>
                        </p:par>
                        <p:par>
                          <p:cTn id="220" fill="hold">
                            <p:stCondLst>
                              <p:cond delay="1500"/>
                            </p:stCondLst>
                            <p:childTnLst>
                              <p:par>
                                <p:cTn id="221" presetID="22" presetClass="entr" presetSubtype="4" fill="hold" nodeType="afterEffect">
                                  <p:stCondLst>
                                    <p:cond delay="0"/>
                                  </p:stCondLst>
                                  <p:childTnLst>
                                    <p:set>
                                      <p:cBhvr>
                                        <p:cTn id="222" dur="1" fill="hold">
                                          <p:stCondLst>
                                            <p:cond delay="0"/>
                                          </p:stCondLst>
                                        </p:cTn>
                                        <p:tgtEl>
                                          <p:spTgt spid="168"/>
                                        </p:tgtEl>
                                        <p:attrNameLst>
                                          <p:attrName>style.visibility</p:attrName>
                                        </p:attrNameLst>
                                      </p:cBhvr>
                                      <p:to>
                                        <p:strVal val="visible"/>
                                      </p:to>
                                    </p:set>
                                    <p:animEffect transition="in" filter="wipe(down)">
                                      <p:cBhvr>
                                        <p:cTn id="223" dur="500"/>
                                        <p:tgtEl>
                                          <p:spTgt spid="168"/>
                                        </p:tgtEl>
                                      </p:cBhvr>
                                    </p:animEffect>
                                  </p:childTnLst>
                                </p:cTn>
                              </p:par>
                            </p:childTnLst>
                          </p:cTn>
                        </p:par>
                      </p:childTnLst>
                    </p:cTn>
                  </p:par>
                  <p:par>
                    <p:cTn id="224" fill="hold">
                      <p:stCondLst>
                        <p:cond delay="indefinite"/>
                      </p:stCondLst>
                      <p:childTnLst>
                        <p:par>
                          <p:cTn id="225" fill="hold">
                            <p:stCondLst>
                              <p:cond delay="0"/>
                            </p:stCondLst>
                            <p:childTnLst>
                              <p:par>
                                <p:cTn id="226" presetID="9" presetClass="entr" presetSubtype="0" fill="hold" nodeType="clickEffect">
                                  <p:stCondLst>
                                    <p:cond delay="0"/>
                                  </p:stCondLst>
                                  <p:childTnLst>
                                    <p:set>
                                      <p:cBhvr>
                                        <p:cTn id="227" dur="1" fill="hold">
                                          <p:stCondLst>
                                            <p:cond delay="0"/>
                                          </p:stCondLst>
                                        </p:cTn>
                                        <p:tgtEl>
                                          <p:spTgt spid="264"/>
                                        </p:tgtEl>
                                        <p:attrNameLst>
                                          <p:attrName>style.visibility</p:attrName>
                                        </p:attrNameLst>
                                      </p:cBhvr>
                                      <p:to>
                                        <p:strVal val="visible"/>
                                      </p:to>
                                    </p:set>
                                    <p:animEffect transition="in" filter="dissolve">
                                      <p:cBhvr>
                                        <p:cTn id="228" dur="500"/>
                                        <p:tgtEl>
                                          <p:spTgt spid="264"/>
                                        </p:tgtEl>
                                      </p:cBhvr>
                                    </p:animEffect>
                                  </p:childTnLst>
                                </p:cTn>
                              </p:par>
                              <p:par>
                                <p:cTn id="229" presetID="9" presetClass="entr" presetSubtype="0" fill="hold" grpId="0" nodeType="withEffect">
                                  <p:stCondLst>
                                    <p:cond delay="0"/>
                                  </p:stCondLst>
                                  <p:childTnLst>
                                    <p:set>
                                      <p:cBhvr>
                                        <p:cTn id="230" dur="1" fill="hold">
                                          <p:stCondLst>
                                            <p:cond delay="0"/>
                                          </p:stCondLst>
                                        </p:cTn>
                                        <p:tgtEl>
                                          <p:spTgt spid="269"/>
                                        </p:tgtEl>
                                        <p:attrNameLst>
                                          <p:attrName>style.visibility</p:attrName>
                                        </p:attrNameLst>
                                      </p:cBhvr>
                                      <p:to>
                                        <p:strVal val="visible"/>
                                      </p:to>
                                    </p:set>
                                    <p:animEffect transition="in" filter="dissolve">
                                      <p:cBhvr>
                                        <p:cTn id="231" dur="500"/>
                                        <p:tgtEl>
                                          <p:spTgt spid="269"/>
                                        </p:tgtEl>
                                      </p:cBhvr>
                                    </p:animEffect>
                                  </p:childTnLst>
                                </p:cTn>
                              </p:par>
                            </p:childTnLst>
                          </p:cTn>
                        </p:par>
                        <p:par>
                          <p:cTn id="232" fill="hold">
                            <p:stCondLst>
                              <p:cond delay="500"/>
                            </p:stCondLst>
                            <p:childTnLst>
                              <p:par>
                                <p:cTn id="233" presetID="22" presetClass="entr" presetSubtype="4" fill="hold" nodeType="afterEffect">
                                  <p:stCondLst>
                                    <p:cond delay="0"/>
                                  </p:stCondLst>
                                  <p:childTnLst>
                                    <p:set>
                                      <p:cBhvr>
                                        <p:cTn id="234" dur="1" fill="hold">
                                          <p:stCondLst>
                                            <p:cond delay="0"/>
                                          </p:stCondLst>
                                        </p:cTn>
                                        <p:tgtEl>
                                          <p:spTgt spid="163"/>
                                        </p:tgtEl>
                                        <p:attrNameLst>
                                          <p:attrName>style.visibility</p:attrName>
                                        </p:attrNameLst>
                                      </p:cBhvr>
                                      <p:to>
                                        <p:strVal val="visible"/>
                                      </p:to>
                                    </p:set>
                                    <p:animEffect transition="in" filter="wipe(down)">
                                      <p:cBhvr>
                                        <p:cTn id="235" dur="500"/>
                                        <p:tgtEl>
                                          <p:spTgt spid="163"/>
                                        </p:tgtEl>
                                      </p:cBhvr>
                                    </p:animEffect>
                                  </p:childTnLst>
                                </p:cTn>
                              </p:par>
                              <p:par>
                                <p:cTn id="236" presetID="22" presetClass="entr" presetSubtype="4" fill="hold" nodeType="withEffect">
                                  <p:stCondLst>
                                    <p:cond delay="0"/>
                                  </p:stCondLst>
                                  <p:childTnLst>
                                    <p:set>
                                      <p:cBhvr>
                                        <p:cTn id="237" dur="1" fill="hold">
                                          <p:stCondLst>
                                            <p:cond delay="0"/>
                                          </p:stCondLst>
                                        </p:cTn>
                                        <p:tgtEl>
                                          <p:spTgt spid="162"/>
                                        </p:tgtEl>
                                        <p:attrNameLst>
                                          <p:attrName>style.visibility</p:attrName>
                                        </p:attrNameLst>
                                      </p:cBhvr>
                                      <p:to>
                                        <p:strVal val="visible"/>
                                      </p:to>
                                    </p:set>
                                    <p:animEffect transition="in" filter="wipe(down)">
                                      <p:cBhvr>
                                        <p:cTn id="238" dur="500"/>
                                        <p:tgtEl>
                                          <p:spTgt spid="162"/>
                                        </p:tgtEl>
                                      </p:cBhvr>
                                    </p:animEffect>
                                  </p:childTnLst>
                                </p:cTn>
                              </p:par>
                              <p:par>
                                <p:cTn id="239" presetID="9" presetClass="entr" presetSubtype="0" fill="hold" nodeType="withEffect">
                                  <p:stCondLst>
                                    <p:cond delay="0"/>
                                  </p:stCondLst>
                                  <p:childTnLst>
                                    <p:set>
                                      <p:cBhvr>
                                        <p:cTn id="240" dur="1" fill="hold">
                                          <p:stCondLst>
                                            <p:cond delay="0"/>
                                          </p:stCondLst>
                                        </p:cTn>
                                        <p:tgtEl>
                                          <p:spTgt spid="265"/>
                                        </p:tgtEl>
                                        <p:attrNameLst>
                                          <p:attrName>style.visibility</p:attrName>
                                        </p:attrNameLst>
                                      </p:cBhvr>
                                      <p:to>
                                        <p:strVal val="visible"/>
                                      </p:to>
                                    </p:set>
                                    <p:animEffect transition="in" filter="dissolve">
                                      <p:cBhvr>
                                        <p:cTn id="241" dur="500"/>
                                        <p:tgtEl>
                                          <p:spTgt spid="265"/>
                                        </p:tgtEl>
                                      </p:cBhvr>
                                    </p:animEffect>
                                  </p:childTnLst>
                                </p:cTn>
                              </p:par>
                              <p:par>
                                <p:cTn id="242" presetID="9" presetClass="entr" presetSubtype="0" fill="hold" grpId="0" nodeType="withEffect">
                                  <p:stCondLst>
                                    <p:cond delay="0"/>
                                  </p:stCondLst>
                                  <p:childTnLst>
                                    <p:set>
                                      <p:cBhvr>
                                        <p:cTn id="243" dur="1" fill="hold">
                                          <p:stCondLst>
                                            <p:cond delay="0"/>
                                          </p:stCondLst>
                                        </p:cTn>
                                        <p:tgtEl>
                                          <p:spTgt spid="270"/>
                                        </p:tgtEl>
                                        <p:attrNameLst>
                                          <p:attrName>style.visibility</p:attrName>
                                        </p:attrNameLst>
                                      </p:cBhvr>
                                      <p:to>
                                        <p:strVal val="visible"/>
                                      </p:to>
                                    </p:set>
                                    <p:animEffect transition="in" filter="dissolve">
                                      <p:cBhvr>
                                        <p:cTn id="244" dur="500"/>
                                        <p:tgtEl>
                                          <p:spTgt spid="270"/>
                                        </p:tgtEl>
                                      </p:cBhvr>
                                    </p:animEffect>
                                  </p:childTnLst>
                                </p:cTn>
                              </p:par>
                            </p:childTnLst>
                          </p:cTn>
                        </p:par>
                        <p:par>
                          <p:cTn id="245" fill="hold">
                            <p:stCondLst>
                              <p:cond delay="1000"/>
                            </p:stCondLst>
                            <p:childTnLst>
                              <p:par>
                                <p:cTn id="246" presetID="22" presetClass="entr" presetSubtype="4" fill="hold" nodeType="afterEffect">
                                  <p:stCondLst>
                                    <p:cond delay="0"/>
                                  </p:stCondLst>
                                  <p:childTnLst>
                                    <p:set>
                                      <p:cBhvr>
                                        <p:cTn id="247" dur="1" fill="hold">
                                          <p:stCondLst>
                                            <p:cond delay="0"/>
                                          </p:stCondLst>
                                        </p:cTn>
                                        <p:tgtEl>
                                          <p:spTgt spid="161"/>
                                        </p:tgtEl>
                                        <p:attrNameLst>
                                          <p:attrName>style.visibility</p:attrName>
                                        </p:attrNameLst>
                                      </p:cBhvr>
                                      <p:to>
                                        <p:strVal val="visible"/>
                                      </p:to>
                                    </p:set>
                                    <p:animEffect transition="in" filter="wipe(down)">
                                      <p:cBhvr>
                                        <p:cTn id="248" dur="500"/>
                                        <p:tgtEl>
                                          <p:spTgt spid="161"/>
                                        </p:tgtEl>
                                      </p:cBhvr>
                                    </p:animEffect>
                                  </p:childTnLst>
                                </p:cTn>
                              </p:par>
                              <p:par>
                                <p:cTn id="249" presetID="22" presetClass="entr" presetSubtype="4" fill="hold" nodeType="withEffect">
                                  <p:stCondLst>
                                    <p:cond delay="0"/>
                                  </p:stCondLst>
                                  <p:childTnLst>
                                    <p:set>
                                      <p:cBhvr>
                                        <p:cTn id="250" dur="1" fill="hold">
                                          <p:stCondLst>
                                            <p:cond delay="0"/>
                                          </p:stCondLst>
                                        </p:cTn>
                                        <p:tgtEl>
                                          <p:spTgt spid="156"/>
                                        </p:tgtEl>
                                        <p:attrNameLst>
                                          <p:attrName>style.visibility</p:attrName>
                                        </p:attrNameLst>
                                      </p:cBhvr>
                                      <p:to>
                                        <p:strVal val="visible"/>
                                      </p:to>
                                    </p:set>
                                    <p:animEffect transition="in" filter="wipe(down)">
                                      <p:cBhvr>
                                        <p:cTn id="251" dur="500"/>
                                        <p:tgtEl>
                                          <p:spTgt spid="156"/>
                                        </p:tgtEl>
                                      </p:cBhvr>
                                    </p:animEffect>
                                  </p:childTnLst>
                                </p:cTn>
                              </p:par>
                            </p:childTnLst>
                          </p:cTn>
                        </p:par>
                      </p:childTnLst>
                    </p:cTn>
                  </p:par>
                  <p:par>
                    <p:cTn id="252" fill="hold">
                      <p:stCondLst>
                        <p:cond delay="indefinite"/>
                      </p:stCondLst>
                      <p:childTnLst>
                        <p:par>
                          <p:cTn id="253" fill="hold">
                            <p:stCondLst>
                              <p:cond delay="0"/>
                            </p:stCondLst>
                            <p:childTnLst>
                              <p:par>
                                <p:cTn id="254" presetID="2" presetClass="entr" presetSubtype="8" fill="hold" nodeType="clickEffect">
                                  <p:stCondLst>
                                    <p:cond delay="0"/>
                                  </p:stCondLst>
                                  <p:childTnLst>
                                    <p:set>
                                      <p:cBhvr>
                                        <p:cTn id="255" dur="1" fill="hold">
                                          <p:stCondLst>
                                            <p:cond delay="0"/>
                                          </p:stCondLst>
                                        </p:cTn>
                                        <p:tgtEl>
                                          <p:spTgt spid="271"/>
                                        </p:tgtEl>
                                        <p:attrNameLst>
                                          <p:attrName>style.visibility</p:attrName>
                                        </p:attrNameLst>
                                      </p:cBhvr>
                                      <p:to>
                                        <p:strVal val="visible"/>
                                      </p:to>
                                    </p:set>
                                    <p:anim calcmode="lin" valueType="num">
                                      <p:cBhvr additive="base">
                                        <p:cTn id="256" dur="500" fill="hold"/>
                                        <p:tgtEl>
                                          <p:spTgt spid="271"/>
                                        </p:tgtEl>
                                        <p:attrNameLst>
                                          <p:attrName>ppt_x</p:attrName>
                                        </p:attrNameLst>
                                      </p:cBhvr>
                                      <p:tavLst>
                                        <p:tav tm="0">
                                          <p:val>
                                            <p:strVal val="0-#ppt_w/2"/>
                                          </p:val>
                                        </p:tav>
                                        <p:tav tm="100000">
                                          <p:val>
                                            <p:strVal val="#ppt_x"/>
                                          </p:val>
                                        </p:tav>
                                      </p:tavLst>
                                    </p:anim>
                                    <p:anim calcmode="lin" valueType="num">
                                      <p:cBhvr additive="base">
                                        <p:cTn id="257" dur="500" fill="hold"/>
                                        <p:tgtEl>
                                          <p:spTgt spid="271"/>
                                        </p:tgtEl>
                                        <p:attrNameLst>
                                          <p:attrName>ppt_y</p:attrName>
                                        </p:attrNameLst>
                                      </p:cBhvr>
                                      <p:tavLst>
                                        <p:tav tm="0">
                                          <p:val>
                                            <p:strVal val="#ppt_y"/>
                                          </p:val>
                                        </p:tav>
                                        <p:tav tm="100000">
                                          <p:val>
                                            <p:strVal val="#ppt_y"/>
                                          </p:val>
                                        </p:tav>
                                      </p:tavLst>
                                    </p:anim>
                                  </p:childTnLst>
                                </p:cTn>
                              </p:par>
                              <p:par>
                                <p:cTn id="258" presetID="2" presetClass="entr" presetSubtype="8" fill="hold" nodeType="withEffect">
                                  <p:stCondLst>
                                    <p:cond delay="0"/>
                                  </p:stCondLst>
                                  <p:childTnLst>
                                    <p:set>
                                      <p:cBhvr>
                                        <p:cTn id="259" dur="1" fill="hold">
                                          <p:stCondLst>
                                            <p:cond delay="0"/>
                                          </p:stCondLst>
                                        </p:cTn>
                                        <p:tgtEl>
                                          <p:spTgt spid="274"/>
                                        </p:tgtEl>
                                        <p:attrNameLst>
                                          <p:attrName>style.visibility</p:attrName>
                                        </p:attrNameLst>
                                      </p:cBhvr>
                                      <p:to>
                                        <p:strVal val="visible"/>
                                      </p:to>
                                    </p:set>
                                    <p:anim calcmode="lin" valueType="num">
                                      <p:cBhvr additive="base">
                                        <p:cTn id="260" dur="500" fill="hold"/>
                                        <p:tgtEl>
                                          <p:spTgt spid="274"/>
                                        </p:tgtEl>
                                        <p:attrNameLst>
                                          <p:attrName>ppt_x</p:attrName>
                                        </p:attrNameLst>
                                      </p:cBhvr>
                                      <p:tavLst>
                                        <p:tav tm="0">
                                          <p:val>
                                            <p:strVal val="0-#ppt_w/2"/>
                                          </p:val>
                                        </p:tav>
                                        <p:tav tm="100000">
                                          <p:val>
                                            <p:strVal val="#ppt_x"/>
                                          </p:val>
                                        </p:tav>
                                      </p:tavLst>
                                    </p:anim>
                                    <p:anim calcmode="lin" valueType="num">
                                      <p:cBhvr additive="base">
                                        <p:cTn id="261" dur="500" fill="hold"/>
                                        <p:tgtEl>
                                          <p:spTgt spid="274"/>
                                        </p:tgtEl>
                                        <p:attrNameLst>
                                          <p:attrName>ppt_y</p:attrName>
                                        </p:attrNameLst>
                                      </p:cBhvr>
                                      <p:tavLst>
                                        <p:tav tm="0">
                                          <p:val>
                                            <p:strVal val="#ppt_y"/>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2" presetClass="entr" presetSubtype="8" fill="hold" nodeType="clickEffect">
                                  <p:stCondLst>
                                    <p:cond delay="0"/>
                                  </p:stCondLst>
                                  <p:childTnLst>
                                    <p:set>
                                      <p:cBhvr>
                                        <p:cTn id="265" dur="1" fill="hold">
                                          <p:stCondLst>
                                            <p:cond delay="0"/>
                                          </p:stCondLst>
                                        </p:cTn>
                                        <p:tgtEl>
                                          <p:spTgt spid="277"/>
                                        </p:tgtEl>
                                        <p:attrNameLst>
                                          <p:attrName>style.visibility</p:attrName>
                                        </p:attrNameLst>
                                      </p:cBhvr>
                                      <p:to>
                                        <p:strVal val="visible"/>
                                      </p:to>
                                    </p:set>
                                    <p:anim calcmode="lin" valueType="num">
                                      <p:cBhvr additive="base">
                                        <p:cTn id="266" dur="500" fill="hold"/>
                                        <p:tgtEl>
                                          <p:spTgt spid="277"/>
                                        </p:tgtEl>
                                        <p:attrNameLst>
                                          <p:attrName>ppt_x</p:attrName>
                                        </p:attrNameLst>
                                      </p:cBhvr>
                                      <p:tavLst>
                                        <p:tav tm="0">
                                          <p:val>
                                            <p:strVal val="0-#ppt_w/2"/>
                                          </p:val>
                                        </p:tav>
                                        <p:tav tm="100000">
                                          <p:val>
                                            <p:strVal val="#ppt_x"/>
                                          </p:val>
                                        </p:tav>
                                      </p:tavLst>
                                    </p:anim>
                                    <p:anim calcmode="lin" valueType="num">
                                      <p:cBhvr additive="base">
                                        <p:cTn id="267" dur="500" fill="hold"/>
                                        <p:tgtEl>
                                          <p:spTgt spid="277"/>
                                        </p:tgtEl>
                                        <p:attrNameLst>
                                          <p:attrName>ppt_y</p:attrName>
                                        </p:attrNameLst>
                                      </p:cBhvr>
                                      <p:tavLst>
                                        <p:tav tm="0">
                                          <p:val>
                                            <p:strVal val="#ppt_y"/>
                                          </p:val>
                                        </p:tav>
                                        <p:tav tm="100000">
                                          <p:val>
                                            <p:strVal val="#ppt_y"/>
                                          </p:val>
                                        </p:tav>
                                      </p:tavLst>
                                    </p:anim>
                                  </p:childTnLst>
                                </p:cTn>
                              </p:par>
                            </p:childTnLst>
                          </p:cTn>
                        </p:par>
                      </p:childTnLst>
                    </p:cTn>
                  </p:par>
                  <p:par>
                    <p:cTn id="268" fill="hold">
                      <p:stCondLst>
                        <p:cond delay="indefinite"/>
                      </p:stCondLst>
                      <p:childTnLst>
                        <p:par>
                          <p:cTn id="269" fill="hold">
                            <p:stCondLst>
                              <p:cond delay="0"/>
                            </p:stCondLst>
                            <p:childTnLst>
                              <p:par>
                                <p:cTn id="270" presetID="2" presetClass="entr" presetSubtype="4" fill="hold" nodeType="clickEffect">
                                  <p:stCondLst>
                                    <p:cond delay="0"/>
                                  </p:stCondLst>
                                  <p:childTnLst>
                                    <p:set>
                                      <p:cBhvr>
                                        <p:cTn id="271" dur="1" fill="hold">
                                          <p:stCondLst>
                                            <p:cond delay="0"/>
                                          </p:stCondLst>
                                        </p:cTn>
                                        <p:tgtEl>
                                          <p:spTgt spid="285"/>
                                        </p:tgtEl>
                                        <p:attrNameLst>
                                          <p:attrName>style.visibility</p:attrName>
                                        </p:attrNameLst>
                                      </p:cBhvr>
                                      <p:to>
                                        <p:strVal val="visible"/>
                                      </p:to>
                                    </p:set>
                                    <p:anim calcmode="lin" valueType="num">
                                      <p:cBhvr additive="base">
                                        <p:cTn id="272" dur="1000" fill="hold"/>
                                        <p:tgtEl>
                                          <p:spTgt spid="285"/>
                                        </p:tgtEl>
                                        <p:attrNameLst>
                                          <p:attrName>ppt_x</p:attrName>
                                        </p:attrNameLst>
                                      </p:cBhvr>
                                      <p:tavLst>
                                        <p:tav tm="0">
                                          <p:val>
                                            <p:strVal val="#ppt_x"/>
                                          </p:val>
                                        </p:tav>
                                        <p:tav tm="100000">
                                          <p:val>
                                            <p:strVal val="#ppt_x"/>
                                          </p:val>
                                        </p:tav>
                                      </p:tavLst>
                                    </p:anim>
                                    <p:anim calcmode="lin" valueType="num">
                                      <p:cBhvr additive="base">
                                        <p:cTn id="273" dur="1000" fill="hold"/>
                                        <p:tgtEl>
                                          <p:spTgt spid="285"/>
                                        </p:tgtEl>
                                        <p:attrNameLst>
                                          <p:attrName>ppt_y</p:attrName>
                                        </p:attrNameLst>
                                      </p:cBhvr>
                                      <p:tavLst>
                                        <p:tav tm="0">
                                          <p:val>
                                            <p:strVal val="1+#ppt_h/2"/>
                                          </p:val>
                                        </p:tav>
                                        <p:tav tm="100000">
                                          <p:val>
                                            <p:strVal val="#ppt_y"/>
                                          </p:val>
                                        </p:tav>
                                      </p:tavLst>
                                    </p:anim>
                                  </p:childTnLst>
                                </p:cTn>
                              </p:par>
                              <p:par>
                                <p:cTn id="274" presetID="2" presetClass="entr" presetSubtype="4" fill="hold" nodeType="withEffect">
                                  <p:stCondLst>
                                    <p:cond delay="0"/>
                                  </p:stCondLst>
                                  <p:childTnLst>
                                    <p:set>
                                      <p:cBhvr>
                                        <p:cTn id="275" dur="1" fill="hold">
                                          <p:stCondLst>
                                            <p:cond delay="0"/>
                                          </p:stCondLst>
                                        </p:cTn>
                                        <p:tgtEl>
                                          <p:spTgt spid="292"/>
                                        </p:tgtEl>
                                        <p:attrNameLst>
                                          <p:attrName>style.visibility</p:attrName>
                                        </p:attrNameLst>
                                      </p:cBhvr>
                                      <p:to>
                                        <p:strVal val="visible"/>
                                      </p:to>
                                    </p:set>
                                    <p:anim calcmode="lin" valueType="num">
                                      <p:cBhvr additive="base">
                                        <p:cTn id="276" dur="1000" fill="hold"/>
                                        <p:tgtEl>
                                          <p:spTgt spid="292"/>
                                        </p:tgtEl>
                                        <p:attrNameLst>
                                          <p:attrName>ppt_x</p:attrName>
                                        </p:attrNameLst>
                                      </p:cBhvr>
                                      <p:tavLst>
                                        <p:tav tm="0">
                                          <p:val>
                                            <p:strVal val="#ppt_x"/>
                                          </p:val>
                                        </p:tav>
                                        <p:tav tm="100000">
                                          <p:val>
                                            <p:strVal val="#ppt_x"/>
                                          </p:val>
                                        </p:tav>
                                      </p:tavLst>
                                    </p:anim>
                                    <p:anim calcmode="lin" valueType="num">
                                      <p:cBhvr additive="base">
                                        <p:cTn id="277" dur="1000" fill="hold"/>
                                        <p:tgtEl>
                                          <p:spTgt spid="292"/>
                                        </p:tgtEl>
                                        <p:attrNameLst>
                                          <p:attrName>ppt_y</p:attrName>
                                        </p:attrNameLst>
                                      </p:cBhvr>
                                      <p:tavLst>
                                        <p:tav tm="0">
                                          <p:val>
                                            <p:strVal val="1+#ppt_h/2"/>
                                          </p:val>
                                        </p:tav>
                                        <p:tav tm="100000">
                                          <p:val>
                                            <p:strVal val="#ppt_y"/>
                                          </p:val>
                                        </p:tav>
                                      </p:tavLst>
                                    </p:anim>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nodeType="clickEffect">
                                  <p:stCondLst>
                                    <p:cond delay="0"/>
                                  </p:stCondLst>
                                  <p:childTnLst>
                                    <p:set>
                                      <p:cBhvr>
                                        <p:cTn id="281" dur="1" fill="hold">
                                          <p:stCondLst>
                                            <p:cond delay="0"/>
                                          </p:stCondLst>
                                        </p:cTn>
                                        <p:tgtEl>
                                          <p:spTgt spid="145"/>
                                        </p:tgtEl>
                                        <p:attrNameLst>
                                          <p:attrName>style.visibility</p:attrName>
                                        </p:attrNameLst>
                                      </p:cBhvr>
                                      <p:to>
                                        <p:strVal val="visible"/>
                                      </p:to>
                                    </p:set>
                                    <p:animEffect transition="in" filter="fade">
                                      <p:cBhvr>
                                        <p:cTn id="28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52" grpId="1" animBg="1"/>
      <p:bldP spid="153" grpId="0" animBg="1"/>
      <p:bldP spid="154" grpId="0" animBg="1"/>
      <p:bldP spid="196" grpId="0" animBg="1"/>
      <p:bldP spid="206" grpId="0" animBg="1"/>
      <p:bldP spid="207" grpId="0" animBg="1"/>
      <p:bldP spid="225" grpId="0" animBg="1"/>
      <p:bldP spid="226" grpId="0" animBg="1"/>
      <p:bldP spid="227" grpId="0" animBg="1"/>
      <p:bldP spid="233" grpId="0" animBg="1"/>
      <p:bldP spid="234" grpId="0" animBg="1"/>
      <p:bldP spid="234" grpId="1" animBg="1"/>
      <p:bldP spid="235" grpId="0" animBg="1"/>
      <p:bldP spid="235" grpId="1" animBg="1"/>
      <p:bldP spid="236" grpId="0" animBg="1"/>
      <p:bldP spid="236" grpId="1" animBg="1"/>
      <p:bldP spid="237" grpId="0" animBg="1"/>
      <p:bldP spid="243" grpId="0" animBg="1"/>
      <p:bldP spid="244" grpId="0" animBg="1"/>
      <p:bldP spid="244" grpId="1" animBg="1"/>
      <p:bldP spid="245" grpId="0" animBg="1"/>
      <p:bldP spid="245" grpId="1" animBg="1"/>
      <p:bldP spid="246" grpId="0" animBg="1"/>
      <p:bldP spid="246" grpId="1" animBg="1"/>
      <p:bldP spid="247" grpId="0" animBg="1"/>
      <p:bldP spid="253" grpId="0" animBg="1"/>
      <p:bldP spid="254" grpId="0" animBg="1"/>
      <p:bldP spid="254" grpId="1" animBg="1"/>
      <p:bldP spid="255" grpId="0" animBg="1"/>
      <p:bldP spid="255" grpId="1" animBg="1"/>
      <p:bldP spid="256" grpId="0" animBg="1"/>
      <p:bldP spid="256" grpId="1" animBg="1"/>
      <p:bldP spid="257" grpId="0" animBg="1"/>
      <p:bldP spid="258" grpId="0" animBg="1"/>
      <p:bldP spid="259" grpId="0" animBg="1"/>
      <p:bldP spid="266" grpId="0"/>
      <p:bldP spid="267" grpId="0"/>
      <p:bldP spid="268" grpId="0"/>
      <p:bldP spid="269" grpId="0"/>
      <p:bldP spid="2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Group 222"/>
          <p:cNvGrpSpPr/>
          <p:nvPr/>
        </p:nvGrpSpPr>
        <p:grpSpPr>
          <a:xfrm>
            <a:off x="6889456" y="254001"/>
            <a:ext cx="5211926" cy="5841909"/>
            <a:chOff x="6650182" y="355599"/>
            <a:chExt cx="4690771" cy="5841909"/>
          </a:xfrm>
        </p:grpSpPr>
        <p:sp>
          <p:nvSpPr>
            <p:cNvPr id="221" name="Rectangle 220"/>
            <p:cNvSpPr/>
            <p:nvPr/>
          </p:nvSpPr>
          <p:spPr>
            <a:xfrm>
              <a:off x="6650182" y="355599"/>
              <a:ext cx="4690771" cy="5841909"/>
            </a:xfrm>
            <a:prstGeom prst="rect">
              <a:avLst/>
            </a:prstGeom>
            <a:solidFill>
              <a:srgbClr val="B9E3F9"/>
            </a:solidFill>
            <a:ln>
              <a:solidFill>
                <a:srgbClr val="B9E3F9"/>
              </a:solidFill>
            </a:ln>
            <a:effectLst/>
          </p:spPr>
          <p:style>
            <a:lnRef idx="1">
              <a:schemeClr val="accent1"/>
            </a:lnRef>
            <a:fillRef idx="1001">
              <a:schemeClr val="lt2"/>
            </a:fillRef>
            <a:effectRef idx="2">
              <a:schemeClr val="accent1"/>
            </a:effectRef>
            <a:fontRef idx="minor">
              <a:schemeClr val="lt1"/>
            </a:fontRef>
          </p:style>
          <p:txBody>
            <a:bodyPr vert="horz" tIns="91440" rIns="1188720" rtlCol="0" anchor="t" anchorCtr="0"/>
            <a:lstStyle/>
            <a:p>
              <a:pPr marL="2576513" algn="ctr"/>
              <a:endParaRPr lang="en-US" sz="2000" dirty="0">
                <a:solidFill>
                  <a:schemeClr val="tx1"/>
                </a:solidFill>
                <a:latin typeface="Arial" pitchFamily="34" charset="0"/>
                <a:cs typeface="Arial" pitchFamily="34" charset="0"/>
              </a:endParaRPr>
            </a:p>
          </p:txBody>
        </p:sp>
        <p:sp>
          <p:nvSpPr>
            <p:cNvPr id="222" name="Rectangle 221"/>
            <p:cNvSpPr/>
            <p:nvPr/>
          </p:nvSpPr>
          <p:spPr>
            <a:xfrm>
              <a:off x="9387716" y="1042194"/>
              <a:ext cx="1927760" cy="830997"/>
            </a:xfrm>
            <a:prstGeom prst="rect">
              <a:avLst/>
            </a:prstGeom>
          </p:spPr>
          <p:txBody>
            <a:bodyPr wrap="square">
              <a:spAutoFit/>
            </a:bodyPr>
            <a:lstStyle/>
            <a:p>
              <a:pPr algn="ctr"/>
              <a:r>
                <a:rPr lang="en-US" b="1" dirty="0" smtClean="0">
                  <a:solidFill>
                    <a:schemeClr val="bg1"/>
                  </a:solidFill>
                </a:rPr>
                <a:t>Remote</a:t>
              </a:r>
            </a:p>
            <a:p>
              <a:pPr algn="ctr"/>
              <a:r>
                <a:rPr lang="en-US" b="1" dirty="0" smtClean="0">
                  <a:solidFill>
                    <a:schemeClr val="bg1"/>
                  </a:solidFill>
                </a:rPr>
                <a:t>Datacenter</a:t>
              </a:r>
              <a:endParaRPr lang="en-US" b="1" dirty="0">
                <a:solidFill>
                  <a:schemeClr val="bg1"/>
                </a:solidFill>
              </a:endParaRPr>
            </a:p>
          </p:txBody>
        </p:sp>
      </p:grpSp>
      <p:sp>
        <p:nvSpPr>
          <p:cNvPr id="6" name="Rectangle 5"/>
          <p:cNvSpPr/>
          <p:nvPr/>
        </p:nvSpPr>
        <p:spPr>
          <a:xfrm>
            <a:off x="4726016" y="3327566"/>
            <a:ext cx="1079116"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Cloud Gateway </a:t>
            </a:r>
            <a:endParaRPr lang="en-US" sz="900" dirty="0">
              <a:latin typeface="Arial" pitchFamily="34" charset="0"/>
              <a:ea typeface="ＭＳ Ｐゴシック" charset="0"/>
              <a:cs typeface="Arial" pitchFamily="34" charset="0"/>
            </a:endParaRPr>
          </a:p>
        </p:txBody>
      </p:sp>
      <p:grpSp>
        <p:nvGrpSpPr>
          <p:cNvPr id="7" name="Group 6"/>
          <p:cNvGrpSpPr>
            <a:grpSpLocks/>
          </p:cNvGrpSpPr>
          <p:nvPr/>
        </p:nvGrpSpPr>
        <p:grpSpPr bwMode="auto">
          <a:xfrm>
            <a:off x="4869678" y="3336505"/>
            <a:ext cx="1121461" cy="236538"/>
            <a:chOff x="3371101" y="4197292"/>
            <a:chExt cx="1123594" cy="235660"/>
          </a:xfrm>
        </p:grpSpPr>
        <p:sp>
          <p:nvSpPr>
            <p:cNvPr id="8" name="Can 7"/>
            <p:cNvSpPr>
              <a:spLocks noChangeArrowheads="1"/>
            </p:cNvSpPr>
            <p:nvPr/>
          </p:nvSpPr>
          <p:spPr bwMode="auto">
            <a:xfrm>
              <a:off x="3667869"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9" name="Can 8"/>
            <p:cNvSpPr>
              <a:spLocks noChangeArrowheads="1"/>
            </p:cNvSpPr>
            <p:nvPr/>
          </p:nvSpPr>
          <p:spPr bwMode="auto">
            <a:xfrm>
              <a:off x="4259819"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0" name="Can 9"/>
            <p:cNvSpPr>
              <a:spLocks noChangeArrowheads="1"/>
            </p:cNvSpPr>
            <p:nvPr/>
          </p:nvSpPr>
          <p:spPr bwMode="auto">
            <a:xfrm>
              <a:off x="3371101"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 name="Can 10"/>
            <p:cNvSpPr>
              <a:spLocks noChangeArrowheads="1"/>
            </p:cNvSpPr>
            <p:nvPr/>
          </p:nvSpPr>
          <p:spPr bwMode="auto">
            <a:xfrm>
              <a:off x="3963050"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sp>
        <p:nvSpPr>
          <p:cNvPr id="12" name="Rectangle 11"/>
          <p:cNvSpPr/>
          <p:nvPr/>
        </p:nvSpPr>
        <p:spPr>
          <a:xfrm>
            <a:off x="2299948" y="5394328"/>
            <a:ext cx="2509031" cy="140320"/>
          </a:xfrm>
          <a:prstGeom prst="rect">
            <a:avLst/>
          </a:prstGeom>
          <a:solidFill>
            <a:schemeClr val="tx2">
              <a:lumMod val="75000"/>
            </a:schemeClr>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3" name="Rectangle 12"/>
          <p:cNvSpPr/>
          <p:nvPr/>
        </p:nvSpPr>
        <p:spPr>
          <a:xfrm>
            <a:off x="7467683" y="5415776"/>
            <a:ext cx="1266517" cy="118872"/>
          </a:xfrm>
          <a:prstGeom prst="rect">
            <a:avLst/>
          </a:prstGeom>
          <a:solidFill>
            <a:schemeClr val="tx2">
              <a:lumMod val="75000"/>
            </a:schemeClr>
          </a:solidFill>
          <a:ln>
            <a:solidFill>
              <a:schemeClr val="tx2">
                <a:lumMod val="75000"/>
              </a:schemeClr>
            </a:solid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4" name="Rectangle 13"/>
          <p:cNvSpPr/>
          <p:nvPr/>
        </p:nvSpPr>
        <p:spPr>
          <a:xfrm>
            <a:off x="4836240" y="5477308"/>
            <a:ext cx="2631443" cy="45719"/>
          </a:xfrm>
          <a:prstGeom prst="rect">
            <a:avLst/>
          </a:prstGeom>
          <a:solidFill>
            <a:srgbClr val="00B0F0"/>
          </a:solidFill>
          <a:ln>
            <a:solidFill>
              <a:srgbClr val="00B0F0"/>
            </a:solid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latin typeface="Arial" pitchFamily="34" charset="0"/>
              <a:cs typeface="Arial" pitchFamily="34" charset="0"/>
            </a:endParaRPr>
          </a:p>
        </p:txBody>
      </p:sp>
      <p:cxnSp>
        <p:nvCxnSpPr>
          <p:cNvPr id="15" name="Straight Connector 14"/>
          <p:cNvCxnSpPr/>
          <p:nvPr/>
        </p:nvCxnSpPr>
        <p:spPr>
          <a:xfrm>
            <a:off x="2227618" y="4545575"/>
            <a:ext cx="1705800" cy="0"/>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34" idx="0"/>
          </p:cNvCxnSpPr>
          <p:nvPr/>
        </p:nvCxnSpPr>
        <p:spPr>
          <a:xfrm>
            <a:off x="1849985" y="1832009"/>
            <a:ext cx="2754870" cy="639728"/>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215769" y="3294748"/>
            <a:ext cx="2642331" cy="1104402"/>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044821" y="4533700"/>
            <a:ext cx="2252282" cy="10158"/>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597700" y="1867222"/>
            <a:ext cx="1889985" cy="2134033"/>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62" idx="2"/>
            <a:endCxn id="173" idx="0"/>
          </p:cNvCxnSpPr>
          <p:nvPr/>
        </p:nvCxnSpPr>
        <p:spPr>
          <a:xfrm flipH="1">
            <a:off x="1609548" y="1376051"/>
            <a:ext cx="87508" cy="2637079"/>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34" idx="0"/>
          </p:cNvCxnSpPr>
          <p:nvPr/>
        </p:nvCxnSpPr>
        <p:spPr>
          <a:xfrm flipH="1" flipV="1">
            <a:off x="3492280" y="1378791"/>
            <a:ext cx="1112575" cy="1092946"/>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36" idx="0"/>
          </p:cNvCxnSpPr>
          <p:nvPr/>
        </p:nvCxnSpPr>
        <p:spPr>
          <a:xfrm flipH="1" flipV="1">
            <a:off x="1849985" y="1832009"/>
            <a:ext cx="1861653" cy="1368176"/>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36" idx="0"/>
            <a:endCxn id="66" idx="2"/>
          </p:cNvCxnSpPr>
          <p:nvPr/>
        </p:nvCxnSpPr>
        <p:spPr>
          <a:xfrm flipH="1" flipV="1">
            <a:off x="3499534" y="1879097"/>
            <a:ext cx="212104" cy="1321089"/>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305004" y="1796384"/>
            <a:ext cx="32230" cy="3783864"/>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8" idx="0"/>
            <a:endCxn id="216" idx="0"/>
          </p:cNvCxnSpPr>
          <p:nvPr/>
        </p:nvCxnSpPr>
        <p:spPr>
          <a:xfrm flipV="1">
            <a:off x="5366548" y="1416782"/>
            <a:ext cx="353615" cy="1664472"/>
          </a:xfrm>
          <a:prstGeom prst="line">
            <a:avLst/>
          </a:prstGeom>
          <a:ln w="381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6" name="U-Turn Arrow 25"/>
          <p:cNvSpPr/>
          <p:nvPr/>
        </p:nvSpPr>
        <p:spPr>
          <a:xfrm rot="10800000">
            <a:off x="5650732" y="3419907"/>
            <a:ext cx="3694474" cy="584200"/>
          </a:xfrm>
          <a:prstGeom prst="uturnArrow">
            <a:avLst>
              <a:gd name="adj1" fmla="val 2489"/>
              <a:gd name="adj2" fmla="val 1906"/>
              <a:gd name="adj3" fmla="val 24380"/>
              <a:gd name="adj4" fmla="val 43750"/>
              <a:gd name="adj5" fmla="val 100000"/>
            </a:avLst>
          </a:prstGeom>
          <a:solidFill>
            <a:schemeClr val="tx2">
              <a:lumMod val="75000"/>
            </a:schemeClr>
          </a:solidFill>
          <a:ln w="38100" cap="flat" cmpd="sng" algn="ctr">
            <a:solidFill>
              <a:srgbClr val="00B0F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cxnSp>
        <p:nvCxnSpPr>
          <p:cNvPr id="27" name="Curved Connector 26"/>
          <p:cNvCxnSpPr/>
          <p:nvPr/>
        </p:nvCxnSpPr>
        <p:spPr>
          <a:xfrm rot="5400000" flipH="1" flipV="1">
            <a:off x="4890131" y="1732569"/>
            <a:ext cx="1595788" cy="854106"/>
          </a:xfrm>
          <a:prstGeom prst="curvedConnector3">
            <a:avLst/>
          </a:prstGeom>
          <a:ln w="38100" cmpd="sng">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8" name="Curved Connector 27"/>
          <p:cNvCxnSpPr>
            <a:endCxn id="77" idx="0"/>
          </p:cNvCxnSpPr>
          <p:nvPr/>
        </p:nvCxnSpPr>
        <p:spPr>
          <a:xfrm rot="10800000" flipV="1">
            <a:off x="1581110" y="1050307"/>
            <a:ext cx="3359937" cy="1337291"/>
          </a:xfrm>
          <a:prstGeom prst="curvedConnector2">
            <a:avLst/>
          </a:prstGeom>
          <a:ln w="38100" cmpd="sng">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9" name="U-Turn Arrow 28"/>
          <p:cNvSpPr/>
          <p:nvPr/>
        </p:nvSpPr>
        <p:spPr>
          <a:xfrm rot="10800000">
            <a:off x="1623315" y="3422882"/>
            <a:ext cx="7743348" cy="584200"/>
          </a:xfrm>
          <a:prstGeom prst="uturnArrow">
            <a:avLst>
              <a:gd name="adj1" fmla="val 2489"/>
              <a:gd name="adj2" fmla="val 1906"/>
              <a:gd name="adj3" fmla="val 24380"/>
              <a:gd name="adj4" fmla="val 43750"/>
              <a:gd name="adj5" fmla="val 100000"/>
            </a:avLst>
          </a:prstGeom>
          <a:solidFill>
            <a:schemeClr val="tx2">
              <a:lumMod val="75000"/>
            </a:schemeClr>
          </a:solidFill>
          <a:ln w="38100" cap="flat" cmpd="sng" algn="ctr">
            <a:solidFill>
              <a:srgbClr val="00B0F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cxnSp>
        <p:nvCxnSpPr>
          <p:cNvPr id="30" name="Curved Connector 29"/>
          <p:cNvCxnSpPr>
            <a:endCxn id="100" idx="0"/>
          </p:cNvCxnSpPr>
          <p:nvPr/>
        </p:nvCxnSpPr>
        <p:spPr>
          <a:xfrm>
            <a:off x="6634397" y="1146580"/>
            <a:ext cx="2638754" cy="1368621"/>
          </a:xfrm>
          <a:prstGeom prst="curvedConnector2">
            <a:avLst/>
          </a:prstGeom>
          <a:ln w="38100" cmpd="sng">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180222" y="3226909"/>
            <a:ext cx="2647958" cy="0"/>
          </a:xfrm>
          <a:prstGeom prst="line">
            <a:avLst/>
          </a:prstGeom>
          <a:ln w="76200" cmpd="sng">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092321" y="3374000"/>
            <a:ext cx="2753933" cy="0"/>
          </a:xfrm>
          <a:prstGeom prst="line">
            <a:avLst/>
          </a:prstGeom>
          <a:ln w="76200" cmpd="sng">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971500" y="3139031"/>
            <a:ext cx="1239508" cy="500705"/>
            <a:chOff x="494468" y="3209297"/>
            <a:chExt cx="1242258" cy="500705"/>
          </a:xfrm>
        </p:grpSpPr>
        <p:grpSp>
          <p:nvGrpSpPr>
            <p:cNvPr id="34" name="Group 33"/>
            <p:cNvGrpSpPr/>
            <p:nvPr/>
          </p:nvGrpSpPr>
          <p:grpSpPr>
            <a:xfrm>
              <a:off x="494468" y="3209297"/>
              <a:ext cx="1242258" cy="500705"/>
              <a:chOff x="3534900" y="2637672"/>
              <a:chExt cx="1242258" cy="500705"/>
            </a:xfrm>
          </p:grpSpPr>
          <p:grpSp>
            <p:nvGrpSpPr>
              <p:cNvPr id="38" name="Group 37"/>
              <p:cNvGrpSpPr>
                <a:grpSpLocks/>
              </p:cNvGrpSpPr>
              <p:nvPr/>
            </p:nvGrpSpPr>
            <p:grpSpPr bwMode="auto">
              <a:xfrm>
                <a:off x="3590585" y="2854753"/>
                <a:ext cx="1123950" cy="236538"/>
                <a:chOff x="3371101" y="4197292"/>
                <a:chExt cx="1123594" cy="235660"/>
              </a:xfrm>
            </p:grpSpPr>
            <p:sp>
              <p:nvSpPr>
                <p:cNvPr id="46" name="Can 45"/>
                <p:cNvSpPr>
                  <a:spLocks noChangeArrowheads="1"/>
                </p:cNvSpPr>
                <p:nvPr/>
              </p:nvSpPr>
              <p:spPr bwMode="auto">
                <a:xfrm>
                  <a:off x="3667869"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47" name="Can 46"/>
                <p:cNvSpPr>
                  <a:spLocks noChangeArrowheads="1"/>
                </p:cNvSpPr>
                <p:nvPr/>
              </p:nvSpPr>
              <p:spPr bwMode="auto">
                <a:xfrm>
                  <a:off x="4259819"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48" name="Can 47"/>
                <p:cNvSpPr>
                  <a:spLocks noChangeArrowheads="1"/>
                </p:cNvSpPr>
                <p:nvPr/>
              </p:nvSpPr>
              <p:spPr bwMode="auto">
                <a:xfrm>
                  <a:off x="3371101"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49" name="Can 48"/>
                <p:cNvSpPr>
                  <a:spLocks noChangeArrowheads="1"/>
                </p:cNvSpPr>
                <p:nvPr/>
              </p:nvSpPr>
              <p:spPr bwMode="auto">
                <a:xfrm>
                  <a:off x="3963050" y="4197292"/>
                  <a:ext cx="234876" cy="235660"/>
                </a:xfrm>
                <a:prstGeom prst="can">
                  <a:avLst>
                    <a:gd name="adj" fmla="val 25000"/>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39" name="Group 38"/>
              <p:cNvGrpSpPr/>
              <p:nvPr/>
            </p:nvGrpSpPr>
            <p:grpSpPr>
              <a:xfrm>
                <a:off x="3534900" y="2637672"/>
                <a:ext cx="1242258" cy="500705"/>
                <a:chOff x="3411177" y="4705440"/>
                <a:chExt cx="1242258" cy="500705"/>
              </a:xfrm>
            </p:grpSpPr>
            <p:sp>
              <p:nvSpPr>
                <p:cNvPr id="40" name="Rectangle 39"/>
                <p:cNvSpPr>
                  <a:spLocks/>
                </p:cNvSpPr>
                <p:nvPr/>
              </p:nvSpPr>
              <p:spPr>
                <a:xfrm>
                  <a:off x="3411177" y="4705440"/>
                  <a:ext cx="1242258" cy="500705"/>
                </a:xfrm>
                <a:prstGeom prst="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OmniCube</a:t>
                  </a:r>
                  <a:endParaRPr lang="en-US" sz="1100" dirty="0">
                    <a:latin typeface="Arial" pitchFamily="34" charset="0"/>
                    <a:cs typeface="Arial" pitchFamily="34" charset="0"/>
                  </a:endParaRPr>
                </a:p>
              </p:txBody>
            </p:sp>
            <p:grpSp>
              <p:nvGrpSpPr>
                <p:cNvPr id="41" name="Group 40"/>
                <p:cNvGrpSpPr>
                  <a:grpSpLocks/>
                </p:cNvGrpSpPr>
                <p:nvPr/>
              </p:nvGrpSpPr>
              <p:grpSpPr bwMode="auto">
                <a:xfrm>
                  <a:off x="3466863" y="4922521"/>
                  <a:ext cx="1123949" cy="236538"/>
                  <a:chOff x="3371102" y="4197292"/>
                  <a:chExt cx="1123593" cy="235660"/>
                </a:xfrm>
              </p:grpSpPr>
              <p:sp>
                <p:nvSpPr>
                  <p:cNvPr id="42" name="Rounded Rectangle 41"/>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43" name="Rounded Rectangle 42"/>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44" name="Rounded Rectangle 43"/>
                  <p:cNvSpPr>
                    <a:spLocks noChangeArrowheads="1"/>
                  </p:cNvSpPr>
                  <p:nvPr/>
                </p:nvSpPr>
                <p:spPr bwMode="auto">
                  <a:xfrm>
                    <a:off x="3371102"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45" name="Rounded Rectangle 44"/>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grpSp>
        <p:grpSp>
          <p:nvGrpSpPr>
            <p:cNvPr id="35" name="Group 34"/>
            <p:cNvGrpSpPr/>
            <p:nvPr/>
          </p:nvGrpSpPr>
          <p:grpSpPr>
            <a:xfrm>
              <a:off x="550165" y="3425001"/>
              <a:ext cx="531812" cy="236537"/>
              <a:chOff x="214040" y="1928113"/>
              <a:chExt cx="531812" cy="236537"/>
            </a:xfrm>
            <a:effectLst/>
          </p:grpSpPr>
          <p:sp>
            <p:nvSpPr>
              <p:cNvPr id="36" name="Rounded Rectangle 35"/>
              <p:cNvSpPr>
                <a:spLocks noChangeArrowheads="1"/>
              </p:cNvSpPr>
              <p:nvPr/>
            </p:nvSpPr>
            <p:spPr bwMode="auto">
              <a:xfrm>
                <a:off x="510902" y="1928113"/>
                <a:ext cx="23495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37" name="Rounded Rectangle 36"/>
              <p:cNvSpPr>
                <a:spLocks noChangeArrowheads="1"/>
              </p:cNvSpPr>
              <p:nvPr/>
            </p:nvSpPr>
            <p:spPr bwMode="auto">
              <a:xfrm>
                <a:off x="214040" y="1928113"/>
                <a:ext cx="23495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grpSp>
      <p:grpSp>
        <p:nvGrpSpPr>
          <p:cNvPr id="50" name="Group 49"/>
          <p:cNvGrpSpPr/>
          <p:nvPr/>
        </p:nvGrpSpPr>
        <p:grpSpPr>
          <a:xfrm>
            <a:off x="976468" y="3139029"/>
            <a:ext cx="1234540" cy="504420"/>
            <a:chOff x="1066024" y="4704064"/>
            <a:chExt cx="1240207" cy="504420"/>
          </a:xfrm>
        </p:grpSpPr>
        <p:sp>
          <p:nvSpPr>
            <p:cNvPr id="51" name="Rectangle 50"/>
            <p:cNvSpPr>
              <a:spLocks/>
            </p:cNvSpPr>
            <p:nvPr/>
          </p:nvSpPr>
          <p:spPr>
            <a:xfrm>
              <a:off x="1066024" y="4704064"/>
              <a:ext cx="1240207" cy="504420"/>
            </a:xfrm>
            <a:prstGeom prst="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OmniCube</a:t>
              </a:r>
              <a:endParaRPr lang="en-US" sz="1100" dirty="0">
                <a:latin typeface="Arial" pitchFamily="34" charset="0"/>
                <a:cs typeface="Arial" pitchFamily="34" charset="0"/>
              </a:endParaRPr>
            </a:p>
          </p:txBody>
        </p:sp>
        <p:grpSp>
          <p:nvGrpSpPr>
            <p:cNvPr id="52" name="Group 51"/>
            <p:cNvGrpSpPr>
              <a:grpSpLocks/>
            </p:cNvGrpSpPr>
            <p:nvPr/>
          </p:nvGrpSpPr>
          <p:grpSpPr bwMode="auto">
            <a:xfrm>
              <a:off x="1121710" y="4922521"/>
              <a:ext cx="1123950" cy="236543"/>
              <a:chOff x="3371101" y="4197292"/>
              <a:chExt cx="1123594" cy="235665"/>
            </a:xfrm>
          </p:grpSpPr>
          <p:sp>
            <p:nvSpPr>
              <p:cNvPr id="53" name="Rounded Rectangle 52"/>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54" name="Rounded Rectangle 53"/>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55" name="Rounded Rectangle 54"/>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56" name="Rounded Rectangle 55"/>
              <p:cNvSpPr>
                <a:spLocks noChangeArrowheads="1"/>
              </p:cNvSpPr>
              <p:nvPr/>
            </p:nvSpPr>
            <p:spPr bwMode="auto">
              <a:xfrm>
                <a:off x="3963050" y="4197297"/>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sp>
        <p:nvSpPr>
          <p:cNvPr id="57" name="Rectangle 56"/>
          <p:cNvSpPr>
            <a:spLocks/>
          </p:cNvSpPr>
          <p:nvPr/>
        </p:nvSpPr>
        <p:spPr>
          <a:xfrm>
            <a:off x="977377" y="2939348"/>
            <a:ext cx="1222773" cy="199682"/>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sp>
        <p:nvSpPr>
          <p:cNvPr id="58" name="Rectangle 57"/>
          <p:cNvSpPr>
            <a:spLocks/>
          </p:cNvSpPr>
          <p:nvPr/>
        </p:nvSpPr>
        <p:spPr>
          <a:xfrm>
            <a:off x="1080604" y="1378793"/>
            <a:ext cx="1232904" cy="500303"/>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59" name="Group 58"/>
          <p:cNvGrpSpPr/>
          <p:nvPr/>
        </p:nvGrpSpPr>
        <p:grpSpPr>
          <a:xfrm>
            <a:off x="1137076" y="1595473"/>
            <a:ext cx="530635" cy="236537"/>
            <a:chOff x="214040" y="1928113"/>
            <a:chExt cx="531812" cy="236537"/>
          </a:xfrm>
          <a:solidFill>
            <a:srgbClr val="009A46"/>
          </a:solidFill>
          <a:effectLst/>
        </p:grpSpPr>
        <p:sp>
          <p:nvSpPr>
            <p:cNvPr id="60" name="Can 156"/>
            <p:cNvSpPr>
              <a:spLocks noChangeArrowheads="1"/>
            </p:cNvSpPr>
            <p:nvPr/>
          </p:nvSpPr>
          <p:spPr bwMode="auto">
            <a:xfrm>
              <a:off x="510902"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61" name="Can 158"/>
            <p:cNvSpPr>
              <a:spLocks noChangeArrowheads="1"/>
            </p:cNvSpPr>
            <p:nvPr/>
          </p:nvSpPr>
          <p:spPr bwMode="auto">
            <a:xfrm>
              <a:off x="214040"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sp>
        <p:nvSpPr>
          <p:cNvPr id="62" name="Rectangle 61"/>
          <p:cNvSpPr>
            <a:spLocks/>
          </p:cNvSpPr>
          <p:nvPr/>
        </p:nvSpPr>
        <p:spPr>
          <a:xfrm>
            <a:off x="1080604" y="1188822"/>
            <a:ext cx="1232904" cy="187229"/>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grpSp>
        <p:nvGrpSpPr>
          <p:cNvPr id="63" name="Group 62"/>
          <p:cNvGrpSpPr/>
          <p:nvPr/>
        </p:nvGrpSpPr>
        <p:grpSpPr>
          <a:xfrm>
            <a:off x="8636125" y="1182200"/>
            <a:ext cx="1260151" cy="686262"/>
            <a:chOff x="7384166" y="1263100"/>
            <a:chExt cx="1262947" cy="686262"/>
          </a:xfrm>
        </p:grpSpPr>
        <p:sp>
          <p:nvSpPr>
            <p:cNvPr id="64" name="Rectangle 63"/>
            <p:cNvSpPr>
              <a:spLocks/>
            </p:cNvSpPr>
            <p:nvPr/>
          </p:nvSpPr>
          <p:spPr>
            <a:xfrm>
              <a:off x="7385076" y="1449058"/>
              <a:ext cx="1262037" cy="500304"/>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sp>
          <p:nvSpPr>
            <p:cNvPr id="65" name="Rectangle 64"/>
            <p:cNvSpPr>
              <a:spLocks/>
            </p:cNvSpPr>
            <p:nvPr/>
          </p:nvSpPr>
          <p:spPr>
            <a:xfrm>
              <a:off x="7384166" y="1263100"/>
              <a:ext cx="1262947" cy="183218"/>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grpSp>
      <p:sp>
        <p:nvSpPr>
          <p:cNvPr id="66" name="Rectangle 65"/>
          <p:cNvSpPr>
            <a:spLocks/>
          </p:cNvSpPr>
          <p:nvPr/>
        </p:nvSpPr>
        <p:spPr>
          <a:xfrm>
            <a:off x="2872740" y="1378792"/>
            <a:ext cx="1253588" cy="500304"/>
          </a:xfrm>
          <a:prstGeom prst="rect">
            <a:avLst/>
          </a:prstGeom>
          <a:solidFill>
            <a:srgbClr val="3333FF"/>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Local Storage</a:t>
            </a:r>
            <a:endParaRPr lang="en-US" sz="1100" dirty="0">
              <a:latin typeface="Arial" pitchFamily="34" charset="0"/>
              <a:cs typeface="Arial" pitchFamily="34" charset="0"/>
            </a:endParaRPr>
          </a:p>
        </p:txBody>
      </p:sp>
      <p:grpSp>
        <p:nvGrpSpPr>
          <p:cNvPr id="67" name="Group 66"/>
          <p:cNvGrpSpPr/>
          <p:nvPr/>
        </p:nvGrpSpPr>
        <p:grpSpPr>
          <a:xfrm>
            <a:off x="2929212" y="1595473"/>
            <a:ext cx="530635" cy="236537"/>
            <a:chOff x="2027316" y="1928113"/>
            <a:chExt cx="531812" cy="236537"/>
          </a:xfrm>
          <a:solidFill>
            <a:srgbClr val="009A46"/>
          </a:solidFill>
        </p:grpSpPr>
        <p:sp>
          <p:nvSpPr>
            <p:cNvPr id="68" name="Can 159"/>
            <p:cNvSpPr>
              <a:spLocks noChangeArrowheads="1"/>
            </p:cNvSpPr>
            <p:nvPr/>
          </p:nvSpPr>
          <p:spPr bwMode="auto">
            <a:xfrm>
              <a:off x="2324178"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69" name="Can 160"/>
            <p:cNvSpPr>
              <a:spLocks noChangeArrowheads="1"/>
            </p:cNvSpPr>
            <p:nvPr/>
          </p:nvSpPr>
          <p:spPr bwMode="auto">
            <a:xfrm>
              <a:off x="2027316" y="1928113"/>
              <a:ext cx="234950" cy="236537"/>
            </a:xfrm>
            <a:prstGeom prst="roundRect">
              <a:avLst/>
            </a:prstGeom>
            <a:grp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sp>
        <p:nvSpPr>
          <p:cNvPr id="70" name="Rectangle 69"/>
          <p:cNvSpPr>
            <a:spLocks/>
          </p:cNvSpPr>
          <p:nvPr/>
        </p:nvSpPr>
        <p:spPr>
          <a:xfrm>
            <a:off x="2872740" y="1192834"/>
            <a:ext cx="1253588" cy="183217"/>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grpSp>
        <p:nvGrpSpPr>
          <p:cNvPr id="71" name="Group 70"/>
          <p:cNvGrpSpPr/>
          <p:nvPr/>
        </p:nvGrpSpPr>
        <p:grpSpPr>
          <a:xfrm>
            <a:off x="1094170" y="768684"/>
            <a:ext cx="1200896" cy="424149"/>
            <a:chOff x="257298" y="838950"/>
            <a:chExt cx="1203561" cy="424149"/>
          </a:xfrm>
          <a:solidFill>
            <a:srgbClr val="00ADEE"/>
          </a:solidFill>
        </p:grpSpPr>
        <p:sp>
          <p:nvSpPr>
            <p:cNvPr id="72" name="Cube 166"/>
            <p:cNvSpPr>
              <a:spLocks/>
            </p:cNvSpPr>
            <p:nvPr/>
          </p:nvSpPr>
          <p:spPr>
            <a:xfrm>
              <a:off x="257298" y="83895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73" name="Cube 304"/>
            <p:cNvSpPr>
              <a:spLocks/>
            </p:cNvSpPr>
            <p:nvPr/>
          </p:nvSpPr>
          <p:spPr>
            <a:xfrm>
              <a:off x="657323" y="83895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74" name="Cube 305"/>
            <p:cNvSpPr>
              <a:spLocks/>
            </p:cNvSpPr>
            <p:nvPr/>
          </p:nvSpPr>
          <p:spPr>
            <a:xfrm>
              <a:off x="1059091" y="83895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grpSp>
        <p:nvGrpSpPr>
          <p:cNvPr id="75" name="Group 74"/>
          <p:cNvGrpSpPr/>
          <p:nvPr/>
        </p:nvGrpSpPr>
        <p:grpSpPr>
          <a:xfrm>
            <a:off x="979992" y="2387600"/>
            <a:ext cx="1202233" cy="424149"/>
            <a:chOff x="737779" y="2462099"/>
            <a:chExt cx="1204901" cy="424149"/>
          </a:xfrm>
          <a:solidFill>
            <a:srgbClr val="11C1FF"/>
          </a:solidFill>
        </p:grpSpPr>
        <p:sp>
          <p:nvSpPr>
            <p:cNvPr id="76" name="Cube 206"/>
            <p:cNvSpPr>
              <a:spLocks/>
            </p:cNvSpPr>
            <p:nvPr/>
          </p:nvSpPr>
          <p:spPr>
            <a:xfrm>
              <a:off x="737779" y="2462099"/>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77" name="Cube 208"/>
            <p:cNvSpPr>
              <a:spLocks/>
            </p:cNvSpPr>
            <p:nvPr/>
          </p:nvSpPr>
          <p:spPr>
            <a:xfrm>
              <a:off x="1139346" y="2462099"/>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78" name="Cube 209"/>
            <p:cNvSpPr>
              <a:spLocks/>
            </p:cNvSpPr>
            <p:nvPr/>
          </p:nvSpPr>
          <p:spPr>
            <a:xfrm>
              <a:off x="1540912" y="2462099"/>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grpSp>
        <p:nvGrpSpPr>
          <p:cNvPr id="79" name="Group 78"/>
          <p:cNvGrpSpPr/>
          <p:nvPr/>
        </p:nvGrpSpPr>
        <p:grpSpPr>
          <a:xfrm>
            <a:off x="4628906" y="404101"/>
            <a:ext cx="2192570" cy="1472508"/>
            <a:chOff x="-1201950" y="2173452"/>
            <a:chExt cx="1888378" cy="1516380"/>
          </a:xfrm>
        </p:grpSpPr>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950" y="2173452"/>
              <a:ext cx="1888378" cy="1516380"/>
            </a:xfrm>
            <a:prstGeom prst="rect">
              <a:avLst/>
            </a:prstGeom>
          </p:spPr>
        </p:pic>
        <p:sp>
          <p:nvSpPr>
            <p:cNvPr id="81" name="Rectangle 80"/>
            <p:cNvSpPr/>
            <p:nvPr/>
          </p:nvSpPr>
          <p:spPr>
            <a:xfrm>
              <a:off x="-938194" y="2822603"/>
              <a:ext cx="1505937" cy="412031"/>
            </a:xfrm>
            <a:prstGeom prst="rect">
              <a:avLst/>
            </a:prstGeom>
          </p:spPr>
          <p:txBody>
            <a:bodyPr wrap="none">
              <a:spAutoFit/>
            </a:bodyPr>
            <a:lstStyle/>
            <a:p>
              <a:r>
                <a:rPr lang="en-US" sz="2000" b="1" dirty="0" smtClean="0">
                  <a:solidFill>
                    <a:schemeClr val="bg1"/>
                  </a:solidFill>
                  <a:latin typeface="Arial" pitchFamily="34" charset="0"/>
                  <a:ea typeface="ＭＳ Ｐゴシック" charset="0"/>
                  <a:cs typeface="Arial" pitchFamily="34" charset="0"/>
                </a:rPr>
                <a:t>Public Cloud</a:t>
              </a:r>
              <a:endParaRPr lang="en-US" sz="2000" dirty="0">
                <a:solidFill>
                  <a:schemeClr val="bg1"/>
                </a:solidFill>
                <a:latin typeface="Arial" pitchFamily="34" charset="0"/>
                <a:cs typeface="Arial" pitchFamily="34" charset="0"/>
              </a:endParaRPr>
            </a:p>
          </p:txBody>
        </p:sp>
      </p:grpSp>
      <p:grpSp>
        <p:nvGrpSpPr>
          <p:cNvPr id="82" name="Group 81"/>
          <p:cNvGrpSpPr/>
          <p:nvPr/>
        </p:nvGrpSpPr>
        <p:grpSpPr>
          <a:xfrm>
            <a:off x="8677219" y="3139030"/>
            <a:ext cx="1237462" cy="503045"/>
            <a:chOff x="6281080" y="4669265"/>
            <a:chExt cx="1243142" cy="503045"/>
          </a:xfrm>
        </p:grpSpPr>
        <p:sp>
          <p:nvSpPr>
            <p:cNvPr id="83" name="Rectangle 82"/>
            <p:cNvSpPr>
              <a:spLocks/>
            </p:cNvSpPr>
            <p:nvPr/>
          </p:nvSpPr>
          <p:spPr>
            <a:xfrm>
              <a:off x="6281080" y="4669265"/>
              <a:ext cx="1243142" cy="503045"/>
            </a:xfrm>
            <a:prstGeom prst="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en-US" sz="1100" dirty="0" smtClean="0">
                  <a:latin typeface="Arial" pitchFamily="34" charset="0"/>
                  <a:cs typeface="Arial" pitchFamily="34" charset="0"/>
                </a:rPr>
                <a:t>OmniCube</a:t>
              </a:r>
              <a:endParaRPr lang="en-US" sz="1100" dirty="0">
                <a:latin typeface="Arial" pitchFamily="34" charset="0"/>
                <a:cs typeface="Arial" pitchFamily="34" charset="0"/>
              </a:endParaRPr>
            </a:p>
          </p:txBody>
        </p:sp>
        <p:grpSp>
          <p:nvGrpSpPr>
            <p:cNvPr id="84" name="Group 83"/>
            <p:cNvGrpSpPr>
              <a:grpSpLocks/>
            </p:cNvGrpSpPr>
            <p:nvPr/>
          </p:nvGrpSpPr>
          <p:grpSpPr bwMode="auto">
            <a:xfrm>
              <a:off x="6336765" y="4888686"/>
              <a:ext cx="1123950" cy="236538"/>
              <a:chOff x="3371101" y="4197292"/>
              <a:chExt cx="1123594" cy="235660"/>
            </a:xfrm>
          </p:grpSpPr>
          <p:sp>
            <p:nvSpPr>
              <p:cNvPr id="85" name="Rounded Rectangle 84"/>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86" name="Rounded Rectangle 85"/>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87" name="Rounded Rectangle 86"/>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88" name="Rounded Rectangle 87"/>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sp>
        <p:nvSpPr>
          <p:cNvPr id="89" name="Rectangle 88"/>
          <p:cNvSpPr>
            <a:spLocks/>
          </p:cNvSpPr>
          <p:nvPr/>
        </p:nvSpPr>
        <p:spPr>
          <a:xfrm>
            <a:off x="8678126" y="2939349"/>
            <a:ext cx="1236553" cy="199681"/>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grpSp>
        <p:nvGrpSpPr>
          <p:cNvPr id="90" name="Group 89"/>
          <p:cNvGrpSpPr/>
          <p:nvPr/>
        </p:nvGrpSpPr>
        <p:grpSpPr>
          <a:xfrm>
            <a:off x="8658481" y="627478"/>
            <a:ext cx="1203418" cy="561344"/>
            <a:chOff x="250948" y="962635"/>
            <a:chExt cx="1206088" cy="561344"/>
          </a:xfrm>
          <a:solidFill>
            <a:srgbClr val="00ADEE"/>
          </a:solidFill>
        </p:grpSpPr>
        <p:sp>
          <p:nvSpPr>
            <p:cNvPr id="91" name="Cube 312"/>
            <p:cNvSpPr>
              <a:spLocks/>
            </p:cNvSpPr>
            <p:nvPr/>
          </p:nvSpPr>
          <p:spPr>
            <a:xfrm>
              <a:off x="252135" y="962635"/>
              <a:ext cx="401768" cy="424149"/>
            </a:xfrm>
            <a:prstGeom prst="roundRect">
              <a:avLst/>
            </a:prstGeom>
            <a:solidFill>
              <a:srgbClr val="11C1FF"/>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92" name="Cube 313"/>
            <p:cNvSpPr>
              <a:spLocks/>
            </p:cNvSpPr>
            <p:nvPr/>
          </p:nvSpPr>
          <p:spPr>
            <a:xfrm>
              <a:off x="250948" y="109983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93" name="Cube 314"/>
            <p:cNvSpPr>
              <a:spLocks/>
            </p:cNvSpPr>
            <p:nvPr/>
          </p:nvSpPr>
          <p:spPr>
            <a:xfrm>
              <a:off x="653702" y="962635"/>
              <a:ext cx="401768" cy="424149"/>
            </a:xfrm>
            <a:prstGeom prst="roundRect">
              <a:avLst/>
            </a:prstGeom>
            <a:solidFill>
              <a:srgbClr val="11C1FF"/>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94" name="Cube 315"/>
            <p:cNvSpPr>
              <a:spLocks/>
            </p:cNvSpPr>
            <p:nvPr/>
          </p:nvSpPr>
          <p:spPr>
            <a:xfrm>
              <a:off x="652515" y="109983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95" name="Cube 316"/>
            <p:cNvSpPr>
              <a:spLocks/>
            </p:cNvSpPr>
            <p:nvPr/>
          </p:nvSpPr>
          <p:spPr>
            <a:xfrm>
              <a:off x="1055268" y="962635"/>
              <a:ext cx="401768" cy="424149"/>
            </a:xfrm>
            <a:prstGeom prst="roundRect">
              <a:avLst/>
            </a:prstGeom>
            <a:solidFill>
              <a:srgbClr val="11C1FF"/>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grpSp>
        <p:nvGrpSpPr>
          <p:cNvPr id="96" name="Group 95"/>
          <p:cNvGrpSpPr/>
          <p:nvPr/>
        </p:nvGrpSpPr>
        <p:grpSpPr>
          <a:xfrm>
            <a:off x="8671003" y="2378005"/>
            <a:ext cx="1202233" cy="561344"/>
            <a:chOff x="7057181" y="2460724"/>
            <a:chExt cx="1204901" cy="561344"/>
          </a:xfrm>
          <a:solidFill>
            <a:srgbClr val="11C1FF"/>
          </a:solidFill>
        </p:grpSpPr>
        <p:sp>
          <p:nvSpPr>
            <p:cNvPr id="97" name="Cube 230"/>
            <p:cNvSpPr>
              <a:spLocks/>
            </p:cNvSpPr>
            <p:nvPr/>
          </p:nvSpPr>
          <p:spPr>
            <a:xfrm>
              <a:off x="7057181" y="2460724"/>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98" name="Cube 231"/>
            <p:cNvSpPr>
              <a:spLocks/>
            </p:cNvSpPr>
            <p:nvPr/>
          </p:nvSpPr>
          <p:spPr>
            <a:xfrm>
              <a:off x="7058214" y="2597919"/>
              <a:ext cx="40176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99" name="Cube 232"/>
            <p:cNvSpPr>
              <a:spLocks/>
            </p:cNvSpPr>
            <p:nvPr/>
          </p:nvSpPr>
          <p:spPr>
            <a:xfrm>
              <a:off x="7458748" y="2460724"/>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100" name="Cube 233"/>
            <p:cNvSpPr>
              <a:spLocks/>
            </p:cNvSpPr>
            <p:nvPr/>
          </p:nvSpPr>
          <p:spPr>
            <a:xfrm>
              <a:off x="7459781" y="2597919"/>
              <a:ext cx="401768" cy="424149"/>
            </a:xfrm>
            <a:prstGeom prst="roundRect">
              <a:avLst/>
            </a:prstGeom>
            <a:solidFill>
              <a:srgbClr val="00ADE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101" name="Cube 234"/>
            <p:cNvSpPr>
              <a:spLocks/>
            </p:cNvSpPr>
            <p:nvPr/>
          </p:nvSpPr>
          <p:spPr>
            <a:xfrm>
              <a:off x="7860314" y="2460724"/>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grpSp>
        <p:nvGrpSpPr>
          <p:cNvPr id="102" name="Group 101"/>
          <p:cNvGrpSpPr/>
          <p:nvPr/>
        </p:nvGrpSpPr>
        <p:grpSpPr>
          <a:xfrm>
            <a:off x="8564984" y="4038121"/>
            <a:ext cx="1388903" cy="2232304"/>
            <a:chOff x="7081490" y="4084638"/>
            <a:chExt cx="1391985" cy="2232304"/>
          </a:xfrm>
        </p:grpSpPr>
        <p:sp>
          <p:nvSpPr>
            <p:cNvPr id="103" name="Rectangle 102"/>
            <p:cNvSpPr>
              <a:spLocks/>
            </p:cNvSpPr>
            <p:nvPr/>
          </p:nvSpPr>
          <p:spPr>
            <a:xfrm>
              <a:off x="7081490" y="4084638"/>
              <a:ext cx="1391985" cy="2232304"/>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1100" dirty="0" smtClean="0">
                  <a:latin typeface="Arial" pitchFamily="34" charset="0"/>
                  <a:cs typeface="Arial" pitchFamily="34" charset="0"/>
                </a:rPr>
                <a:t>Traditional Shared</a:t>
              </a:r>
            </a:p>
            <a:p>
              <a:pPr algn="ctr"/>
              <a:r>
                <a:rPr lang="en-US" sz="1100" dirty="0" smtClean="0">
                  <a:latin typeface="Arial" pitchFamily="34" charset="0"/>
                  <a:cs typeface="Arial" pitchFamily="34" charset="0"/>
                </a:rPr>
                <a:t>Storage Array</a:t>
              </a:r>
              <a:endParaRPr lang="en-US" sz="1100" dirty="0">
                <a:latin typeface="Arial" pitchFamily="34" charset="0"/>
                <a:cs typeface="Arial" pitchFamily="34" charset="0"/>
              </a:endParaRPr>
            </a:p>
          </p:txBody>
        </p:sp>
        <p:grpSp>
          <p:nvGrpSpPr>
            <p:cNvPr id="104" name="Group 256"/>
            <p:cNvGrpSpPr>
              <a:grpSpLocks/>
            </p:cNvGrpSpPr>
            <p:nvPr/>
          </p:nvGrpSpPr>
          <p:grpSpPr bwMode="auto">
            <a:xfrm>
              <a:off x="7220086" y="4253257"/>
              <a:ext cx="1123736" cy="235690"/>
              <a:chOff x="3371101" y="4197292"/>
              <a:chExt cx="1123594" cy="235660"/>
            </a:xfrm>
          </p:grpSpPr>
          <p:sp>
            <p:nvSpPr>
              <p:cNvPr id="125" name="Rounded Rectangle 124"/>
              <p:cNvSpPr>
                <a:spLocks noChangeArrowheads="1"/>
              </p:cNvSpPr>
              <p:nvPr/>
            </p:nvSpPr>
            <p:spPr bwMode="auto">
              <a:xfrm>
                <a:off x="3667026"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6" name="Rounded Rectangle 125"/>
              <p:cNvSpPr>
                <a:spLocks noChangeArrowheads="1"/>
              </p:cNvSpPr>
              <p:nvPr/>
            </p:nvSpPr>
            <p:spPr bwMode="auto">
              <a:xfrm>
                <a:off x="4259089"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7" name="Rounded Rectangle 126"/>
              <p:cNvSpPr>
                <a:spLocks noChangeArrowheads="1"/>
              </p:cNvSpPr>
              <p:nvPr/>
            </p:nvSpPr>
            <p:spPr bwMode="auto">
              <a:xfrm>
                <a:off x="3371788"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8" name="Rounded Rectangle 127"/>
              <p:cNvSpPr>
                <a:spLocks noChangeArrowheads="1"/>
              </p:cNvSpPr>
              <p:nvPr/>
            </p:nvSpPr>
            <p:spPr bwMode="auto">
              <a:xfrm>
                <a:off x="3963851"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05" name="Group 257"/>
            <p:cNvGrpSpPr>
              <a:grpSpLocks/>
            </p:cNvGrpSpPr>
            <p:nvPr/>
          </p:nvGrpSpPr>
          <p:grpSpPr bwMode="auto">
            <a:xfrm>
              <a:off x="7220086" y="4580166"/>
              <a:ext cx="1123736" cy="235690"/>
              <a:chOff x="3371101" y="4197292"/>
              <a:chExt cx="1123594" cy="235660"/>
            </a:xfrm>
          </p:grpSpPr>
          <p:sp>
            <p:nvSpPr>
              <p:cNvPr id="121" name="Rounded Rectangle 120"/>
              <p:cNvSpPr>
                <a:spLocks noChangeArrowheads="1"/>
              </p:cNvSpPr>
              <p:nvPr/>
            </p:nvSpPr>
            <p:spPr bwMode="auto">
              <a:xfrm>
                <a:off x="3667026"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2" name="Rounded Rectangle 121"/>
              <p:cNvSpPr>
                <a:spLocks noChangeArrowheads="1"/>
              </p:cNvSpPr>
              <p:nvPr/>
            </p:nvSpPr>
            <p:spPr bwMode="auto">
              <a:xfrm>
                <a:off x="4259089"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3" name="Rounded Rectangle 122"/>
              <p:cNvSpPr>
                <a:spLocks noChangeArrowheads="1"/>
              </p:cNvSpPr>
              <p:nvPr/>
            </p:nvSpPr>
            <p:spPr bwMode="auto">
              <a:xfrm>
                <a:off x="3371788"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4" name="Rounded Rectangle 123"/>
              <p:cNvSpPr>
                <a:spLocks noChangeArrowheads="1"/>
              </p:cNvSpPr>
              <p:nvPr/>
            </p:nvSpPr>
            <p:spPr bwMode="auto">
              <a:xfrm>
                <a:off x="3963851"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06" name="Group 258"/>
            <p:cNvGrpSpPr>
              <a:grpSpLocks/>
            </p:cNvGrpSpPr>
            <p:nvPr/>
          </p:nvGrpSpPr>
          <p:grpSpPr bwMode="auto">
            <a:xfrm>
              <a:off x="7220086" y="4907076"/>
              <a:ext cx="1123736" cy="235690"/>
              <a:chOff x="3371101" y="4197292"/>
              <a:chExt cx="1123594" cy="235660"/>
            </a:xfrm>
          </p:grpSpPr>
          <p:sp>
            <p:nvSpPr>
              <p:cNvPr id="117" name="Rounded Rectangle 116"/>
              <p:cNvSpPr>
                <a:spLocks noChangeArrowheads="1"/>
              </p:cNvSpPr>
              <p:nvPr/>
            </p:nvSpPr>
            <p:spPr bwMode="auto">
              <a:xfrm>
                <a:off x="3667026"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8" name="Rounded Rectangle 117"/>
              <p:cNvSpPr>
                <a:spLocks noChangeArrowheads="1"/>
              </p:cNvSpPr>
              <p:nvPr/>
            </p:nvSpPr>
            <p:spPr bwMode="auto">
              <a:xfrm>
                <a:off x="4259089"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9" name="Rounded Rectangle 118"/>
              <p:cNvSpPr>
                <a:spLocks noChangeArrowheads="1"/>
              </p:cNvSpPr>
              <p:nvPr/>
            </p:nvSpPr>
            <p:spPr bwMode="auto">
              <a:xfrm>
                <a:off x="3371788"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20" name="Rounded Rectangle 119"/>
              <p:cNvSpPr>
                <a:spLocks noChangeArrowheads="1"/>
              </p:cNvSpPr>
              <p:nvPr/>
            </p:nvSpPr>
            <p:spPr bwMode="auto">
              <a:xfrm>
                <a:off x="3963851"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07" name="Group 259"/>
            <p:cNvGrpSpPr>
              <a:grpSpLocks/>
            </p:cNvGrpSpPr>
            <p:nvPr/>
          </p:nvGrpSpPr>
          <p:grpSpPr bwMode="auto">
            <a:xfrm>
              <a:off x="7220086" y="5233985"/>
              <a:ext cx="1123736" cy="235690"/>
              <a:chOff x="3371101" y="4197292"/>
              <a:chExt cx="1123594" cy="235660"/>
            </a:xfrm>
          </p:grpSpPr>
          <p:sp>
            <p:nvSpPr>
              <p:cNvPr id="113" name="Rounded Rectangle 112"/>
              <p:cNvSpPr>
                <a:spLocks noChangeArrowheads="1"/>
              </p:cNvSpPr>
              <p:nvPr/>
            </p:nvSpPr>
            <p:spPr bwMode="auto">
              <a:xfrm>
                <a:off x="3667026"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4" name="Rounded Rectangle 113"/>
              <p:cNvSpPr>
                <a:spLocks noChangeArrowheads="1"/>
              </p:cNvSpPr>
              <p:nvPr/>
            </p:nvSpPr>
            <p:spPr bwMode="auto">
              <a:xfrm>
                <a:off x="4259089"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5" name="Rounded Rectangle 114"/>
              <p:cNvSpPr>
                <a:spLocks noChangeArrowheads="1"/>
              </p:cNvSpPr>
              <p:nvPr/>
            </p:nvSpPr>
            <p:spPr bwMode="auto">
              <a:xfrm>
                <a:off x="3371788"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6" name="Rounded Rectangle 115"/>
              <p:cNvSpPr>
                <a:spLocks noChangeArrowheads="1"/>
              </p:cNvSpPr>
              <p:nvPr/>
            </p:nvSpPr>
            <p:spPr bwMode="auto">
              <a:xfrm>
                <a:off x="3963851"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08" name="Group 260"/>
            <p:cNvGrpSpPr>
              <a:grpSpLocks/>
            </p:cNvGrpSpPr>
            <p:nvPr/>
          </p:nvGrpSpPr>
          <p:grpSpPr bwMode="auto">
            <a:xfrm>
              <a:off x="7220086" y="5560894"/>
              <a:ext cx="1123736" cy="235690"/>
              <a:chOff x="3371101" y="4197292"/>
              <a:chExt cx="1123594" cy="235660"/>
            </a:xfrm>
          </p:grpSpPr>
          <p:sp>
            <p:nvSpPr>
              <p:cNvPr id="109" name="Rounded Rectangle 108"/>
              <p:cNvSpPr>
                <a:spLocks noChangeArrowheads="1"/>
              </p:cNvSpPr>
              <p:nvPr/>
            </p:nvSpPr>
            <p:spPr bwMode="auto">
              <a:xfrm>
                <a:off x="3667026"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0" name="Rounded Rectangle 109"/>
              <p:cNvSpPr>
                <a:spLocks noChangeArrowheads="1"/>
              </p:cNvSpPr>
              <p:nvPr/>
            </p:nvSpPr>
            <p:spPr bwMode="auto">
              <a:xfrm>
                <a:off x="4259089"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1" name="Rounded Rectangle 110"/>
              <p:cNvSpPr>
                <a:spLocks noChangeArrowheads="1"/>
              </p:cNvSpPr>
              <p:nvPr/>
            </p:nvSpPr>
            <p:spPr bwMode="auto">
              <a:xfrm>
                <a:off x="3371788"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12" name="Rounded Rectangle 111"/>
              <p:cNvSpPr>
                <a:spLocks noChangeArrowheads="1"/>
              </p:cNvSpPr>
              <p:nvPr/>
            </p:nvSpPr>
            <p:spPr bwMode="auto">
              <a:xfrm>
                <a:off x="3963851"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sp>
        <p:nvSpPr>
          <p:cNvPr id="129" name="Rounded Rectangle 128"/>
          <p:cNvSpPr>
            <a:spLocks noChangeArrowheads="1"/>
          </p:cNvSpPr>
          <p:nvPr/>
        </p:nvSpPr>
        <p:spPr bwMode="auto">
          <a:xfrm>
            <a:off x="1325395" y="3358451"/>
            <a:ext cx="23443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30" name="Rounded Rectangle 129"/>
          <p:cNvSpPr>
            <a:spLocks noChangeArrowheads="1"/>
          </p:cNvSpPr>
          <p:nvPr/>
        </p:nvSpPr>
        <p:spPr bwMode="auto">
          <a:xfrm>
            <a:off x="1030774" y="3358451"/>
            <a:ext cx="23443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nvGrpSpPr>
          <p:cNvPr id="131" name="Group 130"/>
          <p:cNvGrpSpPr/>
          <p:nvPr/>
        </p:nvGrpSpPr>
        <p:grpSpPr>
          <a:xfrm>
            <a:off x="162726" y="1583386"/>
            <a:ext cx="1294860" cy="928528"/>
            <a:chOff x="-52471" y="2125050"/>
            <a:chExt cx="1297733" cy="928528"/>
          </a:xfrm>
        </p:grpSpPr>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34" y="2125050"/>
              <a:ext cx="917695" cy="771967"/>
            </a:xfrm>
            <a:prstGeom prst="rect">
              <a:avLst/>
            </a:prstGeom>
            <a:effectLst>
              <a:outerShdw blurRad="76200" dir="13500000" sy="23000" kx="1200000" algn="br" rotWithShape="0">
                <a:prstClr val="black">
                  <a:alpha val="20000"/>
                </a:prstClr>
              </a:outerShdw>
            </a:effectLst>
          </p:spPr>
        </p:pic>
        <p:sp>
          <p:nvSpPr>
            <p:cNvPr id="133" name="Rectangle 132"/>
            <p:cNvSpPr/>
            <p:nvPr/>
          </p:nvSpPr>
          <p:spPr>
            <a:xfrm>
              <a:off x="-52471" y="2822746"/>
              <a:ext cx="1297733"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Data Protection</a:t>
              </a:r>
              <a:r>
                <a:rPr lang="en-US" sz="900" dirty="0">
                  <a:latin typeface="Arial" pitchFamily="34" charset="0"/>
                  <a:ea typeface="ＭＳ Ｐゴシック" charset="0"/>
                  <a:cs typeface="Arial" pitchFamily="34" charset="0"/>
                </a:rPr>
                <a:t> </a:t>
              </a:r>
              <a:r>
                <a:rPr lang="en-US" sz="900" dirty="0" smtClean="0">
                  <a:latin typeface="Arial" pitchFamily="34" charset="0"/>
                  <a:ea typeface="ＭＳ Ｐゴシック" charset="0"/>
                  <a:cs typeface="Arial" pitchFamily="34" charset="0"/>
                </a:rPr>
                <a:t>Apps</a:t>
              </a:r>
            </a:p>
          </p:txBody>
        </p:sp>
      </p:grpSp>
      <p:pic>
        <p:nvPicPr>
          <p:cNvPr id="134" name="Picture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036" y="2471737"/>
            <a:ext cx="1351638" cy="344210"/>
          </a:xfrm>
          <a:prstGeom prst="rect">
            <a:avLst/>
          </a:prstGeom>
        </p:spPr>
      </p:pic>
      <p:sp>
        <p:nvSpPr>
          <p:cNvPr id="135" name="Rectangle 134"/>
          <p:cNvSpPr/>
          <p:nvPr/>
        </p:nvSpPr>
        <p:spPr>
          <a:xfrm>
            <a:off x="3867735" y="2725093"/>
            <a:ext cx="1225182"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SSD Cache</a:t>
            </a:r>
            <a:endParaRPr lang="en-US" sz="900" dirty="0">
              <a:latin typeface="Arial" pitchFamily="34" charset="0"/>
              <a:ea typeface="ＭＳ Ｐゴシック" charset="0"/>
              <a:cs typeface="Arial" pitchFamily="34" charset="0"/>
            </a:endParaRPr>
          </a:p>
        </p:txBody>
      </p:sp>
      <p:pic>
        <p:nvPicPr>
          <p:cNvPr id="136" name="Picture 1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660" y="3200186"/>
            <a:ext cx="1303956" cy="332069"/>
          </a:xfrm>
          <a:prstGeom prst="rect">
            <a:avLst/>
          </a:prstGeom>
        </p:spPr>
      </p:pic>
      <p:sp>
        <p:nvSpPr>
          <p:cNvPr id="137" name="Rectangle 136"/>
          <p:cNvSpPr/>
          <p:nvPr/>
        </p:nvSpPr>
        <p:spPr>
          <a:xfrm>
            <a:off x="3020258" y="3451084"/>
            <a:ext cx="1225182"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SSD Array</a:t>
            </a:r>
            <a:endParaRPr lang="en-US" sz="900" dirty="0">
              <a:latin typeface="Arial" pitchFamily="34" charset="0"/>
              <a:ea typeface="ＭＳ Ｐゴシック" charset="0"/>
              <a:cs typeface="Arial" pitchFamily="34" charset="0"/>
            </a:endParaRPr>
          </a:p>
        </p:txBody>
      </p:sp>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2964" y="3081255"/>
            <a:ext cx="1307168" cy="332887"/>
          </a:xfrm>
          <a:prstGeom prst="rect">
            <a:avLst/>
          </a:prstGeom>
        </p:spPr>
      </p:pic>
      <p:pic>
        <p:nvPicPr>
          <p:cNvPr id="139" name="Picture 1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0927" y="4409938"/>
            <a:ext cx="1111984" cy="283180"/>
          </a:xfrm>
          <a:prstGeom prst="rect">
            <a:avLst/>
          </a:prstGeom>
        </p:spPr>
      </p:pic>
      <p:pic>
        <p:nvPicPr>
          <p:cNvPr id="140" name="Picture 1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6566" y="4408287"/>
            <a:ext cx="1326143" cy="337718"/>
          </a:xfrm>
          <a:prstGeom prst="rect">
            <a:avLst/>
          </a:prstGeom>
        </p:spPr>
      </p:pic>
      <p:sp>
        <p:nvSpPr>
          <p:cNvPr id="141" name="Rectangle 140"/>
          <p:cNvSpPr/>
          <p:nvPr/>
        </p:nvSpPr>
        <p:spPr>
          <a:xfrm>
            <a:off x="3809425" y="4699771"/>
            <a:ext cx="1358722" cy="507831"/>
          </a:xfrm>
          <a:prstGeom prst="rect">
            <a:avLst/>
          </a:prstGeom>
        </p:spPr>
        <p:txBody>
          <a:bodyPr wrap="non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Deduplicated</a:t>
            </a:r>
            <a:endParaRPr lang="en-US" sz="900" dirty="0">
              <a:latin typeface="Arial" pitchFamily="34" charset="0"/>
              <a:ea typeface="ＭＳ Ｐゴシック" charset="0"/>
              <a:cs typeface="Arial" pitchFamily="34" charset="0"/>
            </a:endParaRPr>
          </a:p>
          <a:p>
            <a:pPr algn="ctr" defTabSz="914400" fontAlgn="base">
              <a:spcBef>
                <a:spcPct val="0"/>
              </a:spcBef>
              <a:spcAft>
                <a:spcPct val="0"/>
              </a:spcAft>
              <a:defRPr/>
            </a:pPr>
            <a:r>
              <a:rPr lang="en-US" sz="900" dirty="0">
                <a:latin typeface="Arial" pitchFamily="34" charset="0"/>
                <a:ea typeface="ＭＳ Ｐゴシック" charset="0"/>
                <a:cs typeface="Arial" pitchFamily="34" charset="0"/>
              </a:rPr>
              <a:t>Disk Backup Appliance</a:t>
            </a:r>
          </a:p>
          <a:p>
            <a:endParaRPr lang="en-US" sz="900" dirty="0">
              <a:latin typeface="Arial" pitchFamily="34" charset="0"/>
              <a:cs typeface="Arial" pitchFamily="34" charset="0"/>
            </a:endParaRPr>
          </a:p>
        </p:txBody>
      </p:sp>
      <p:pic>
        <p:nvPicPr>
          <p:cNvPr id="142" name="Picture 1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0098" y="5390478"/>
            <a:ext cx="873057" cy="222335"/>
          </a:xfrm>
          <a:prstGeom prst="rect">
            <a:avLst/>
          </a:prstGeom>
          <a:noFill/>
        </p:spPr>
      </p:pic>
      <p:pic>
        <p:nvPicPr>
          <p:cNvPr id="143" name="Picture 1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0100" y="5373796"/>
            <a:ext cx="873057" cy="222335"/>
          </a:xfrm>
          <a:prstGeom prst="rect">
            <a:avLst/>
          </a:prstGeom>
          <a:noFill/>
        </p:spPr>
      </p:pic>
      <p:sp>
        <p:nvSpPr>
          <p:cNvPr id="144" name="Rectangle 143"/>
          <p:cNvSpPr/>
          <p:nvPr/>
        </p:nvSpPr>
        <p:spPr>
          <a:xfrm>
            <a:off x="3883378" y="5589394"/>
            <a:ext cx="1124736" cy="230832"/>
          </a:xfrm>
          <a:prstGeom prst="rect">
            <a:avLst/>
          </a:prstGeom>
        </p:spPr>
        <p:txBody>
          <a:bodyPr wrap="none">
            <a:spAutoFit/>
          </a:bodyPr>
          <a:lstStyle/>
          <a:p>
            <a:r>
              <a:rPr lang="en-US" sz="900" dirty="0" smtClean="0">
                <a:latin typeface="Arial" pitchFamily="34" charset="0"/>
                <a:cs typeface="Arial" pitchFamily="34" charset="0"/>
              </a:rPr>
              <a:t>WAN Optimization</a:t>
            </a:r>
            <a:endParaRPr lang="en-US" sz="900" dirty="0">
              <a:latin typeface="Arial" pitchFamily="34" charset="0"/>
              <a:cs typeface="Arial" pitchFamily="34" charset="0"/>
            </a:endParaRPr>
          </a:p>
        </p:txBody>
      </p:sp>
      <p:grpSp>
        <p:nvGrpSpPr>
          <p:cNvPr id="145" name="Group 144"/>
          <p:cNvGrpSpPr/>
          <p:nvPr/>
        </p:nvGrpSpPr>
        <p:grpSpPr>
          <a:xfrm>
            <a:off x="4814116" y="3117085"/>
            <a:ext cx="1215300" cy="503045"/>
            <a:chOff x="3411176" y="4703100"/>
            <a:chExt cx="1217997" cy="503045"/>
          </a:xfrm>
        </p:grpSpPr>
        <p:sp>
          <p:nvSpPr>
            <p:cNvPr id="146" name="Rectangle 145"/>
            <p:cNvSpPr>
              <a:spLocks/>
            </p:cNvSpPr>
            <p:nvPr/>
          </p:nvSpPr>
          <p:spPr>
            <a:xfrm>
              <a:off x="3411176" y="4703100"/>
              <a:ext cx="1217997" cy="503045"/>
            </a:xfrm>
            <a:prstGeom prst="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bIns="365760" rtlCol="0" anchor="ctr"/>
            <a:lstStyle/>
            <a:p>
              <a:pPr algn="ctr"/>
              <a:r>
                <a:rPr lang="id-ID" sz="1100" dirty="0" smtClean="0">
                  <a:latin typeface="Arial" pitchFamily="34" charset="0"/>
                  <a:cs typeface="Arial" pitchFamily="34" charset="0"/>
                </a:rPr>
                <a:t> </a:t>
              </a:r>
              <a:r>
                <a:rPr lang="en-US" sz="1100" dirty="0" smtClean="0">
                  <a:latin typeface="Arial" pitchFamily="34" charset="0"/>
                  <a:cs typeface="Arial" pitchFamily="34" charset="0"/>
                </a:rPr>
                <a:t>OmniCube</a:t>
              </a:r>
              <a:endParaRPr lang="en-US" sz="1100" dirty="0">
                <a:latin typeface="Arial" pitchFamily="34" charset="0"/>
                <a:cs typeface="Arial" pitchFamily="34" charset="0"/>
              </a:endParaRPr>
            </a:p>
          </p:txBody>
        </p:sp>
        <p:grpSp>
          <p:nvGrpSpPr>
            <p:cNvPr id="147" name="Group 146"/>
            <p:cNvGrpSpPr>
              <a:grpSpLocks/>
            </p:cNvGrpSpPr>
            <p:nvPr/>
          </p:nvGrpSpPr>
          <p:grpSpPr bwMode="auto">
            <a:xfrm>
              <a:off x="3466862" y="4922521"/>
              <a:ext cx="1123950" cy="236538"/>
              <a:chOff x="3371101" y="4197292"/>
              <a:chExt cx="1123594" cy="235660"/>
            </a:xfrm>
          </p:grpSpPr>
          <p:sp>
            <p:nvSpPr>
              <p:cNvPr id="148" name="Rounded Rectangle 147"/>
              <p:cNvSpPr>
                <a:spLocks noChangeArrowheads="1"/>
              </p:cNvSpPr>
              <p:nvPr/>
            </p:nvSpPr>
            <p:spPr bwMode="auto">
              <a:xfrm>
                <a:off x="366786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49" name="Rounded Rectangle 148"/>
              <p:cNvSpPr>
                <a:spLocks noChangeArrowheads="1"/>
              </p:cNvSpPr>
              <p:nvPr/>
            </p:nvSpPr>
            <p:spPr bwMode="auto">
              <a:xfrm>
                <a:off x="4259819"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50" name="Rounded Rectangle 149"/>
              <p:cNvSpPr>
                <a:spLocks noChangeArrowheads="1"/>
              </p:cNvSpPr>
              <p:nvPr/>
            </p:nvSpPr>
            <p:spPr bwMode="auto">
              <a:xfrm>
                <a:off x="3371101"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51" name="Rounded Rectangle 150"/>
              <p:cNvSpPr>
                <a:spLocks noChangeArrowheads="1"/>
              </p:cNvSpPr>
              <p:nvPr/>
            </p:nvSpPr>
            <p:spPr bwMode="auto">
              <a:xfrm>
                <a:off x="3963050" y="4197292"/>
                <a:ext cx="234876" cy="23566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sp>
        <p:nvSpPr>
          <p:cNvPr id="152" name="Rounded Rectangle 151"/>
          <p:cNvSpPr>
            <a:spLocks noChangeArrowheads="1"/>
          </p:cNvSpPr>
          <p:nvPr/>
        </p:nvSpPr>
        <p:spPr bwMode="auto">
          <a:xfrm>
            <a:off x="5163604" y="3332473"/>
            <a:ext cx="23443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53" name="Rounded Rectangle 152"/>
          <p:cNvSpPr>
            <a:spLocks noChangeArrowheads="1"/>
          </p:cNvSpPr>
          <p:nvPr/>
        </p:nvSpPr>
        <p:spPr bwMode="auto">
          <a:xfrm>
            <a:off x="4867399" y="3332473"/>
            <a:ext cx="23443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54" name="Rounded Rectangle 153"/>
          <p:cNvSpPr>
            <a:spLocks noChangeArrowheads="1"/>
          </p:cNvSpPr>
          <p:nvPr/>
        </p:nvSpPr>
        <p:spPr bwMode="auto">
          <a:xfrm>
            <a:off x="9034179" y="3354417"/>
            <a:ext cx="23443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55" name="Rounded Rectangle 154"/>
          <p:cNvSpPr>
            <a:spLocks noChangeArrowheads="1"/>
          </p:cNvSpPr>
          <p:nvPr/>
        </p:nvSpPr>
        <p:spPr bwMode="auto">
          <a:xfrm>
            <a:off x="8737974" y="3354417"/>
            <a:ext cx="23443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56" name="Rectangle 155"/>
          <p:cNvSpPr>
            <a:spLocks/>
          </p:cNvSpPr>
          <p:nvPr/>
        </p:nvSpPr>
        <p:spPr>
          <a:xfrm>
            <a:off x="4815026" y="2929857"/>
            <a:ext cx="1214390" cy="187228"/>
          </a:xfrm>
          <a:prstGeom prst="rect">
            <a:avLst/>
          </a:prstGeom>
          <a:solidFill>
            <a:srgbClr val="368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pitchFamily="34" charset="0"/>
                <a:cs typeface="Arial" pitchFamily="34" charset="0"/>
              </a:rPr>
              <a:t>ESXi</a:t>
            </a:r>
            <a:endParaRPr lang="en-US" sz="1000" dirty="0">
              <a:latin typeface="Arial" pitchFamily="34" charset="0"/>
              <a:cs typeface="Arial" pitchFamily="34" charset="0"/>
            </a:endParaRPr>
          </a:p>
        </p:txBody>
      </p:sp>
      <p:grpSp>
        <p:nvGrpSpPr>
          <p:cNvPr id="157" name="Group 156"/>
          <p:cNvGrpSpPr/>
          <p:nvPr/>
        </p:nvGrpSpPr>
        <p:grpSpPr>
          <a:xfrm>
            <a:off x="2881357" y="768684"/>
            <a:ext cx="803348" cy="424149"/>
            <a:chOff x="2044218" y="838950"/>
            <a:chExt cx="805131" cy="424149"/>
          </a:xfrm>
          <a:solidFill>
            <a:srgbClr val="00ADEE"/>
          </a:solidFill>
        </p:grpSpPr>
        <p:sp>
          <p:nvSpPr>
            <p:cNvPr id="158" name="Cube 167"/>
            <p:cNvSpPr>
              <a:spLocks/>
            </p:cNvSpPr>
            <p:nvPr/>
          </p:nvSpPr>
          <p:spPr>
            <a:xfrm>
              <a:off x="2044218" y="83895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159" name="Cube 306"/>
            <p:cNvSpPr>
              <a:spLocks/>
            </p:cNvSpPr>
            <p:nvPr/>
          </p:nvSpPr>
          <p:spPr>
            <a:xfrm>
              <a:off x="2447581" y="83895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grpSp>
        <p:nvGrpSpPr>
          <p:cNvPr id="160" name="Group 159"/>
          <p:cNvGrpSpPr/>
          <p:nvPr/>
        </p:nvGrpSpPr>
        <p:grpSpPr>
          <a:xfrm>
            <a:off x="4818351" y="2505708"/>
            <a:ext cx="801556" cy="424149"/>
            <a:chOff x="3250202" y="2589230"/>
            <a:chExt cx="803335" cy="424149"/>
          </a:xfrm>
          <a:solidFill>
            <a:srgbClr val="00ADEE"/>
          </a:solidFill>
        </p:grpSpPr>
        <p:sp>
          <p:nvSpPr>
            <p:cNvPr id="161" name="Cube 256"/>
            <p:cNvSpPr>
              <a:spLocks/>
            </p:cNvSpPr>
            <p:nvPr/>
          </p:nvSpPr>
          <p:spPr>
            <a:xfrm>
              <a:off x="3250202" y="258923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sp>
          <p:nvSpPr>
            <p:cNvPr id="162" name="Cube 257"/>
            <p:cNvSpPr>
              <a:spLocks/>
            </p:cNvSpPr>
            <p:nvPr/>
          </p:nvSpPr>
          <p:spPr>
            <a:xfrm>
              <a:off x="3651769" y="2589230"/>
              <a:ext cx="401768" cy="42414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a:solidFill>
                    <a:prstClr val="white"/>
                  </a:solidFill>
                  <a:latin typeface="Arial" pitchFamily="34" charset="0"/>
                  <a:cs typeface="Arial" pitchFamily="34" charset="0"/>
                </a:rPr>
                <a:t>VM</a:t>
              </a:r>
            </a:p>
          </p:txBody>
        </p:sp>
      </p:grpSp>
      <p:sp>
        <p:nvSpPr>
          <p:cNvPr id="163" name="Rounded Rectangle 162"/>
          <p:cNvSpPr>
            <a:spLocks/>
          </p:cNvSpPr>
          <p:nvPr/>
        </p:nvSpPr>
        <p:spPr>
          <a:xfrm>
            <a:off x="1779489" y="2529028"/>
            <a:ext cx="400878" cy="424149"/>
          </a:xfrm>
          <a:prstGeom prst="round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smtClean="0">
                <a:solidFill>
                  <a:prstClr val="white"/>
                </a:solidFill>
                <a:latin typeface="Arial" pitchFamily="34" charset="0"/>
                <a:cs typeface="Arial" pitchFamily="34" charset="0"/>
              </a:rPr>
              <a:t>SVT</a:t>
            </a:r>
            <a:endParaRPr lang="en-US" sz="1000" dirty="0">
              <a:solidFill>
                <a:prstClr val="white"/>
              </a:solidFill>
              <a:latin typeface="Arial" pitchFamily="34" charset="0"/>
              <a:cs typeface="Arial" pitchFamily="34" charset="0"/>
            </a:endParaRPr>
          </a:p>
        </p:txBody>
      </p:sp>
      <p:sp>
        <p:nvSpPr>
          <p:cNvPr id="164" name="Rounded Rectangle 163"/>
          <p:cNvSpPr>
            <a:spLocks/>
          </p:cNvSpPr>
          <p:nvPr/>
        </p:nvSpPr>
        <p:spPr>
          <a:xfrm>
            <a:off x="9473389" y="2515201"/>
            <a:ext cx="400878" cy="424149"/>
          </a:xfrm>
          <a:prstGeom prst="round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smtClean="0">
                <a:solidFill>
                  <a:prstClr val="white"/>
                </a:solidFill>
                <a:latin typeface="Arial" pitchFamily="34" charset="0"/>
                <a:cs typeface="Arial" pitchFamily="34" charset="0"/>
              </a:rPr>
              <a:t>SVT</a:t>
            </a:r>
            <a:endParaRPr lang="en-US" sz="1000" dirty="0">
              <a:solidFill>
                <a:prstClr val="white"/>
              </a:solidFill>
              <a:latin typeface="Arial" pitchFamily="34" charset="0"/>
              <a:cs typeface="Arial" pitchFamily="34" charset="0"/>
            </a:endParaRPr>
          </a:p>
        </p:txBody>
      </p:sp>
      <p:sp>
        <p:nvSpPr>
          <p:cNvPr id="165" name="Rounded Rectangle 164"/>
          <p:cNvSpPr>
            <a:spLocks/>
          </p:cNvSpPr>
          <p:nvPr/>
        </p:nvSpPr>
        <p:spPr>
          <a:xfrm>
            <a:off x="5619705" y="2505708"/>
            <a:ext cx="400878" cy="424149"/>
          </a:xfrm>
          <a:prstGeom prst="round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1000" dirty="0" smtClean="0">
                <a:solidFill>
                  <a:prstClr val="white"/>
                </a:solidFill>
                <a:latin typeface="Arial" pitchFamily="34" charset="0"/>
                <a:cs typeface="Arial" pitchFamily="34" charset="0"/>
              </a:rPr>
              <a:t>SVT</a:t>
            </a:r>
            <a:endParaRPr lang="en-US" sz="1000" dirty="0">
              <a:solidFill>
                <a:prstClr val="white"/>
              </a:solidFill>
              <a:latin typeface="Arial" pitchFamily="34" charset="0"/>
              <a:cs typeface="Arial" pitchFamily="34" charset="0"/>
            </a:endParaRPr>
          </a:p>
        </p:txBody>
      </p:sp>
      <p:grpSp>
        <p:nvGrpSpPr>
          <p:cNvPr id="166" name="Group 165"/>
          <p:cNvGrpSpPr/>
          <p:nvPr/>
        </p:nvGrpSpPr>
        <p:grpSpPr>
          <a:xfrm>
            <a:off x="906385" y="4013129"/>
            <a:ext cx="1406326" cy="2232304"/>
            <a:chOff x="652716" y="4084638"/>
            <a:chExt cx="1409447" cy="2232304"/>
          </a:xfrm>
        </p:grpSpPr>
        <p:grpSp>
          <p:nvGrpSpPr>
            <p:cNvPr id="167" name="Group 166"/>
            <p:cNvGrpSpPr/>
            <p:nvPr/>
          </p:nvGrpSpPr>
          <p:grpSpPr>
            <a:xfrm>
              <a:off x="652716" y="4084638"/>
              <a:ext cx="1409447" cy="2232304"/>
              <a:chOff x="7084666" y="4084638"/>
              <a:chExt cx="1409447" cy="2232304"/>
            </a:xfrm>
          </p:grpSpPr>
          <p:sp>
            <p:nvSpPr>
              <p:cNvPr id="173" name="Rectangle 172"/>
              <p:cNvSpPr>
                <a:spLocks/>
              </p:cNvSpPr>
              <p:nvPr/>
            </p:nvSpPr>
            <p:spPr>
              <a:xfrm>
                <a:off x="7084666" y="4084638"/>
                <a:ext cx="1409447" cy="2232304"/>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US" sz="1100" dirty="0" smtClean="0">
                    <a:latin typeface="Arial" pitchFamily="34" charset="0"/>
                    <a:cs typeface="Arial" pitchFamily="34" charset="0"/>
                  </a:rPr>
                  <a:t>Traditional Shared</a:t>
                </a:r>
              </a:p>
              <a:p>
                <a:pPr algn="ctr"/>
                <a:r>
                  <a:rPr lang="en-US" sz="1100" dirty="0" smtClean="0">
                    <a:latin typeface="Arial" pitchFamily="34" charset="0"/>
                    <a:cs typeface="Arial" pitchFamily="34" charset="0"/>
                  </a:rPr>
                  <a:t>Storage Array</a:t>
                </a:r>
                <a:endParaRPr lang="en-US" sz="1100" dirty="0">
                  <a:latin typeface="Arial" pitchFamily="34" charset="0"/>
                  <a:cs typeface="Arial" pitchFamily="34" charset="0"/>
                </a:endParaRPr>
              </a:p>
            </p:txBody>
          </p:sp>
          <p:grpSp>
            <p:nvGrpSpPr>
              <p:cNvPr id="174" name="Group 256"/>
              <p:cNvGrpSpPr>
                <a:grpSpLocks/>
              </p:cNvGrpSpPr>
              <p:nvPr/>
            </p:nvGrpSpPr>
            <p:grpSpPr bwMode="auto">
              <a:xfrm>
                <a:off x="7220086" y="4253257"/>
                <a:ext cx="1123736" cy="235690"/>
                <a:chOff x="3371101" y="4197292"/>
                <a:chExt cx="1123594" cy="235660"/>
              </a:xfrm>
            </p:grpSpPr>
            <p:sp>
              <p:nvSpPr>
                <p:cNvPr id="195" name="Rounded Rectangle 194"/>
                <p:cNvSpPr>
                  <a:spLocks noChangeArrowheads="1"/>
                </p:cNvSpPr>
                <p:nvPr/>
              </p:nvSpPr>
              <p:spPr bwMode="auto">
                <a:xfrm>
                  <a:off x="3667026"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6" name="Rounded Rectangle 195"/>
                <p:cNvSpPr>
                  <a:spLocks noChangeArrowheads="1"/>
                </p:cNvSpPr>
                <p:nvPr/>
              </p:nvSpPr>
              <p:spPr bwMode="auto">
                <a:xfrm>
                  <a:off x="4259089"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7" name="Rounded Rectangle 196"/>
                <p:cNvSpPr>
                  <a:spLocks noChangeArrowheads="1"/>
                </p:cNvSpPr>
                <p:nvPr/>
              </p:nvSpPr>
              <p:spPr bwMode="auto">
                <a:xfrm>
                  <a:off x="3371788"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8" name="Rounded Rectangle 197"/>
                <p:cNvSpPr>
                  <a:spLocks noChangeArrowheads="1"/>
                </p:cNvSpPr>
                <p:nvPr/>
              </p:nvSpPr>
              <p:spPr bwMode="auto">
                <a:xfrm>
                  <a:off x="3963851" y="4197227"/>
                  <a:ext cx="234920" cy="236508"/>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5" name="Group 257"/>
              <p:cNvGrpSpPr>
                <a:grpSpLocks/>
              </p:cNvGrpSpPr>
              <p:nvPr/>
            </p:nvGrpSpPr>
            <p:grpSpPr bwMode="auto">
              <a:xfrm>
                <a:off x="7220086" y="4580166"/>
                <a:ext cx="1123736" cy="235690"/>
                <a:chOff x="3371101" y="4197292"/>
                <a:chExt cx="1123594" cy="235660"/>
              </a:xfrm>
            </p:grpSpPr>
            <p:sp>
              <p:nvSpPr>
                <p:cNvPr id="191" name="Rounded Rectangle 190"/>
                <p:cNvSpPr>
                  <a:spLocks noChangeArrowheads="1"/>
                </p:cNvSpPr>
                <p:nvPr/>
              </p:nvSpPr>
              <p:spPr bwMode="auto">
                <a:xfrm>
                  <a:off x="3667026"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2" name="Rounded Rectangle 191"/>
                <p:cNvSpPr>
                  <a:spLocks noChangeArrowheads="1"/>
                </p:cNvSpPr>
                <p:nvPr/>
              </p:nvSpPr>
              <p:spPr bwMode="auto">
                <a:xfrm>
                  <a:off x="4259089"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3" name="Rounded Rectangle 192"/>
                <p:cNvSpPr>
                  <a:spLocks noChangeArrowheads="1"/>
                </p:cNvSpPr>
                <p:nvPr/>
              </p:nvSpPr>
              <p:spPr bwMode="auto">
                <a:xfrm>
                  <a:off x="3371788"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4" name="Rounded Rectangle 193"/>
                <p:cNvSpPr>
                  <a:spLocks noChangeArrowheads="1"/>
                </p:cNvSpPr>
                <p:nvPr/>
              </p:nvSpPr>
              <p:spPr bwMode="auto">
                <a:xfrm>
                  <a:off x="3963851" y="4197343"/>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6" name="Group 258"/>
              <p:cNvGrpSpPr>
                <a:grpSpLocks/>
              </p:cNvGrpSpPr>
              <p:nvPr/>
            </p:nvGrpSpPr>
            <p:grpSpPr bwMode="auto">
              <a:xfrm>
                <a:off x="7220086" y="4907076"/>
                <a:ext cx="1123736" cy="235690"/>
                <a:chOff x="3371101" y="4197292"/>
                <a:chExt cx="1123594" cy="235660"/>
              </a:xfrm>
            </p:grpSpPr>
            <p:sp>
              <p:nvSpPr>
                <p:cNvPr id="187" name="Rounded Rectangle 186"/>
                <p:cNvSpPr>
                  <a:spLocks noChangeArrowheads="1"/>
                </p:cNvSpPr>
                <p:nvPr/>
              </p:nvSpPr>
              <p:spPr bwMode="auto">
                <a:xfrm>
                  <a:off x="3667026"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8" name="Rounded Rectangle 187"/>
                <p:cNvSpPr>
                  <a:spLocks noChangeArrowheads="1"/>
                </p:cNvSpPr>
                <p:nvPr/>
              </p:nvSpPr>
              <p:spPr bwMode="auto">
                <a:xfrm>
                  <a:off x="4259089"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9" name="Rounded Rectangle 188"/>
                <p:cNvSpPr>
                  <a:spLocks noChangeArrowheads="1"/>
                </p:cNvSpPr>
                <p:nvPr/>
              </p:nvSpPr>
              <p:spPr bwMode="auto">
                <a:xfrm>
                  <a:off x="3371788"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90" name="Rounded Rectangle 189"/>
                <p:cNvSpPr>
                  <a:spLocks noChangeArrowheads="1"/>
                </p:cNvSpPr>
                <p:nvPr/>
              </p:nvSpPr>
              <p:spPr bwMode="auto">
                <a:xfrm>
                  <a:off x="3963851" y="4197458"/>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7" name="Group 259"/>
              <p:cNvGrpSpPr>
                <a:grpSpLocks/>
              </p:cNvGrpSpPr>
              <p:nvPr/>
            </p:nvGrpSpPr>
            <p:grpSpPr bwMode="auto">
              <a:xfrm>
                <a:off x="7220086" y="5233985"/>
                <a:ext cx="1123736" cy="235690"/>
                <a:chOff x="3371101" y="4197292"/>
                <a:chExt cx="1123594" cy="235660"/>
              </a:xfrm>
            </p:grpSpPr>
            <p:sp>
              <p:nvSpPr>
                <p:cNvPr id="183" name="Rounded Rectangle 182"/>
                <p:cNvSpPr>
                  <a:spLocks noChangeArrowheads="1"/>
                </p:cNvSpPr>
                <p:nvPr/>
              </p:nvSpPr>
              <p:spPr bwMode="auto">
                <a:xfrm>
                  <a:off x="3667026"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4" name="Rounded Rectangle 183"/>
                <p:cNvSpPr>
                  <a:spLocks noChangeArrowheads="1"/>
                </p:cNvSpPr>
                <p:nvPr/>
              </p:nvSpPr>
              <p:spPr bwMode="auto">
                <a:xfrm>
                  <a:off x="4259089"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5" name="Rounded Rectangle 184"/>
                <p:cNvSpPr>
                  <a:spLocks noChangeArrowheads="1"/>
                </p:cNvSpPr>
                <p:nvPr/>
              </p:nvSpPr>
              <p:spPr bwMode="auto">
                <a:xfrm>
                  <a:off x="3371788"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6" name="Rounded Rectangle 185"/>
                <p:cNvSpPr>
                  <a:spLocks noChangeArrowheads="1"/>
                </p:cNvSpPr>
                <p:nvPr/>
              </p:nvSpPr>
              <p:spPr bwMode="auto">
                <a:xfrm>
                  <a:off x="3963851" y="4197574"/>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nvGrpSpPr>
              <p:cNvPr id="178" name="Group 260"/>
              <p:cNvGrpSpPr>
                <a:grpSpLocks/>
              </p:cNvGrpSpPr>
              <p:nvPr/>
            </p:nvGrpSpPr>
            <p:grpSpPr bwMode="auto">
              <a:xfrm>
                <a:off x="7220086" y="5560894"/>
                <a:ext cx="1123736" cy="235690"/>
                <a:chOff x="3371101" y="4197292"/>
                <a:chExt cx="1123594" cy="235660"/>
              </a:xfrm>
            </p:grpSpPr>
            <p:sp>
              <p:nvSpPr>
                <p:cNvPr id="179" name="Rounded Rectangle 178"/>
                <p:cNvSpPr>
                  <a:spLocks noChangeArrowheads="1"/>
                </p:cNvSpPr>
                <p:nvPr/>
              </p:nvSpPr>
              <p:spPr bwMode="auto">
                <a:xfrm>
                  <a:off x="3667026"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0" name="Rounded Rectangle 179"/>
                <p:cNvSpPr>
                  <a:spLocks noChangeArrowheads="1"/>
                </p:cNvSpPr>
                <p:nvPr/>
              </p:nvSpPr>
              <p:spPr bwMode="auto">
                <a:xfrm>
                  <a:off x="4259089"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1" name="Rounded Rectangle 180"/>
                <p:cNvSpPr>
                  <a:spLocks noChangeArrowheads="1"/>
                </p:cNvSpPr>
                <p:nvPr/>
              </p:nvSpPr>
              <p:spPr bwMode="auto">
                <a:xfrm>
                  <a:off x="3371788"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sp>
              <p:nvSpPr>
                <p:cNvPr id="182" name="Rounded Rectangle 181"/>
                <p:cNvSpPr>
                  <a:spLocks noChangeArrowheads="1"/>
                </p:cNvSpPr>
                <p:nvPr/>
              </p:nvSpPr>
              <p:spPr bwMode="auto">
                <a:xfrm>
                  <a:off x="3963851" y="4197690"/>
                  <a:ext cx="234920" cy="234920"/>
                </a:xfrm>
                <a:prstGeom prst="roundRect">
                  <a:avLst/>
                </a:prstGeom>
                <a:solidFill>
                  <a:srgbClr val="595959"/>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endParaRPr lang="en-US" sz="800" dirty="0">
                    <a:solidFill>
                      <a:srgbClr val="FFFFFF"/>
                    </a:solidFill>
                    <a:latin typeface="Arial" pitchFamily="34" charset="0"/>
                    <a:ea typeface="ＭＳ Ｐゴシック" charset="0"/>
                    <a:cs typeface="Arial" pitchFamily="34" charset="0"/>
                  </a:endParaRPr>
                </a:p>
              </p:txBody>
            </p:sp>
          </p:grpSp>
        </p:grpSp>
        <p:grpSp>
          <p:nvGrpSpPr>
            <p:cNvPr id="168" name="Group 167"/>
            <p:cNvGrpSpPr/>
            <p:nvPr/>
          </p:nvGrpSpPr>
          <p:grpSpPr>
            <a:xfrm>
              <a:off x="788823" y="4246744"/>
              <a:ext cx="1123951" cy="236537"/>
              <a:chOff x="788823" y="4246744"/>
              <a:chExt cx="1123951" cy="236537"/>
            </a:xfrm>
          </p:grpSpPr>
          <p:sp>
            <p:nvSpPr>
              <p:cNvPr id="169" name="Rounded Rectangle 168"/>
              <p:cNvSpPr>
                <a:spLocks noChangeArrowheads="1"/>
              </p:cNvSpPr>
              <p:nvPr/>
            </p:nvSpPr>
            <p:spPr bwMode="auto">
              <a:xfrm>
                <a:off x="1085686" y="4246744"/>
                <a:ext cx="23495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70" name="Rounded Rectangle 169"/>
              <p:cNvSpPr>
                <a:spLocks noChangeArrowheads="1"/>
              </p:cNvSpPr>
              <p:nvPr/>
            </p:nvSpPr>
            <p:spPr bwMode="auto">
              <a:xfrm>
                <a:off x="788823" y="4246744"/>
                <a:ext cx="23495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71" name="Rounded Rectangle 170"/>
              <p:cNvSpPr>
                <a:spLocks noChangeArrowheads="1"/>
              </p:cNvSpPr>
              <p:nvPr/>
            </p:nvSpPr>
            <p:spPr bwMode="auto">
              <a:xfrm>
                <a:off x="1677824" y="4246744"/>
                <a:ext cx="23495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sp>
            <p:nvSpPr>
              <p:cNvPr id="172" name="Rounded Rectangle 171"/>
              <p:cNvSpPr>
                <a:spLocks noChangeArrowheads="1"/>
              </p:cNvSpPr>
              <p:nvPr/>
            </p:nvSpPr>
            <p:spPr bwMode="auto">
              <a:xfrm>
                <a:off x="1380961" y="4246744"/>
                <a:ext cx="234950" cy="236537"/>
              </a:xfrm>
              <a:prstGeom prst="roundRect">
                <a:avLst/>
              </a:prstGeom>
              <a:solidFill>
                <a:srgbClr val="009A46"/>
              </a:solidFill>
              <a:ln w="9525">
                <a:noFill/>
                <a:round/>
                <a:headEnd/>
                <a:tailEnd/>
              </a:ln>
              <a:effectLst>
                <a:outerShdw blurRad="40000" dist="23000" dir="5400000" rotWithShape="0">
                  <a:srgbClr val="000000">
                    <a:alpha val="34998"/>
                  </a:srgbClr>
                </a:outerShdw>
              </a:effectLst>
            </p:spPr>
            <p:txBody>
              <a:bodyPr lIns="0" tIns="0" rIns="0" bIns="0" anchor="ctr"/>
              <a:lstStyle/>
              <a:p>
                <a:pPr algn="ctr" defTabSz="914400" fontAlgn="base">
                  <a:spcBef>
                    <a:spcPct val="0"/>
                  </a:spcBef>
                  <a:spcAft>
                    <a:spcPct val="0"/>
                  </a:spcAft>
                  <a:defRPr/>
                </a:pPr>
                <a:r>
                  <a:rPr lang="en-US" sz="800" dirty="0">
                    <a:solidFill>
                      <a:srgbClr val="FFFFFF"/>
                    </a:solidFill>
                    <a:latin typeface="Arial" pitchFamily="34" charset="0"/>
                    <a:ea typeface="ＭＳ Ｐゴシック" charset="0"/>
                    <a:cs typeface="Arial" pitchFamily="34" charset="0"/>
                  </a:rPr>
                  <a:t>SSD</a:t>
                </a:r>
              </a:p>
            </p:txBody>
          </p:sp>
        </p:grpSp>
      </p:grpSp>
      <p:pic>
        <p:nvPicPr>
          <p:cNvPr id="199" name="Picture 198" descr="Card_image_v1.png"/>
          <p:cNvPicPr>
            <a:picLocks noChangeAspect="1"/>
          </p:cNvPicPr>
          <p:nvPr/>
        </p:nvPicPr>
        <p:blipFill rotWithShape="1">
          <a:blip r:embed="rId10">
            <a:extLst>
              <a:ext uri="{28A0092B-C50C-407E-A947-70E740481C1C}">
                <a14:useLocalDpi xmlns:a14="http://schemas.microsoft.com/office/drawing/2010/main" val="0"/>
              </a:ext>
            </a:extLst>
          </a:blip>
          <a:srcRect t="16825"/>
          <a:stretch/>
        </p:blipFill>
        <p:spPr>
          <a:xfrm>
            <a:off x="469680" y="2438400"/>
            <a:ext cx="2272217" cy="1894106"/>
          </a:xfrm>
          <a:prstGeom prst="rect">
            <a:avLst/>
          </a:prstGeom>
        </p:spPr>
      </p:pic>
      <p:pic>
        <p:nvPicPr>
          <p:cNvPr id="200" name="Picture 199" descr="Card_image_v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1606" y="1950348"/>
            <a:ext cx="2272217" cy="2277259"/>
          </a:xfrm>
          <a:prstGeom prst="rect">
            <a:avLst/>
          </a:prstGeom>
        </p:spPr>
      </p:pic>
      <p:sp>
        <p:nvSpPr>
          <p:cNvPr id="216" name="Rounded Rectangle 215"/>
          <p:cNvSpPr>
            <a:spLocks/>
          </p:cNvSpPr>
          <p:nvPr/>
        </p:nvSpPr>
        <p:spPr>
          <a:xfrm>
            <a:off x="5567235" y="1416782"/>
            <a:ext cx="305856" cy="310992"/>
          </a:xfrm>
          <a:prstGeom prst="roundRect">
            <a:avLst/>
          </a:prstGeom>
          <a:solidFill>
            <a:srgbClr val="00005E"/>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p>
            <a:pPr algn="ctr"/>
            <a:r>
              <a:rPr lang="en-US" sz="900" dirty="0" smtClean="0">
                <a:solidFill>
                  <a:prstClr val="white"/>
                </a:solidFill>
                <a:latin typeface="Arial" pitchFamily="34" charset="0"/>
                <a:cs typeface="Arial" pitchFamily="34" charset="0"/>
              </a:rPr>
              <a:t>SVT</a:t>
            </a:r>
            <a:endParaRPr lang="en-US" sz="900" dirty="0">
              <a:solidFill>
                <a:prstClr val="white"/>
              </a:solidFill>
              <a:latin typeface="Arial" pitchFamily="34" charset="0"/>
              <a:cs typeface="Arial" pitchFamily="34" charset="0"/>
            </a:endParaRPr>
          </a:p>
        </p:txBody>
      </p:sp>
      <p:grpSp>
        <p:nvGrpSpPr>
          <p:cNvPr id="217" name="Group 216"/>
          <p:cNvGrpSpPr/>
          <p:nvPr/>
        </p:nvGrpSpPr>
        <p:grpSpPr>
          <a:xfrm>
            <a:off x="6932469" y="1919311"/>
            <a:ext cx="1294860" cy="928528"/>
            <a:chOff x="-52471" y="2125050"/>
            <a:chExt cx="1297733" cy="928528"/>
          </a:xfrm>
        </p:grpSpPr>
        <p:pic>
          <p:nvPicPr>
            <p:cNvPr id="218" name="Picture 2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34" y="2125050"/>
              <a:ext cx="917695" cy="771967"/>
            </a:xfrm>
            <a:prstGeom prst="rect">
              <a:avLst/>
            </a:prstGeom>
            <a:effectLst>
              <a:outerShdw blurRad="76200" dir="13500000" sy="23000" kx="1200000" algn="br" rotWithShape="0">
                <a:prstClr val="black">
                  <a:alpha val="20000"/>
                </a:prstClr>
              </a:outerShdw>
            </a:effectLst>
          </p:spPr>
        </p:pic>
        <p:sp>
          <p:nvSpPr>
            <p:cNvPr id="219" name="Rectangle 218"/>
            <p:cNvSpPr/>
            <p:nvPr/>
          </p:nvSpPr>
          <p:spPr>
            <a:xfrm>
              <a:off x="-52471" y="2822746"/>
              <a:ext cx="1297733" cy="230832"/>
            </a:xfrm>
            <a:prstGeom prst="rect">
              <a:avLst/>
            </a:prstGeom>
          </p:spPr>
          <p:txBody>
            <a:bodyPr wrap="square">
              <a:spAutoFit/>
            </a:bodyPr>
            <a:lstStyle/>
            <a:p>
              <a:pPr algn="ctr" defTabSz="914400" fontAlgn="base">
                <a:spcBef>
                  <a:spcPct val="0"/>
                </a:spcBef>
                <a:spcAft>
                  <a:spcPct val="0"/>
                </a:spcAft>
                <a:defRPr/>
              </a:pPr>
              <a:r>
                <a:rPr lang="en-US" sz="900" dirty="0" smtClean="0">
                  <a:latin typeface="Arial" pitchFamily="34" charset="0"/>
                  <a:ea typeface="ＭＳ Ｐゴシック" charset="0"/>
                  <a:cs typeface="Arial" pitchFamily="34" charset="0"/>
                </a:rPr>
                <a:t>Data Protection</a:t>
              </a:r>
              <a:r>
                <a:rPr lang="en-US" sz="900" dirty="0">
                  <a:latin typeface="Arial" pitchFamily="34" charset="0"/>
                  <a:ea typeface="ＭＳ Ｐゴシック" charset="0"/>
                  <a:cs typeface="Arial" pitchFamily="34" charset="0"/>
                </a:rPr>
                <a:t> </a:t>
              </a:r>
              <a:r>
                <a:rPr lang="en-US" sz="900" dirty="0" smtClean="0">
                  <a:latin typeface="Arial" pitchFamily="34" charset="0"/>
                  <a:ea typeface="ＭＳ Ｐゴシック" charset="0"/>
                  <a:cs typeface="Arial" pitchFamily="34" charset="0"/>
                </a:rPr>
                <a:t>Apps</a:t>
              </a:r>
            </a:p>
          </p:txBody>
        </p:sp>
      </p:grpSp>
      <p:grpSp>
        <p:nvGrpSpPr>
          <p:cNvPr id="231" name="Group 230"/>
          <p:cNvGrpSpPr/>
          <p:nvPr/>
        </p:nvGrpSpPr>
        <p:grpSpPr>
          <a:xfrm>
            <a:off x="3569854" y="4573611"/>
            <a:ext cx="2017889" cy="1738436"/>
            <a:chOff x="4272870" y="5100485"/>
            <a:chExt cx="1521266" cy="1297021"/>
          </a:xfrm>
        </p:grpSpPr>
        <p:sp>
          <p:nvSpPr>
            <p:cNvPr id="232" name="Oval 231"/>
            <p:cNvSpPr/>
            <p:nvPr/>
          </p:nvSpPr>
          <p:spPr>
            <a:xfrm>
              <a:off x="4272870" y="5100485"/>
              <a:ext cx="1291919" cy="1297021"/>
            </a:xfrm>
            <a:prstGeom prst="ellipse">
              <a:avLst/>
            </a:prstGeom>
            <a:solidFill>
              <a:srgbClr val="E06021">
                <a:alpha val="88000"/>
              </a:srgb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n>
                  <a:solidFill>
                    <a:schemeClr val="bg1"/>
                  </a:solidFill>
                </a:ln>
              </a:endParaRPr>
            </a:p>
          </p:txBody>
        </p:sp>
        <p:sp>
          <p:nvSpPr>
            <p:cNvPr id="233" name="TextBox 232"/>
            <p:cNvSpPr txBox="1"/>
            <p:nvPr/>
          </p:nvSpPr>
          <p:spPr>
            <a:xfrm>
              <a:off x="4367088" y="5194643"/>
              <a:ext cx="1125505" cy="289330"/>
            </a:xfrm>
            <a:prstGeom prst="rect">
              <a:avLst/>
            </a:prstGeom>
            <a:noFill/>
          </p:spPr>
          <p:txBody>
            <a:bodyPr wrap="square" rtlCol="0">
              <a:spAutoFit/>
            </a:bodyPr>
            <a:lstStyle/>
            <a:p>
              <a:pPr algn="ctr">
                <a:lnSpc>
                  <a:spcPct val="80000"/>
                </a:lnSpc>
              </a:pPr>
              <a:r>
                <a:rPr lang="en-US" sz="1200" b="1" dirty="0" smtClean="0">
                  <a:solidFill>
                    <a:schemeClr val="bg1"/>
                  </a:solidFill>
                  <a:latin typeface="Arial"/>
                  <a:cs typeface="Arial"/>
                </a:rPr>
                <a:t>Enterprise </a:t>
              </a:r>
              <a:r>
                <a:rPr lang="en-US" sz="1200" b="1" dirty="0">
                  <a:solidFill>
                    <a:schemeClr val="bg1"/>
                  </a:solidFill>
                  <a:latin typeface="Arial"/>
                  <a:cs typeface="Arial"/>
                </a:rPr>
                <a:t>Capabilities</a:t>
              </a:r>
            </a:p>
          </p:txBody>
        </p:sp>
        <p:sp>
          <p:nvSpPr>
            <p:cNvPr id="234" name="TextBox 233"/>
            <p:cNvSpPr txBox="1"/>
            <p:nvPr/>
          </p:nvSpPr>
          <p:spPr>
            <a:xfrm>
              <a:off x="4420415" y="5535273"/>
              <a:ext cx="1373721" cy="637216"/>
            </a:xfrm>
            <a:prstGeom prst="rect">
              <a:avLst/>
            </a:prstGeom>
            <a:noFill/>
          </p:spPr>
          <p:txBody>
            <a:bodyPr wrap="square" rtlCol="0">
              <a:spAutoFit/>
            </a:bodyPr>
            <a:lstStyle/>
            <a:p>
              <a:pPr marL="144841" indent="-144841">
                <a:lnSpc>
                  <a:spcPct val="90000"/>
                </a:lnSpc>
                <a:buAutoNum type="arabicPeriod"/>
              </a:pPr>
              <a:r>
                <a:rPr lang="en-US" sz="1100" b="1" dirty="0">
                  <a:solidFill>
                    <a:schemeClr val="bg1"/>
                  </a:solidFill>
                  <a:latin typeface="Arial"/>
                  <a:cs typeface="Arial"/>
                </a:rPr>
                <a:t>Data Protection</a:t>
              </a:r>
            </a:p>
            <a:p>
              <a:pPr marL="144841" indent="-144841">
                <a:lnSpc>
                  <a:spcPct val="90000"/>
                </a:lnSpc>
                <a:buAutoNum type="arabicPeriod"/>
              </a:pPr>
              <a:r>
                <a:rPr lang="en-US" sz="1100" b="1" dirty="0">
                  <a:solidFill>
                    <a:schemeClr val="bg1"/>
                  </a:solidFill>
                  <a:latin typeface="Arial"/>
                  <a:cs typeface="Arial"/>
                </a:rPr>
                <a:t>Data Efficiency</a:t>
              </a:r>
            </a:p>
            <a:p>
              <a:pPr marL="144841" indent="-144841">
                <a:lnSpc>
                  <a:spcPct val="90000"/>
                </a:lnSpc>
                <a:buAutoNum type="arabicPeriod"/>
              </a:pPr>
              <a:r>
                <a:rPr lang="en-US" sz="1100" b="1" dirty="0">
                  <a:solidFill>
                    <a:schemeClr val="bg1"/>
                  </a:solidFill>
                  <a:latin typeface="Arial"/>
                  <a:cs typeface="Arial"/>
                </a:rPr>
                <a:t>Performance</a:t>
              </a:r>
            </a:p>
            <a:p>
              <a:pPr marL="144841" indent="-144841">
                <a:lnSpc>
                  <a:spcPct val="90000"/>
                </a:lnSpc>
                <a:buAutoNum type="arabicPeriod"/>
              </a:pPr>
              <a:r>
                <a:rPr lang="en-US" sz="1100" b="1" dirty="0">
                  <a:solidFill>
                    <a:schemeClr val="bg1"/>
                  </a:solidFill>
                  <a:latin typeface="Arial"/>
                  <a:cs typeface="Arial"/>
                </a:rPr>
                <a:t>Global Unified Management</a:t>
              </a:r>
            </a:p>
          </p:txBody>
        </p:sp>
      </p:grpSp>
      <p:grpSp>
        <p:nvGrpSpPr>
          <p:cNvPr id="235" name="Group 234"/>
          <p:cNvGrpSpPr/>
          <p:nvPr/>
        </p:nvGrpSpPr>
        <p:grpSpPr>
          <a:xfrm>
            <a:off x="6951523" y="4574814"/>
            <a:ext cx="1713670" cy="1738438"/>
            <a:chOff x="6748093" y="5101690"/>
            <a:chExt cx="1291919" cy="1297022"/>
          </a:xfrm>
        </p:grpSpPr>
        <p:sp>
          <p:nvSpPr>
            <p:cNvPr id="236" name="Oval 235"/>
            <p:cNvSpPr/>
            <p:nvPr/>
          </p:nvSpPr>
          <p:spPr>
            <a:xfrm>
              <a:off x="6748093" y="5101690"/>
              <a:ext cx="1291919" cy="1297022"/>
            </a:xfrm>
            <a:prstGeom prst="ellipse">
              <a:avLst/>
            </a:prstGeom>
            <a:solidFill>
              <a:srgbClr val="34AFEF">
                <a:alpha val="88000"/>
              </a:srgb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n>
                  <a:solidFill>
                    <a:schemeClr val="bg1"/>
                  </a:solidFill>
                </a:ln>
              </a:endParaRPr>
            </a:p>
          </p:txBody>
        </p:sp>
        <p:sp>
          <p:nvSpPr>
            <p:cNvPr id="237" name="TextBox 236"/>
            <p:cNvSpPr txBox="1"/>
            <p:nvPr/>
          </p:nvSpPr>
          <p:spPr>
            <a:xfrm>
              <a:off x="7001944" y="5184947"/>
              <a:ext cx="787182" cy="316886"/>
            </a:xfrm>
            <a:prstGeom prst="rect">
              <a:avLst/>
            </a:prstGeom>
            <a:noFill/>
            <a:ln w="28575">
              <a:noFill/>
            </a:ln>
          </p:spPr>
          <p:txBody>
            <a:bodyPr wrap="square" rtlCol="0">
              <a:spAutoFit/>
            </a:bodyPr>
            <a:lstStyle/>
            <a:p>
              <a:pPr algn="ctr">
                <a:lnSpc>
                  <a:spcPct val="90000"/>
                </a:lnSpc>
              </a:pPr>
              <a:r>
                <a:rPr lang="en-US" sz="1200" b="1" dirty="0">
                  <a:solidFill>
                    <a:schemeClr val="bg1"/>
                  </a:solidFill>
                  <a:latin typeface="Arial"/>
                  <a:cs typeface="Arial"/>
                </a:rPr>
                <a:t>Cloud </a:t>
              </a:r>
              <a:r>
                <a:rPr lang="en-US" sz="1200" b="1" dirty="0" smtClean="0">
                  <a:solidFill>
                    <a:schemeClr val="bg1"/>
                  </a:solidFill>
                  <a:latin typeface="Arial"/>
                  <a:cs typeface="Arial"/>
                </a:rPr>
                <a:t>Economics</a:t>
              </a:r>
              <a:endParaRPr lang="en-US" sz="1200" b="1" dirty="0">
                <a:solidFill>
                  <a:schemeClr val="bg1"/>
                </a:solidFill>
                <a:latin typeface="Arial"/>
                <a:cs typeface="Arial"/>
              </a:endParaRPr>
            </a:p>
          </p:txBody>
        </p:sp>
        <p:sp>
          <p:nvSpPr>
            <p:cNvPr id="238" name="TextBox 237"/>
            <p:cNvSpPr txBox="1"/>
            <p:nvPr/>
          </p:nvSpPr>
          <p:spPr>
            <a:xfrm>
              <a:off x="6944579" y="5594423"/>
              <a:ext cx="1056292" cy="447773"/>
            </a:xfrm>
            <a:prstGeom prst="rect">
              <a:avLst/>
            </a:prstGeom>
            <a:noFill/>
            <a:ln w="28575">
              <a:noFill/>
            </a:ln>
          </p:spPr>
          <p:txBody>
            <a:bodyPr wrap="square" rtlCol="0">
              <a:spAutoFit/>
            </a:bodyPr>
            <a:lstStyle/>
            <a:p>
              <a:pPr marL="144841" indent="-144841">
                <a:buAutoNum type="arabicPeriod"/>
              </a:pPr>
              <a:r>
                <a:rPr lang="en-US" sz="1100" b="1" dirty="0">
                  <a:solidFill>
                    <a:schemeClr val="bg1"/>
                  </a:solidFill>
                  <a:latin typeface="Arial"/>
                  <a:cs typeface="Arial"/>
                </a:rPr>
                <a:t>Low Cost</a:t>
              </a:r>
            </a:p>
            <a:p>
              <a:pPr marL="144841" indent="-144841">
                <a:buAutoNum type="arabicPeriod"/>
              </a:pPr>
              <a:r>
                <a:rPr lang="en-US" sz="1100" b="1" dirty="0" smtClean="0">
                  <a:solidFill>
                    <a:schemeClr val="bg1"/>
                  </a:solidFill>
                  <a:latin typeface="Arial"/>
                  <a:cs typeface="Arial"/>
                </a:rPr>
                <a:t>x86 Resources</a:t>
              </a:r>
              <a:endParaRPr lang="en-US" sz="1100" b="1" dirty="0">
                <a:solidFill>
                  <a:schemeClr val="bg1"/>
                </a:solidFill>
                <a:latin typeface="Arial"/>
                <a:cs typeface="Arial"/>
              </a:endParaRPr>
            </a:p>
            <a:p>
              <a:pPr marL="144841" indent="-144841">
                <a:buAutoNum type="arabicPeriod"/>
              </a:pPr>
              <a:r>
                <a:rPr lang="en-US" sz="1100" b="1" dirty="0">
                  <a:solidFill>
                    <a:schemeClr val="bg1"/>
                  </a:solidFill>
                  <a:latin typeface="Arial"/>
                  <a:cs typeface="Arial"/>
                </a:rPr>
                <a:t>Scale-out</a:t>
              </a:r>
            </a:p>
          </p:txBody>
        </p:sp>
      </p:grpSp>
      <p:grpSp>
        <p:nvGrpSpPr>
          <p:cNvPr id="224" name="Group 223"/>
          <p:cNvGrpSpPr>
            <a:grpSpLocks noChangeAspect="1"/>
          </p:cNvGrpSpPr>
          <p:nvPr/>
        </p:nvGrpSpPr>
        <p:grpSpPr>
          <a:xfrm>
            <a:off x="5044821" y="4224048"/>
            <a:ext cx="2184942" cy="2105199"/>
            <a:chOff x="1534464" y="2642131"/>
            <a:chExt cx="1650438" cy="1565516"/>
          </a:xfrm>
        </p:grpSpPr>
        <p:grpSp>
          <p:nvGrpSpPr>
            <p:cNvPr id="225" name="Group 224"/>
            <p:cNvGrpSpPr/>
            <p:nvPr/>
          </p:nvGrpSpPr>
          <p:grpSpPr>
            <a:xfrm>
              <a:off x="1534464" y="2642131"/>
              <a:ext cx="1650438" cy="1565516"/>
              <a:chOff x="7395823" y="2591066"/>
              <a:chExt cx="1650438" cy="1565516"/>
            </a:xfrm>
          </p:grpSpPr>
          <p:sp>
            <p:nvSpPr>
              <p:cNvPr id="227" name="Oval 226"/>
              <p:cNvSpPr/>
              <p:nvPr/>
            </p:nvSpPr>
            <p:spPr bwMode="auto">
              <a:xfrm>
                <a:off x="7452700" y="2610141"/>
                <a:ext cx="1523055" cy="1523055"/>
              </a:xfrm>
              <a:prstGeom prst="ellipse">
                <a:avLst/>
              </a:prstGeom>
              <a:solidFill>
                <a:srgbClr val="148C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228" name="Group 227"/>
              <p:cNvGrpSpPr/>
              <p:nvPr/>
            </p:nvGrpSpPr>
            <p:grpSpPr>
              <a:xfrm>
                <a:off x="7395823" y="2591066"/>
                <a:ext cx="1650438" cy="1565516"/>
                <a:chOff x="7395823" y="2591066"/>
                <a:chExt cx="1650438" cy="1565516"/>
              </a:xfrm>
            </p:grpSpPr>
            <p:pic>
              <p:nvPicPr>
                <p:cNvPr id="229" name="Picture 161"/>
                <p:cNvPicPr>
                  <a:picLocks noChangeAspect="1"/>
                </p:cNvPicPr>
                <p:nvPr/>
              </p:nvPicPr>
              <p:blipFill>
                <a:blip r:embed="rId11">
                  <a:alphaModFix amt="33000"/>
                  <a:extLst>
                    <a:ext uri="{28A0092B-C50C-407E-A947-70E740481C1C}">
                      <a14:useLocalDpi xmlns:a14="http://schemas.microsoft.com/office/drawing/2010/main" val="0"/>
                    </a:ext>
                  </a:extLst>
                </a:blip>
                <a:srcRect/>
                <a:stretch>
                  <a:fillRect/>
                </a:stretch>
              </p:blipFill>
              <p:spPr bwMode="auto">
                <a:xfrm>
                  <a:off x="7395823" y="2591066"/>
                  <a:ext cx="1650438" cy="1565516"/>
                </a:xfrm>
                <a:prstGeom prst="rect">
                  <a:avLst/>
                </a:prstGeom>
                <a:noFill/>
                <a:ln>
                  <a:noFill/>
                </a:ln>
                <a:extLst>
                  <a:ext uri="{909E8E84-426E-40dd-AFC4-6F175D3DCCD1}">
                    <a14:hiddenFill xmlns:a14="http://schemas.microsoft.com/office/drawing/2010/main">
                      <a:solidFill>
                        <a:srgbClr val="FFFFFF">
                          <a:alpha val="38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9" descr="Simpliviry_tran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6991" y="2944866"/>
                  <a:ext cx="1130423" cy="308982"/>
                </a:xfrm>
                <a:prstGeom prst="rect">
                  <a:avLst/>
                </a:prstGeom>
                <a:effectLst>
                  <a:glow rad="63500">
                    <a:schemeClr val="bg1"/>
                  </a:glow>
                </a:effectLst>
              </p:spPr>
            </p:pic>
          </p:grpSp>
        </p:grpSp>
        <p:sp>
          <p:nvSpPr>
            <p:cNvPr id="226" name="Title 2"/>
            <p:cNvSpPr txBox="1">
              <a:spLocks/>
            </p:cNvSpPr>
            <p:nvPr/>
          </p:nvSpPr>
          <p:spPr>
            <a:xfrm>
              <a:off x="1689073" y="3445893"/>
              <a:ext cx="1328490" cy="524684"/>
            </a:xfrm>
            <a:prstGeom prst="rect">
              <a:avLst/>
            </a:prstGeom>
          </p:spPr>
          <p:txBody>
            <a:bodyPr>
              <a:normAutofit/>
            </a:bodyPr>
            <a:lstStyle>
              <a:lvl1pPr algn="l" defTabSz="457200" rtl="0" eaLnBrk="1" latinLnBrk="0" hangingPunct="1">
                <a:spcBef>
                  <a:spcPct val="0"/>
                </a:spcBef>
                <a:buNone/>
                <a:defRPr sz="3000" b="1" kern="1200" baseline="0">
                  <a:solidFill>
                    <a:schemeClr val="tx1"/>
                  </a:solidFill>
                  <a:latin typeface="Arial"/>
                  <a:ea typeface="+mj-ea"/>
                  <a:cs typeface="Arial"/>
                </a:defRPr>
              </a:lvl1pPr>
            </a:lstStyle>
            <a:p>
              <a:pPr algn="ctr">
                <a:lnSpc>
                  <a:spcPct val="90000"/>
                </a:lnSpc>
                <a:defRPr/>
              </a:pPr>
              <a:r>
                <a:rPr lang="en-US" sz="1500" dirty="0">
                  <a:solidFill>
                    <a:schemeClr val="bg1"/>
                  </a:solidFill>
                  <a:effectLst>
                    <a:outerShdw blurRad="50800" dist="38100" dir="2700000" algn="tl" rotWithShape="0">
                      <a:prstClr val="black">
                        <a:alpha val="13000"/>
                      </a:prstClr>
                    </a:outerShdw>
                  </a:effectLst>
                </a:rPr>
                <a:t>The Best of</a:t>
              </a:r>
            </a:p>
            <a:p>
              <a:pPr algn="ctr">
                <a:lnSpc>
                  <a:spcPct val="90000"/>
                </a:lnSpc>
                <a:defRPr/>
              </a:pPr>
              <a:r>
                <a:rPr lang="en-US" sz="1500" dirty="0">
                  <a:solidFill>
                    <a:schemeClr val="bg1"/>
                  </a:solidFill>
                  <a:effectLst>
                    <a:outerShdw blurRad="50800" dist="38100" dir="2700000" algn="tl" rotWithShape="0">
                      <a:prstClr val="black">
                        <a:alpha val="13000"/>
                      </a:prstClr>
                    </a:outerShdw>
                  </a:effectLst>
                </a:rPr>
                <a:t>Both Worlds</a:t>
              </a:r>
            </a:p>
          </p:txBody>
        </p:sp>
      </p:grpSp>
    </p:spTree>
    <p:extLst>
      <p:ext uri="{BB962C8B-B14F-4D97-AF65-F5344CB8AC3E}">
        <p14:creationId xmlns:p14="http://schemas.microsoft.com/office/powerpoint/2010/main" val="27032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1+#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500"/>
                                        <p:tgtEl>
                                          <p:spTgt spid="199"/>
                                        </p:tgtEl>
                                      </p:cBhvr>
                                    </p:animEffect>
                                  </p:childTnLst>
                                </p:cTn>
                              </p:par>
                              <p:par>
                                <p:cTn id="18" presetID="10" presetClass="entr" presetSubtype="0" fill="hold" nodeType="withEffect">
                                  <p:stCondLst>
                                    <p:cond delay="0"/>
                                  </p:stCondLst>
                                  <p:childTnLst>
                                    <p:set>
                                      <p:cBhvr>
                                        <p:cTn id="19" dur="1" fill="hold">
                                          <p:stCondLst>
                                            <p:cond delay="0"/>
                                          </p:stCondLst>
                                        </p:cTn>
                                        <p:tgtEl>
                                          <p:spTgt spid="200"/>
                                        </p:tgtEl>
                                        <p:attrNameLst>
                                          <p:attrName>style.visibility</p:attrName>
                                        </p:attrNameLst>
                                      </p:cBhvr>
                                      <p:to>
                                        <p:strVal val="visible"/>
                                      </p:to>
                                    </p:set>
                                    <p:animEffect transition="in" filter="fade">
                                      <p:cBhvr>
                                        <p:cTn id="20" dur="500"/>
                                        <p:tgtEl>
                                          <p:spTgt spid="20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199"/>
                                        </p:tgtEl>
                                      </p:cBhvr>
                                      <p:by x="50000" y="50000"/>
                                    </p:animScale>
                                  </p:childTnLst>
                                </p:cTn>
                              </p:par>
                              <p:par>
                                <p:cTn id="25" presetID="6" presetClass="emph" presetSubtype="0" fill="hold" nodeType="withEffect">
                                  <p:stCondLst>
                                    <p:cond delay="0"/>
                                  </p:stCondLst>
                                  <p:childTnLst>
                                    <p:animScale>
                                      <p:cBhvr>
                                        <p:cTn id="26" dur="2000" fill="hold"/>
                                        <p:tgtEl>
                                          <p:spTgt spid="200"/>
                                        </p:tgtEl>
                                      </p:cBhvr>
                                      <p:by x="50000" y="50000"/>
                                    </p:animScale>
                                  </p:childTnLst>
                                </p:cTn>
                              </p:par>
                              <p:par>
                                <p:cTn id="27" presetID="10" presetClass="exit" presetSubtype="0" fill="hold" nodeType="withEffect">
                                  <p:stCondLst>
                                    <p:cond delay="1250"/>
                                  </p:stCondLst>
                                  <p:childTnLst>
                                    <p:animEffect transition="out" filter="fade">
                                      <p:cBhvr>
                                        <p:cTn id="28" dur="500"/>
                                        <p:tgtEl>
                                          <p:spTgt spid="199"/>
                                        </p:tgtEl>
                                      </p:cBhvr>
                                    </p:animEffect>
                                    <p:set>
                                      <p:cBhvr>
                                        <p:cTn id="29" dur="1" fill="hold">
                                          <p:stCondLst>
                                            <p:cond delay="499"/>
                                          </p:stCondLst>
                                        </p:cTn>
                                        <p:tgtEl>
                                          <p:spTgt spid="199"/>
                                        </p:tgtEl>
                                        <p:attrNameLst>
                                          <p:attrName>style.visibility</p:attrName>
                                        </p:attrNameLst>
                                      </p:cBhvr>
                                      <p:to>
                                        <p:strVal val="hidden"/>
                                      </p:to>
                                    </p:set>
                                  </p:childTnLst>
                                </p:cTn>
                              </p:par>
                              <p:par>
                                <p:cTn id="30" presetID="10" presetClass="exit" presetSubtype="0" fill="hold" nodeType="withEffect">
                                  <p:stCondLst>
                                    <p:cond delay="1250"/>
                                  </p:stCondLst>
                                  <p:childTnLst>
                                    <p:animEffect transition="out" filter="fade">
                                      <p:cBhvr>
                                        <p:cTn id="31" dur="500"/>
                                        <p:tgtEl>
                                          <p:spTgt spid="200"/>
                                        </p:tgtEl>
                                      </p:cBhvr>
                                    </p:animEffect>
                                    <p:set>
                                      <p:cBhvr>
                                        <p:cTn id="32" dur="1" fill="hold">
                                          <p:stCondLst>
                                            <p:cond delay="499"/>
                                          </p:stCondLst>
                                        </p:cTn>
                                        <p:tgtEl>
                                          <p:spTgt spid="2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2.14984E-6 0.00162 L 0.0026 -0.27012 " pathEditMode="relative" rAng="0" ptsTypes="AA">
                                      <p:cBhvr>
                                        <p:cTn id="36" dur="2000" fill="hold"/>
                                        <p:tgtEl>
                                          <p:spTgt spid="166"/>
                                        </p:tgtEl>
                                        <p:attrNameLst>
                                          <p:attrName>ppt_x</p:attrName>
                                          <p:attrName>ppt_y</p:attrName>
                                        </p:attrNameLst>
                                      </p:cBhvr>
                                      <p:rCtr x="130" y="-13599"/>
                                    </p:animMotion>
                                  </p:childTnLst>
                                </p:cTn>
                              </p:par>
                              <p:par>
                                <p:cTn id="37" presetID="64" presetClass="path" presetSubtype="0" accel="50000" decel="50000" fill="hold" nodeType="withEffect">
                                  <p:stCondLst>
                                    <p:cond delay="0"/>
                                  </p:stCondLst>
                                  <p:childTnLst>
                                    <p:animMotion origin="layout" path="M -2.83388E-6 3.9593E-6 L 0.00456 -0.26157 " pathEditMode="relative" rAng="0" ptsTypes="AA">
                                      <p:cBhvr>
                                        <p:cTn id="38" dur="2000" fill="hold"/>
                                        <p:tgtEl>
                                          <p:spTgt spid="102"/>
                                        </p:tgtEl>
                                        <p:attrNameLst>
                                          <p:attrName>ppt_x</p:attrName>
                                          <p:attrName>ppt_y</p:attrName>
                                        </p:attrNameLst>
                                      </p:cBhvr>
                                      <p:rCtr x="221" y="-13090"/>
                                    </p:animMotion>
                                  </p:childTnLst>
                                </p:cTn>
                              </p:par>
                              <p:par>
                                <p:cTn id="39" presetID="9" presetClass="exit" presetSubtype="0" fill="hold" nodeType="withEffect">
                                  <p:stCondLst>
                                    <p:cond delay="0"/>
                                  </p:stCondLst>
                                  <p:childTnLst>
                                    <p:animEffect transition="out" filter="dissolv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9" presetClass="exit" presetSubtype="0" fill="hold" grpId="0" nodeType="withEffect">
                                  <p:stCondLst>
                                    <p:cond delay="0"/>
                                  </p:stCondLst>
                                  <p:childTnLst>
                                    <p:animEffect transition="out" filter="dissolv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9" presetClass="exit" presetSubtype="0" fill="hold" grpId="0" nodeType="withEffect">
                                  <p:stCondLst>
                                    <p:cond delay="0"/>
                                  </p:stCondLst>
                                  <p:childTnLst>
                                    <p:animEffect transition="out" filter="dissolv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par>
                          <p:cTn id="63" fill="hold">
                            <p:stCondLst>
                              <p:cond delay="2000"/>
                            </p:stCondLst>
                            <p:childTnLst>
                              <p:par>
                                <p:cTn id="64" presetID="53" presetClass="exit" presetSubtype="32" fill="hold" nodeType="afterEffect">
                                  <p:stCondLst>
                                    <p:cond delay="0"/>
                                  </p:stCondLst>
                                  <p:childTnLst>
                                    <p:anim calcmode="lin" valueType="num">
                                      <p:cBhvr>
                                        <p:cTn id="65" dur="500"/>
                                        <p:tgtEl>
                                          <p:spTgt spid="166"/>
                                        </p:tgtEl>
                                        <p:attrNameLst>
                                          <p:attrName>ppt_w</p:attrName>
                                        </p:attrNameLst>
                                      </p:cBhvr>
                                      <p:tavLst>
                                        <p:tav tm="0">
                                          <p:val>
                                            <p:strVal val="ppt_w"/>
                                          </p:val>
                                        </p:tav>
                                        <p:tav tm="100000">
                                          <p:val>
                                            <p:fltVal val="0"/>
                                          </p:val>
                                        </p:tav>
                                      </p:tavLst>
                                    </p:anim>
                                    <p:anim calcmode="lin" valueType="num">
                                      <p:cBhvr>
                                        <p:cTn id="66" dur="500"/>
                                        <p:tgtEl>
                                          <p:spTgt spid="166"/>
                                        </p:tgtEl>
                                        <p:attrNameLst>
                                          <p:attrName>ppt_h</p:attrName>
                                        </p:attrNameLst>
                                      </p:cBhvr>
                                      <p:tavLst>
                                        <p:tav tm="0">
                                          <p:val>
                                            <p:strVal val="ppt_h"/>
                                          </p:val>
                                        </p:tav>
                                        <p:tav tm="100000">
                                          <p:val>
                                            <p:fltVal val="0"/>
                                          </p:val>
                                        </p:tav>
                                      </p:tavLst>
                                    </p:anim>
                                    <p:animEffect transition="out" filter="fade">
                                      <p:cBhvr>
                                        <p:cTn id="67" dur="500"/>
                                        <p:tgtEl>
                                          <p:spTgt spid="166"/>
                                        </p:tgtEl>
                                      </p:cBhvr>
                                    </p:animEffect>
                                    <p:set>
                                      <p:cBhvr>
                                        <p:cTn id="68" dur="1" fill="hold">
                                          <p:stCondLst>
                                            <p:cond delay="499"/>
                                          </p:stCondLst>
                                        </p:cTn>
                                        <p:tgtEl>
                                          <p:spTgt spid="166"/>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102"/>
                                        </p:tgtEl>
                                        <p:attrNameLst>
                                          <p:attrName>ppt_w</p:attrName>
                                        </p:attrNameLst>
                                      </p:cBhvr>
                                      <p:tavLst>
                                        <p:tav tm="0">
                                          <p:val>
                                            <p:strVal val="ppt_w"/>
                                          </p:val>
                                        </p:tav>
                                        <p:tav tm="100000">
                                          <p:val>
                                            <p:fltVal val="0"/>
                                          </p:val>
                                        </p:tav>
                                      </p:tavLst>
                                    </p:anim>
                                    <p:anim calcmode="lin" valueType="num">
                                      <p:cBhvr>
                                        <p:cTn id="71" dur="500"/>
                                        <p:tgtEl>
                                          <p:spTgt spid="102"/>
                                        </p:tgtEl>
                                        <p:attrNameLst>
                                          <p:attrName>ppt_h</p:attrName>
                                        </p:attrNameLst>
                                      </p:cBhvr>
                                      <p:tavLst>
                                        <p:tav tm="0">
                                          <p:val>
                                            <p:strVal val="ppt_h"/>
                                          </p:val>
                                        </p:tav>
                                        <p:tav tm="100000">
                                          <p:val>
                                            <p:fltVal val="0"/>
                                          </p:val>
                                        </p:tav>
                                      </p:tavLst>
                                    </p:anim>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64" presetClass="path" presetSubtype="0" accel="50000" decel="50000" fill="hold" nodeType="clickEffect">
                                  <p:stCondLst>
                                    <p:cond delay="0"/>
                                  </p:stCondLst>
                                  <p:childTnLst>
                                    <p:animMotion origin="layout" path="M 2.12244E-6 1.48148E-6 L -0.23587 -0.31783 " pathEditMode="relative" rAng="0" ptsTypes="AA">
                                      <p:cBhvr>
                                        <p:cTn id="77" dur="2000" fill="hold"/>
                                        <p:tgtEl>
                                          <p:spTgt spid="143"/>
                                        </p:tgtEl>
                                        <p:attrNameLst>
                                          <p:attrName>ppt_x</p:attrName>
                                          <p:attrName>ppt_y</p:attrName>
                                        </p:attrNameLst>
                                      </p:cBhvr>
                                      <p:rCtr x="-11800" y="-15903"/>
                                    </p:animMotion>
                                  </p:childTnLst>
                                </p:cTn>
                              </p:par>
                              <p:par>
                                <p:cTn id="78" presetID="64" presetClass="path" presetSubtype="0" accel="50000" decel="50000" fill="hold" nodeType="withEffect">
                                  <p:stCondLst>
                                    <p:cond delay="0"/>
                                  </p:stCondLst>
                                  <p:childTnLst>
                                    <p:animMotion origin="layout" path="M 4.44067E-6 -4.81481E-6 L 0.13614 -0.31712 " pathEditMode="relative" rAng="0" ptsTypes="AA">
                                      <p:cBhvr>
                                        <p:cTn id="79" dur="2000" fill="hold"/>
                                        <p:tgtEl>
                                          <p:spTgt spid="142"/>
                                        </p:tgtEl>
                                        <p:attrNameLst>
                                          <p:attrName>ppt_x</p:attrName>
                                          <p:attrName>ppt_y</p:attrName>
                                        </p:attrNameLst>
                                      </p:cBhvr>
                                      <p:rCtr x="6801" y="-15856"/>
                                    </p:animMotion>
                                  </p:childTnLst>
                                </p:cTn>
                              </p:par>
                              <p:par>
                                <p:cTn id="80" presetID="9" presetClass="exit" presetSubtype="0" fill="hold" grpId="0" nodeType="withEffect">
                                  <p:stCondLst>
                                    <p:cond delay="0"/>
                                  </p:stCondLst>
                                  <p:childTnLst>
                                    <p:animEffect transition="out" filter="dissolv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9" presetClass="exit" presetSubtype="0" fill="hold" grpId="0" nodeType="withEffect">
                                  <p:stCondLst>
                                    <p:cond delay="0"/>
                                  </p:stCondLst>
                                  <p:childTnLst>
                                    <p:animEffect transition="out" filter="dissolv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par>
                          <p:cTn id="86" fill="hold">
                            <p:stCondLst>
                              <p:cond delay="2000"/>
                            </p:stCondLst>
                            <p:childTnLst>
                              <p:par>
                                <p:cTn id="87" presetID="53" presetClass="exit" presetSubtype="32" fill="hold" nodeType="afterEffect">
                                  <p:stCondLst>
                                    <p:cond delay="0"/>
                                  </p:stCondLst>
                                  <p:childTnLst>
                                    <p:anim calcmode="lin" valueType="num">
                                      <p:cBhvr>
                                        <p:cTn id="88" dur="500"/>
                                        <p:tgtEl>
                                          <p:spTgt spid="143"/>
                                        </p:tgtEl>
                                        <p:attrNameLst>
                                          <p:attrName>ppt_w</p:attrName>
                                        </p:attrNameLst>
                                      </p:cBhvr>
                                      <p:tavLst>
                                        <p:tav tm="0">
                                          <p:val>
                                            <p:strVal val="ppt_w"/>
                                          </p:val>
                                        </p:tav>
                                        <p:tav tm="100000">
                                          <p:val>
                                            <p:fltVal val="0"/>
                                          </p:val>
                                        </p:tav>
                                      </p:tavLst>
                                    </p:anim>
                                    <p:anim calcmode="lin" valueType="num">
                                      <p:cBhvr>
                                        <p:cTn id="89" dur="500"/>
                                        <p:tgtEl>
                                          <p:spTgt spid="143"/>
                                        </p:tgtEl>
                                        <p:attrNameLst>
                                          <p:attrName>ppt_h</p:attrName>
                                        </p:attrNameLst>
                                      </p:cBhvr>
                                      <p:tavLst>
                                        <p:tav tm="0">
                                          <p:val>
                                            <p:strVal val="ppt_h"/>
                                          </p:val>
                                        </p:tav>
                                        <p:tav tm="100000">
                                          <p:val>
                                            <p:fltVal val="0"/>
                                          </p:val>
                                        </p:tav>
                                      </p:tavLst>
                                    </p:anim>
                                    <p:animEffect transition="out" filter="fade">
                                      <p:cBhvr>
                                        <p:cTn id="90" dur="500"/>
                                        <p:tgtEl>
                                          <p:spTgt spid="143"/>
                                        </p:tgtEl>
                                      </p:cBhvr>
                                    </p:animEffect>
                                    <p:set>
                                      <p:cBhvr>
                                        <p:cTn id="91" dur="1" fill="hold">
                                          <p:stCondLst>
                                            <p:cond delay="499"/>
                                          </p:stCondLst>
                                        </p:cTn>
                                        <p:tgtEl>
                                          <p:spTgt spid="143"/>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142"/>
                                        </p:tgtEl>
                                        <p:attrNameLst>
                                          <p:attrName>ppt_w</p:attrName>
                                        </p:attrNameLst>
                                      </p:cBhvr>
                                      <p:tavLst>
                                        <p:tav tm="0">
                                          <p:val>
                                            <p:strVal val="ppt_w"/>
                                          </p:val>
                                        </p:tav>
                                        <p:tav tm="100000">
                                          <p:val>
                                            <p:fltVal val="0"/>
                                          </p:val>
                                        </p:tav>
                                      </p:tavLst>
                                    </p:anim>
                                    <p:anim calcmode="lin" valueType="num">
                                      <p:cBhvr>
                                        <p:cTn id="94" dur="500"/>
                                        <p:tgtEl>
                                          <p:spTgt spid="142"/>
                                        </p:tgtEl>
                                        <p:attrNameLst>
                                          <p:attrName>ppt_h</p:attrName>
                                        </p:attrNameLst>
                                      </p:cBhvr>
                                      <p:tavLst>
                                        <p:tav tm="0">
                                          <p:val>
                                            <p:strVal val="ppt_h"/>
                                          </p:val>
                                        </p:tav>
                                        <p:tav tm="100000">
                                          <p:val>
                                            <p:fltVal val="0"/>
                                          </p:val>
                                        </p:tav>
                                      </p:tavLst>
                                    </p:anim>
                                    <p:animEffect transition="out" filter="fade">
                                      <p:cBhvr>
                                        <p:cTn id="95" dur="500"/>
                                        <p:tgtEl>
                                          <p:spTgt spid="142"/>
                                        </p:tgtEl>
                                      </p:cBhvr>
                                    </p:animEffect>
                                    <p:set>
                                      <p:cBhvr>
                                        <p:cTn id="96" dur="1" fill="hold">
                                          <p:stCondLst>
                                            <p:cond delay="499"/>
                                          </p:stCondLst>
                                        </p:cTn>
                                        <p:tgtEl>
                                          <p:spTgt spid="14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64" presetClass="path" presetSubtype="0" accel="50000" decel="50000" fill="hold" nodeType="clickEffect">
                                  <p:stCondLst>
                                    <p:cond delay="0"/>
                                  </p:stCondLst>
                                  <p:childTnLst>
                                    <p:animMotion origin="layout" path="M -1.08296E-6 3.89544E-6 L -0.26102 -0.17789 " pathEditMode="relative" rAng="0" ptsTypes="AA">
                                      <p:cBhvr>
                                        <p:cTn id="100" dur="2000" fill="hold"/>
                                        <p:tgtEl>
                                          <p:spTgt spid="140"/>
                                        </p:tgtEl>
                                        <p:attrNameLst>
                                          <p:attrName>ppt_x</p:attrName>
                                          <p:attrName>ppt_y</p:attrName>
                                        </p:attrNameLst>
                                      </p:cBhvr>
                                      <p:rCtr x="-13051" y="-8906"/>
                                    </p:animMotion>
                                  </p:childTnLst>
                                </p:cTn>
                              </p:par>
                              <p:par>
                                <p:cTn id="101" presetID="64" presetClass="path" presetSubtype="0" accel="50000" decel="50000" fill="hold" nodeType="withEffect">
                                  <p:stCondLst>
                                    <p:cond delay="0"/>
                                  </p:stCondLst>
                                  <p:childTnLst>
                                    <p:animMotion origin="layout" path="M -2.46574E-6 2.59259E-6 L 0.13053 -0.16667 " pathEditMode="relative" rAng="0" ptsTypes="AA">
                                      <p:cBhvr>
                                        <p:cTn id="102" dur="2000" fill="hold"/>
                                        <p:tgtEl>
                                          <p:spTgt spid="139"/>
                                        </p:tgtEl>
                                        <p:attrNameLst>
                                          <p:attrName>ppt_x</p:attrName>
                                          <p:attrName>ppt_y</p:attrName>
                                        </p:attrNameLst>
                                      </p:cBhvr>
                                      <p:rCtr x="6527" y="-8333"/>
                                    </p:animMotion>
                                  </p:childTnLst>
                                </p:cTn>
                              </p:par>
                              <p:par>
                                <p:cTn id="103" presetID="9" presetClass="exit" presetSubtype="0" fill="hold" grpId="0" nodeType="withEffect">
                                  <p:stCondLst>
                                    <p:cond delay="0"/>
                                  </p:stCondLst>
                                  <p:childTnLst>
                                    <p:animEffect transition="out" filter="dissolve">
                                      <p:cBhvr>
                                        <p:cTn id="104" dur="500"/>
                                        <p:tgtEl>
                                          <p:spTgt spid="141"/>
                                        </p:tgtEl>
                                      </p:cBhvr>
                                    </p:animEffect>
                                    <p:set>
                                      <p:cBhvr>
                                        <p:cTn id="105" dur="1" fill="hold">
                                          <p:stCondLst>
                                            <p:cond delay="499"/>
                                          </p:stCondLst>
                                        </p:cTn>
                                        <p:tgtEl>
                                          <p:spTgt spid="141"/>
                                        </p:tgtEl>
                                        <p:attrNameLst>
                                          <p:attrName>style.visibility</p:attrName>
                                        </p:attrNameLst>
                                      </p:cBhvr>
                                      <p:to>
                                        <p:strVal val="hidden"/>
                                      </p:to>
                                    </p:set>
                                  </p:childTnLst>
                                </p:cTn>
                              </p:par>
                              <p:par>
                                <p:cTn id="106" presetID="9" presetClass="exit" presetSubtype="0" fill="hold" nodeType="withEffect">
                                  <p:stCondLst>
                                    <p:cond delay="0"/>
                                  </p:stCondLst>
                                  <p:childTnLst>
                                    <p:animEffect transition="out" filter="dissolv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childTnLst>
                          </p:cTn>
                        </p:par>
                        <p:par>
                          <p:cTn id="109" fill="hold">
                            <p:stCondLst>
                              <p:cond delay="2000"/>
                            </p:stCondLst>
                            <p:childTnLst>
                              <p:par>
                                <p:cTn id="110" presetID="53" presetClass="exit" presetSubtype="32" fill="hold" nodeType="afterEffect">
                                  <p:stCondLst>
                                    <p:cond delay="0"/>
                                  </p:stCondLst>
                                  <p:childTnLst>
                                    <p:anim calcmode="lin" valueType="num">
                                      <p:cBhvr>
                                        <p:cTn id="111" dur="500"/>
                                        <p:tgtEl>
                                          <p:spTgt spid="140"/>
                                        </p:tgtEl>
                                        <p:attrNameLst>
                                          <p:attrName>ppt_w</p:attrName>
                                        </p:attrNameLst>
                                      </p:cBhvr>
                                      <p:tavLst>
                                        <p:tav tm="0">
                                          <p:val>
                                            <p:strVal val="ppt_w"/>
                                          </p:val>
                                        </p:tav>
                                        <p:tav tm="100000">
                                          <p:val>
                                            <p:fltVal val="0"/>
                                          </p:val>
                                        </p:tav>
                                      </p:tavLst>
                                    </p:anim>
                                    <p:anim calcmode="lin" valueType="num">
                                      <p:cBhvr>
                                        <p:cTn id="112" dur="500"/>
                                        <p:tgtEl>
                                          <p:spTgt spid="140"/>
                                        </p:tgtEl>
                                        <p:attrNameLst>
                                          <p:attrName>ppt_h</p:attrName>
                                        </p:attrNameLst>
                                      </p:cBhvr>
                                      <p:tavLst>
                                        <p:tav tm="0">
                                          <p:val>
                                            <p:strVal val="ppt_h"/>
                                          </p:val>
                                        </p:tav>
                                        <p:tav tm="100000">
                                          <p:val>
                                            <p:fltVal val="0"/>
                                          </p:val>
                                        </p:tav>
                                      </p:tavLst>
                                    </p:anim>
                                    <p:animEffect transition="out" filter="fade">
                                      <p:cBhvr>
                                        <p:cTn id="113" dur="500"/>
                                        <p:tgtEl>
                                          <p:spTgt spid="140"/>
                                        </p:tgtEl>
                                      </p:cBhvr>
                                    </p:animEffect>
                                    <p:set>
                                      <p:cBhvr>
                                        <p:cTn id="114" dur="1" fill="hold">
                                          <p:stCondLst>
                                            <p:cond delay="499"/>
                                          </p:stCondLst>
                                        </p:cTn>
                                        <p:tgtEl>
                                          <p:spTgt spid="140"/>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139"/>
                                        </p:tgtEl>
                                        <p:attrNameLst>
                                          <p:attrName>ppt_w</p:attrName>
                                        </p:attrNameLst>
                                      </p:cBhvr>
                                      <p:tavLst>
                                        <p:tav tm="0">
                                          <p:val>
                                            <p:strVal val="ppt_w"/>
                                          </p:val>
                                        </p:tav>
                                        <p:tav tm="100000">
                                          <p:val>
                                            <p:fltVal val="0"/>
                                          </p:val>
                                        </p:tav>
                                      </p:tavLst>
                                    </p:anim>
                                    <p:anim calcmode="lin" valueType="num">
                                      <p:cBhvr>
                                        <p:cTn id="117" dur="500"/>
                                        <p:tgtEl>
                                          <p:spTgt spid="139"/>
                                        </p:tgtEl>
                                        <p:attrNameLst>
                                          <p:attrName>ppt_h</p:attrName>
                                        </p:attrNameLst>
                                      </p:cBhvr>
                                      <p:tavLst>
                                        <p:tav tm="0">
                                          <p:val>
                                            <p:strVal val="ppt_h"/>
                                          </p:val>
                                        </p:tav>
                                        <p:tav tm="100000">
                                          <p:val>
                                            <p:fltVal val="0"/>
                                          </p:val>
                                        </p:tav>
                                      </p:tavLst>
                                    </p:anim>
                                    <p:animEffect transition="out" filter="fade">
                                      <p:cBhvr>
                                        <p:cTn id="118" dur="500"/>
                                        <p:tgtEl>
                                          <p:spTgt spid="139"/>
                                        </p:tgtEl>
                                      </p:cBhvr>
                                    </p:animEffect>
                                    <p:set>
                                      <p:cBhvr>
                                        <p:cTn id="119" dur="1" fill="hold">
                                          <p:stCondLst>
                                            <p:cond delay="499"/>
                                          </p:stCondLst>
                                        </p:cTn>
                                        <p:tgtEl>
                                          <p:spTgt spid="13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3.61564E-6 -2.96947E-6 L -0.30501 0.01573 " pathEditMode="relative" rAng="0" ptsTypes="AA">
                                      <p:cBhvr>
                                        <p:cTn id="123" dur="2000" fill="hold"/>
                                        <p:tgtEl>
                                          <p:spTgt spid="138"/>
                                        </p:tgtEl>
                                        <p:attrNameLst>
                                          <p:attrName>ppt_x</p:attrName>
                                          <p:attrName>ppt_y</p:attrName>
                                        </p:attrNameLst>
                                      </p:cBhvr>
                                      <p:rCtr x="-15257" y="786"/>
                                    </p:animMotion>
                                  </p:childTnLst>
                                </p:cTn>
                              </p:par>
                              <p:par>
                                <p:cTn id="124" presetID="9" presetClass="exit" presetSubtype="0" fill="hold" grpId="0" nodeType="withEffect">
                                  <p:stCondLst>
                                    <p:cond delay="0"/>
                                  </p:stCondLst>
                                  <p:childTnLst>
                                    <p:animEffect transition="out" filter="dissolve">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par>
                                <p:cTn id="127" presetID="9" presetClass="exit" presetSubtype="0" fill="hold" nodeType="withEffect">
                                  <p:stCondLst>
                                    <p:cond delay="0"/>
                                  </p:stCondLst>
                                  <p:childTnLst>
                                    <p:animEffect transition="out" filter="dissolve">
                                      <p:cBhvr>
                                        <p:cTn id="128" dur="500"/>
                                        <p:tgtEl>
                                          <p:spTgt spid="25"/>
                                        </p:tgtEl>
                                      </p:cBhvr>
                                    </p:animEffect>
                                    <p:set>
                                      <p:cBhvr>
                                        <p:cTn id="129" dur="1" fill="hold">
                                          <p:stCondLst>
                                            <p:cond delay="499"/>
                                          </p:stCondLst>
                                        </p:cTn>
                                        <p:tgtEl>
                                          <p:spTgt spid="25"/>
                                        </p:tgtEl>
                                        <p:attrNameLst>
                                          <p:attrName>style.visibility</p:attrName>
                                        </p:attrNameLst>
                                      </p:cBhvr>
                                      <p:to>
                                        <p:strVal val="hidden"/>
                                      </p:to>
                                    </p:set>
                                  </p:childTnLst>
                                </p:cTn>
                              </p:par>
                            </p:childTnLst>
                          </p:cTn>
                        </p:par>
                        <p:par>
                          <p:cTn id="130" fill="hold">
                            <p:stCondLst>
                              <p:cond delay="2000"/>
                            </p:stCondLst>
                            <p:childTnLst>
                              <p:par>
                                <p:cTn id="131" presetID="53" presetClass="exit" presetSubtype="32" fill="hold" nodeType="afterEffect">
                                  <p:stCondLst>
                                    <p:cond delay="0"/>
                                  </p:stCondLst>
                                  <p:childTnLst>
                                    <p:anim calcmode="lin" valueType="num">
                                      <p:cBhvr>
                                        <p:cTn id="132" dur="500"/>
                                        <p:tgtEl>
                                          <p:spTgt spid="138"/>
                                        </p:tgtEl>
                                        <p:attrNameLst>
                                          <p:attrName>ppt_w</p:attrName>
                                        </p:attrNameLst>
                                      </p:cBhvr>
                                      <p:tavLst>
                                        <p:tav tm="0">
                                          <p:val>
                                            <p:strVal val="ppt_w"/>
                                          </p:val>
                                        </p:tav>
                                        <p:tav tm="100000">
                                          <p:val>
                                            <p:fltVal val="0"/>
                                          </p:val>
                                        </p:tav>
                                      </p:tavLst>
                                    </p:anim>
                                    <p:anim calcmode="lin" valueType="num">
                                      <p:cBhvr>
                                        <p:cTn id="133" dur="500"/>
                                        <p:tgtEl>
                                          <p:spTgt spid="138"/>
                                        </p:tgtEl>
                                        <p:attrNameLst>
                                          <p:attrName>ppt_h</p:attrName>
                                        </p:attrNameLst>
                                      </p:cBhvr>
                                      <p:tavLst>
                                        <p:tav tm="0">
                                          <p:val>
                                            <p:strVal val="ppt_h"/>
                                          </p:val>
                                        </p:tav>
                                        <p:tav tm="100000">
                                          <p:val>
                                            <p:fltVal val="0"/>
                                          </p:val>
                                        </p:tav>
                                      </p:tavLst>
                                    </p:anim>
                                    <p:animEffect transition="out" filter="fade">
                                      <p:cBhvr>
                                        <p:cTn id="134" dur="500"/>
                                        <p:tgtEl>
                                          <p:spTgt spid="138"/>
                                        </p:tgtEl>
                                      </p:cBhvr>
                                    </p:animEffect>
                                    <p:set>
                                      <p:cBhvr>
                                        <p:cTn id="135" dur="1" fill="hold">
                                          <p:stCondLst>
                                            <p:cond delay="499"/>
                                          </p:stCondLst>
                                        </p:cTn>
                                        <p:tgtEl>
                                          <p:spTgt spid="138"/>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216"/>
                                        </p:tgtEl>
                                        <p:attrNameLst>
                                          <p:attrName>style.visibility</p:attrName>
                                        </p:attrNameLst>
                                      </p:cBhvr>
                                      <p:to>
                                        <p:strVal val="visible"/>
                                      </p:to>
                                    </p:set>
                                    <p:animEffect transition="in" filter="fade">
                                      <p:cBhvr>
                                        <p:cTn id="138" dur="500"/>
                                        <p:tgtEl>
                                          <p:spTgt spid="216"/>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130"/>
                                        </p:tgtEl>
                                        <p:attrNameLst>
                                          <p:attrName>style.visibility</p:attrName>
                                        </p:attrNameLst>
                                      </p:cBhvr>
                                      <p:to>
                                        <p:strVal val="visible"/>
                                      </p:to>
                                    </p:set>
                                    <p:anim calcmode="lin" valueType="num">
                                      <p:cBhvr additive="base">
                                        <p:cTn id="143" dur="500" fill="hold"/>
                                        <p:tgtEl>
                                          <p:spTgt spid="130"/>
                                        </p:tgtEl>
                                        <p:attrNameLst>
                                          <p:attrName>ppt_x</p:attrName>
                                        </p:attrNameLst>
                                      </p:cBhvr>
                                      <p:tavLst>
                                        <p:tav tm="0">
                                          <p:val>
                                            <p:strVal val="0-#ppt_w/2"/>
                                          </p:val>
                                        </p:tav>
                                        <p:tav tm="100000">
                                          <p:val>
                                            <p:strVal val="#ppt_x"/>
                                          </p:val>
                                        </p:tav>
                                      </p:tavLst>
                                    </p:anim>
                                    <p:anim calcmode="lin" valueType="num">
                                      <p:cBhvr additive="base">
                                        <p:cTn id="144" dur="500" fill="hold"/>
                                        <p:tgtEl>
                                          <p:spTgt spid="130"/>
                                        </p:tgtEl>
                                        <p:attrNameLst>
                                          <p:attrName>ppt_y</p:attrName>
                                        </p:attrNameLst>
                                      </p:cBhvr>
                                      <p:tavLst>
                                        <p:tav tm="0">
                                          <p:val>
                                            <p:strVal val="#ppt_y"/>
                                          </p:val>
                                        </p:tav>
                                        <p:tav tm="100000">
                                          <p:val>
                                            <p:strVal val="#ppt_y"/>
                                          </p:val>
                                        </p:tav>
                                      </p:tavLst>
                                    </p:anim>
                                  </p:childTnLst>
                                </p:cTn>
                              </p:par>
                              <p:par>
                                <p:cTn id="145" presetID="2" presetClass="entr" presetSubtype="8" fill="hold" grpId="0" nodeType="withEffect">
                                  <p:stCondLst>
                                    <p:cond delay="0"/>
                                  </p:stCondLst>
                                  <p:childTnLst>
                                    <p:set>
                                      <p:cBhvr>
                                        <p:cTn id="146" dur="1" fill="hold">
                                          <p:stCondLst>
                                            <p:cond delay="0"/>
                                          </p:stCondLst>
                                        </p:cTn>
                                        <p:tgtEl>
                                          <p:spTgt spid="129"/>
                                        </p:tgtEl>
                                        <p:attrNameLst>
                                          <p:attrName>style.visibility</p:attrName>
                                        </p:attrNameLst>
                                      </p:cBhvr>
                                      <p:to>
                                        <p:strVal val="visible"/>
                                      </p:to>
                                    </p:set>
                                    <p:anim calcmode="lin" valueType="num">
                                      <p:cBhvr additive="base">
                                        <p:cTn id="147" dur="500" fill="hold"/>
                                        <p:tgtEl>
                                          <p:spTgt spid="129"/>
                                        </p:tgtEl>
                                        <p:attrNameLst>
                                          <p:attrName>ppt_x</p:attrName>
                                        </p:attrNameLst>
                                      </p:cBhvr>
                                      <p:tavLst>
                                        <p:tav tm="0">
                                          <p:val>
                                            <p:strVal val="0-#ppt_w/2"/>
                                          </p:val>
                                        </p:tav>
                                        <p:tav tm="100000">
                                          <p:val>
                                            <p:strVal val="#ppt_x"/>
                                          </p:val>
                                        </p:tav>
                                      </p:tavLst>
                                    </p:anim>
                                    <p:anim calcmode="lin" valueType="num">
                                      <p:cBhvr additive="base">
                                        <p:cTn id="148" dur="500" fill="hold"/>
                                        <p:tgtEl>
                                          <p:spTgt spid="129"/>
                                        </p:tgtEl>
                                        <p:attrNameLst>
                                          <p:attrName>ppt_y</p:attrName>
                                        </p:attrNameLst>
                                      </p:cBhvr>
                                      <p:tavLst>
                                        <p:tav tm="0">
                                          <p:val>
                                            <p:strVal val="#ppt_y"/>
                                          </p:val>
                                        </p:tav>
                                        <p:tav tm="100000">
                                          <p:val>
                                            <p:strVal val="#ppt_y"/>
                                          </p:val>
                                        </p:tav>
                                      </p:tavLst>
                                    </p:anim>
                                  </p:childTnLst>
                                </p:cTn>
                              </p:par>
                              <p:par>
                                <p:cTn id="149" presetID="2" presetClass="entr" presetSubtype="2" fill="hold" grpId="0" nodeType="withEffect">
                                  <p:stCondLst>
                                    <p:cond delay="0"/>
                                  </p:stCondLst>
                                  <p:childTnLst>
                                    <p:set>
                                      <p:cBhvr>
                                        <p:cTn id="150" dur="1" fill="hold">
                                          <p:stCondLst>
                                            <p:cond delay="0"/>
                                          </p:stCondLst>
                                        </p:cTn>
                                        <p:tgtEl>
                                          <p:spTgt spid="155"/>
                                        </p:tgtEl>
                                        <p:attrNameLst>
                                          <p:attrName>style.visibility</p:attrName>
                                        </p:attrNameLst>
                                      </p:cBhvr>
                                      <p:to>
                                        <p:strVal val="visible"/>
                                      </p:to>
                                    </p:set>
                                    <p:anim calcmode="lin" valueType="num">
                                      <p:cBhvr additive="base">
                                        <p:cTn id="151" dur="500" fill="hold"/>
                                        <p:tgtEl>
                                          <p:spTgt spid="155"/>
                                        </p:tgtEl>
                                        <p:attrNameLst>
                                          <p:attrName>ppt_x</p:attrName>
                                        </p:attrNameLst>
                                      </p:cBhvr>
                                      <p:tavLst>
                                        <p:tav tm="0">
                                          <p:val>
                                            <p:strVal val="1+#ppt_w/2"/>
                                          </p:val>
                                        </p:tav>
                                        <p:tav tm="100000">
                                          <p:val>
                                            <p:strVal val="#ppt_x"/>
                                          </p:val>
                                        </p:tav>
                                      </p:tavLst>
                                    </p:anim>
                                    <p:anim calcmode="lin" valueType="num">
                                      <p:cBhvr additive="base">
                                        <p:cTn id="152" dur="500" fill="hold"/>
                                        <p:tgtEl>
                                          <p:spTgt spid="155"/>
                                        </p:tgtEl>
                                        <p:attrNameLst>
                                          <p:attrName>ppt_y</p:attrName>
                                        </p:attrNameLst>
                                      </p:cBhvr>
                                      <p:tavLst>
                                        <p:tav tm="0">
                                          <p:val>
                                            <p:strVal val="#ppt_y"/>
                                          </p:val>
                                        </p:tav>
                                        <p:tav tm="100000">
                                          <p:val>
                                            <p:strVal val="#ppt_y"/>
                                          </p:val>
                                        </p:tav>
                                      </p:tavLst>
                                    </p:anim>
                                  </p:childTnLst>
                                </p:cTn>
                              </p:par>
                              <p:par>
                                <p:cTn id="153" presetID="2" presetClass="entr" presetSubtype="2" fill="hold" grpId="0" nodeType="withEffect">
                                  <p:stCondLst>
                                    <p:cond delay="0"/>
                                  </p:stCondLst>
                                  <p:childTnLst>
                                    <p:set>
                                      <p:cBhvr>
                                        <p:cTn id="154" dur="1" fill="hold">
                                          <p:stCondLst>
                                            <p:cond delay="0"/>
                                          </p:stCondLst>
                                        </p:cTn>
                                        <p:tgtEl>
                                          <p:spTgt spid="154"/>
                                        </p:tgtEl>
                                        <p:attrNameLst>
                                          <p:attrName>style.visibility</p:attrName>
                                        </p:attrNameLst>
                                      </p:cBhvr>
                                      <p:to>
                                        <p:strVal val="visible"/>
                                      </p:to>
                                    </p:set>
                                    <p:anim calcmode="lin" valueType="num">
                                      <p:cBhvr additive="base">
                                        <p:cTn id="155" dur="500" fill="hold"/>
                                        <p:tgtEl>
                                          <p:spTgt spid="154"/>
                                        </p:tgtEl>
                                        <p:attrNameLst>
                                          <p:attrName>ppt_x</p:attrName>
                                        </p:attrNameLst>
                                      </p:cBhvr>
                                      <p:tavLst>
                                        <p:tav tm="0">
                                          <p:val>
                                            <p:strVal val="1+#ppt_w/2"/>
                                          </p:val>
                                        </p:tav>
                                        <p:tav tm="100000">
                                          <p:val>
                                            <p:strVal val="#ppt_x"/>
                                          </p:val>
                                        </p:tav>
                                      </p:tavLst>
                                    </p:anim>
                                    <p:anim calcmode="lin" valueType="num">
                                      <p:cBhvr additive="base">
                                        <p:cTn id="156"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64" presetClass="path" presetSubtype="0" accel="50000" decel="50000" fill="hold" nodeType="clickEffect">
                                  <p:stCondLst>
                                    <p:cond delay="0"/>
                                  </p:stCondLst>
                                  <p:childTnLst>
                                    <p:animMotion origin="layout" path="M 1.15585E-6 1.69789E-6 L -0.17147 -0.00139 " pathEditMode="relative" rAng="0" ptsTypes="AA">
                                      <p:cBhvr>
                                        <p:cTn id="160" dur="2000" fill="hold"/>
                                        <p:tgtEl>
                                          <p:spTgt spid="136"/>
                                        </p:tgtEl>
                                        <p:attrNameLst>
                                          <p:attrName>ppt_x</p:attrName>
                                          <p:attrName>ppt_y</p:attrName>
                                        </p:attrNameLst>
                                      </p:cBhvr>
                                      <p:rCtr x="-8573" y="-69"/>
                                    </p:animMotion>
                                  </p:childTnLst>
                                </p:cTn>
                              </p:par>
                              <p:par>
                                <p:cTn id="161" presetID="42" presetClass="path" presetSubtype="0" accel="50000" decel="50000" fill="hold" nodeType="withEffect">
                                  <p:stCondLst>
                                    <p:cond delay="0"/>
                                  </p:stCondLst>
                                  <p:childTnLst>
                                    <p:animMotion origin="layout" path="M 4.88599E-6 -1.37835E-6 L -0.22567 0.10361 " pathEditMode="relative" rAng="0" ptsTypes="AA">
                                      <p:cBhvr>
                                        <p:cTn id="162" dur="2000" fill="hold"/>
                                        <p:tgtEl>
                                          <p:spTgt spid="134"/>
                                        </p:tgtEl>
                                        <p:attrNameLst>
                                          <p:attrName>ppt_x</p:attrName>
                                          <p:attrName>ppt_y</p:attrName>
                                        </p:attrNameLst>
                                      </p:cBhvr>
                                      <p:rCtr x="-11283" y="5180"/>
                                    </p:animMotion>
                                  </p:childTnLst>
                                </p:cTn>
                              </p:par>
                              <p:par>
                                <p:cTn id="163" presetID="9" presetClass="exit" presetSubtype="0" fill="hold" nodeType="withEffect">
                                  <p:stCondLst>
                                    <p:cond delay="0"/>
                                  </p:stCondLst>
                                  <p:childTnLst>
                                    <p:animEffect transition="out" filter="dissolve">
                                      <p:cBhvr>
                                        <p:cTn id="164" dur="500"/>
                                        <p:tgtEl>
                                          <p:spTgt spid="22"/>
                                        </p:tgtEl>
                                      </p:cBhvr>
                                    </p:animEffect>
                                    <p:set>
                                      <p:cBhvr>
                                        <p:cTn id="165" dur="1" fill="hold">
                                          <p:stCondLst>
                                            <p:cond delay="499"/>
                                          </p:stCondLst>
                                        </p:cTn>
                                        <p:tgtEl>
                                          <p:spTgt spid="22"/>
                                        </p:tgtEl>
                                        <p:attrNameLst>
                                          <p:attrName>style.visibility</p:attrName>
                                        </p:attrNameLst>
                                      </p:cBhvr>
                                      <p:to>
                                        <p:strVal val="hidden"/>
                                      </p:to>
                                    </p:set>
                                  </p:childTnLst>
                                </p:cTn>
                              </p:par>
                              <p:par>
                                <p:cTn id="166" presetID="9" presetClass="exit" presetSubtype="0" fill="hold" nodeType="withEffect">
                                  <p:stCondLst>
                                    <p:cond delay="0"/>
                                  </p:stCondLst>
                                  <p:childTnLst>
                                    <p:animEffect transition="out" filter="dissolv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par>
                                <p:cTn id="169" presetID="9" presetClass="exit" presetSubtype="0" fill="hold" grpId="0" nodeType="withEffect">
                                  <p:stCondLst>
                                    <p:cond delay="0"/>
                                  </p:stCondLst>
                                  <p:childTnLst>
                                    <p:animEffect transition="out" filter="dissolve">
                                      <p:cBhvr>
                                        <p:cTn id="170" dur="500"/>
                                        <p:tgtEl>
                                          <p:spTgt spid="137"/>
                                        </p:tgtEl>
                                      </p:cBhvr>
                                    </p:animEffect>
                                    <p:set>
                                      <p:cBhvr>
                                        <p:cTn id="171" dur="1" fill="hold">
                                          <p:stCondLst>
                                            <p:cond delay="499"/>
                                          </p:stCondLst>
                                        </p:cTn>
                                        <p:tgtEl>
                                          <p:spTgt spid="137"/>
                                        </p:tgtEl>
                                        <p:attrNameLst>
                                          <p:attrName>style.visibility</p:attrName>
                                        </p:attrNameLst>
                                      </p:cBhvr>
                                      <p:to>
                                        <p:strVal val="hidden"/>
                                      </p:to>
                                    </p:set>
                                  </p:childTnLst>
                                </p:cTn>
                              </p:par>
                              <p:par>
                                <p:cTn id="172" presetID="9" presetClass="exit" presetSubtype="0" fill="hold" grpId="0" nodeType="withEffect">
                                  <p:stCondLst>
                                    <p:cond delay="0"/>
                                  </p:stCondLst>
                                  <p:childTnLst>
                                    <p:animEffect transition="out" filter="dissolve">
                                      <p:cBhvr>
                                        <p:cTn id="173" dur="500"/>
                                        <p:tgtEl>
                                          <p:spTgt spid="135"/>
                                        </p:tgtEl>
                                      </p:cBhvr>
                                    </p:animEffect>
                                    <p:set>
                                      <p:cBhvr>
                                        <p:cTn id="174" dur="1" fill="hold">
                                          <p:stCondLst>
                                            <p:cond delay="499"/>
                                          </p:stCondLst>
                                        </p:cTn>
                                        <p:tgtEl>
                                          <p:spTgt spid="135"/>
                                        </p:tgtEl>
                                        <p:attrNameLst>
                                          <p:attrName>style.visibility</p:attrName>
                                        </p:attrNameLst>
                                      </p:cBhvr>
                                      <p:to>
                                        <p:strVal val="hidden"/>
                                      </p:to>
                                    </p:set>
                                  </p:childTnLst>
                                </p:cTn>
                              </p:par>
                              <p:par>
                                <p:cTn id="175" presetID="9" presetClass="exit" presetSubtype="0" fill="hold" nodeType="withEffect">
                                  <p:stCondLst>
                                    <p:cond delay="0"/>
                                  </p:stCondLst>
                                  <p:childTnLst>
                                    <p:animEffect transition="out" filter="dissolve">
                                      <p:cBhvr>
                                        <p:cTn id="176" dur="500"/>
                                        <p:tgtEl>
                                          <p:spTgt spid="21"/>
                                        </p:tgtEl>
                                      </p:cBhvr>
                                    </p:animEffect>
                                    <p:set>
                                      <p:cBhvr>
                                        <p:cTn id="177" dur="1" fill="hold">
                                          <p:stCondLst>
                                            <p:cond delay="499"/>
                                          </p:stCondLst>
                                        </p:cTn>
                                        <p:tgtEl>
                                          <p:spTgt spid="21"/>
                                        </p:tgtEl>
                                        <p:attrNameLst>
                                          <p:attrName>style.visibility</p:attrName>
                                        </p:attrNameLst>
                                      </p:cBhvr>
                                      <p:to>
                                        <p:strVal val="hidden"/>
                                      </p:to>
                                    </p:set>
                                  </p:childTnLst>
                                </p:cTn>
                              </p:par>
                              <p:par>
                                <p:cTn id="178" presetID="9" presetClass="exit" presetSubtype="0" fill="hold" nodeType="withEffect">
                                  <p:stCondLst>
                                    <p:cond delay="0"/>
                                  </p:stCondLst>
                                  <p:childTnLst>
                                    <p:animEffect transition="out" filter="dissolve">
                                      <p:cBhvr>
                                        <p:cTn id="179" dur="500"/>
                                        <p:tgtEl>
                                          <p:spTgt spid="16"/>
                                        </p:tgtEl>
                                      </p:cBhvr>
                                    </p:animEffect>
                                    <p:set>
                                      <p:cBhvr>
                                        <p:cTn id="180" dur="1" fill="hold">
                                          <p:stCondLst>
                                            <p:cond delay="499"/>
                                          </p:stCondLst>
                                        </p:cTn>
                                        <p:tgtEl>
                                          <p:spTgt spid="16"/>
                                        </p:tgtEl>
                                        <p:attrNameLst>
                                          <p:attrName>style.visibility</p:attrName>
                                        </p:attrNameLst>
                                      </p:cBhvr>
                                      <p:to>
                                        <p:strVal val="hidden"/>
                                      </p:to>
                                    </p:set>
                                  </p:childTnLst>
                                </p:cTn>
                              </p:par>
                            </p:childTnLst>
                          </p:cTn>
                        </p:par>
                        <p:par>
                          <p:cTn id="181" fill="hold">
                            <p:stCondLst>
                              <p:cond delay="2000"/>
                            </p:stCondLst>
                            <p:childTnLst>
                              <p:par>
                                <p:cTn id="182" presetID="53" presetClass="exit" presetSubtype="32" fill="hold" nodeType="afterEffect">
                                  <p:stCondLst>
                                    <p:cond delay="0"/>
                                  </p:stCondLst>
                                  <p:childTnLst>
                                    <p:anim calcmode="lin" valueType="num">
                                      <p:cBhvr>
                                        <p:cTn id="183" dur="500"/>
                                        <p:tgtEl>
                                          <p:spTgt spid="136"/>
                                        </p:tgtEl>
                                        <p:attrNameLst>
                                          <p:attrName>ppt_w</p:attrName>
                                        </p:attrNameLst>
                                      </p:cBhvr>
                                      <p:tavLst>
                                        <p:tav tm="0">
                                          <p:val>
                                            <p:strVal val="ppt_w"/>
                                          </p:val>
                                        </p:tav>
                                        <p:tav tm="100000">
                                          <p:val>
                                            <p:fltVal val="0"/>
                                          </p:val>
                                        </p:tav>
                                      </p:tavLst>
                                    </p:anim>
                                    <p:anim calcmode="lin" valueType="num">
                                      <p:cBhvr>
                                        <p:cTn id="184" dur="500"/>
                                        <p:tgtEl>
                                          <p:spTgt spid="136"/>
                                        </p:tgtEl>
                                        <p:attrNameLst>
                                          <p:attrName>ppt_h</p:attrName>
                                        </p:attrNameLst>
                                      </p:cBhvr>
                                      <p:tavLst>
                                        <p:tav tm="0">
                                          <p:val>
                                            <p:strVal val="ppt_h"/>
                                          </p:val>
                                        </p:tav>
                                        <p:tav tm="100000">
                                          <p:val>
                                            <p:fltVal val="0"/>
                                          </p:val>
                                        </p:tav>
                                      </p:tavLst>
                                    </p:anim>
                                    <p:animEffect transition="out" filter="fade">
                                      <p:cBhvr>
                                        <p:cTn id="185" dur="500"/>
                                        <p:tgtEl>
                                          <p:spTgt spid="136"/>
                                        </p:tgtEl>
                                      </p:cBhvr>
                                    </p:animEffect>
                                    <p:set>
                                      <p:cBhvr>
                                        <p:cTn id="186" dur="1" fill="hold">
                                          <p:stCondLst>
                                            <p:cond delay="499"/>
                                          </p:stCondLst>
                                        </p:cTn>
                                        <p:tgtEl>
                                          <p:spTgt spid="136"/>
                                        </p:tgtEl>
                                        <p:attrNameLst>
                                          <p:attrName>style.visibility</p:attrName>
                                        </p:attrNameLst>
                                      </p:cBhvr>
                                      <p:to>
                                        <p:strVal val="hidden"/>
                                      </p:to>
                                    </p:set>
                                  </p:childTnLst>
                                </p:cTn>
                              </p:par>
                              <p:par>
                                <p:cTn id="187" presetID="53" presetClass="exit" presetSubtype="32" fill="hold" nodeType="withEffect">
                                  <p:stCondLst>
                                    <p:cond delay="0"/>
                                  </p:stCondLst>
                                  <p:childTnLst>
                                    <p:anim calcmode="lin" valueType="num">
                                      <p:cBhvr>
                                        <p:cTn id="188" dur="500"/>
                                        <p:tgtEl>
                                          <p:spTgt spid="134"/>
                                        </p:tgtEl>
                                        <p:attrNameLst>
                                          <p:attrName>ppt_w</p:attrName>
                                        </p:attrNameLst>
                                      </p:cBhvr>
                                      <p:tavLst>
                                        <p:tav tm="0">
                                          <p:val>
                                            <p:strVal val="ppt_w"/>
                                          </p:val>
                                        </p:tav>
                                        <p:tav tm="100000">
                                          <p:val>
                                            <p:fltVal val="0"/>
                                          </p:val>
                                        </p:tav>
                                      </p:tavLst>
                                    </p:anim>
                                    <p:anim calcmode="lin" valueType="num">
                                      <p:cBhvr>
                                        <p:cTn id="189" dur="500"/>
                                        <p:tgtEl>
                                          <p:spTgt spid="134"/>
                                        </p:tgtEl>
                                        <p:attrNameLst>
                                          <p:attrName>ppt_h</p:attrName>
                                        </p:attrNameLst>
                                      </p:cBhvr>
                                      <p:tavLst>
                                        <p:tav tm="0">
                                          <p:val>
                                            <p:strVal val="ppt_h"/>
                                          </p:val>
                                        </p:tav>
                                        <p:tav tm="100000">
                                          <p:val>
                                            <p:fltVal val="0"/>
                                          </p:val>
                                        </p:tav>
                                      </p:tavLst>
                                    </p:anim>
                                    <p:animEffect transition="out" filter="fade">
                                      <p:cBhvr>
                                        <p:cTn id="190" dur="500"/>
                                        <p:tgtEl>
                                          <p:spTgt spid="134"/>
                                        </p:tgtEl>
                                      </p:cBhvr>
                                    </p:animEffect>
                                    <p:set>
                                      <p:cBhvr>
                                        <p:cTn id="191" dur="1" fill="hold">
                                          <p:stCondLst>
                                            <p:cond delay="499"/>
                                          </p:stCondLst>
                                        </p:cTn>
                                        <p:tgtEl>
                                          <p:spTgt spid="134"/>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0" presetClass="path" presetSubtype="0" accel="50000" decel="50000" fill="hold" nodeType="clickEffect">
                                  <p:stCondLst>
                                    <p:cond delay="0"/>
                                  </p:stCondLst>
                                  <p:childTnLst>
                                    <p:animMotion origin="layout" path="M -9.43741E-7 3.7037E-7 L 0.05378 0.17014 " pathEditMode="relative" rAng="0" ptsTypes="AA">
                                      <p:cBhvr>
                                        <p:cTn id="195" dur="2000" fill="hold"/>
                                        <p:tgtEl>
                                          <p:spTgt spid="131"/>
                                        </p:tgtEl>
                                        <p:attrNameLst>
                                          <p:attrName>ppt_x</p:attrName>
                                          <p:attrName>ppt_y</p:attrName>
                                        </p:attrNameLst>
                                      </p:cBhvr>
                                      <p:rCtr x="2689" y="8495"/>
                                    </p:animMotion>
                                  </p:childTnLst>
                                </p:cTn>
                              </p:par>
                              <p:par>
                                <p:cTn id="196" presetID="0" presetClass="path" presetSubtype="0" accel="50000" decel="50000" fill="hold" nodeType="withEffect">
                                  <p:stCondLst>
                                    <p:cond delay="0"/>
                                  </p:stCondLst>
                                  <p:childTnLst>
                                    <p:animMotion origin="layout" path="M 3.22282E-6 -3.7037E-6 L 0.14854 0.13287 " pathEditMode="relative" rAng="0" ptsTypes="AA">
                                      <p:cBhvr>
                                        <p:cTn id="197" dur="2000" fill="hold"/>
                                        <p:tgtEl>
                                          <p:spTgt spid="217"/>
                                        </p:tgtEl>
                                        <p:attrNameLst>
                                          <p:attrName>ppt_x</p:attrName>
                                          <p:attrName>ppt_y</p:attrName>
                                        </p:attrNameLst>
                                      </p:cBhvr>
                                      <p:rCtr x="7427" y="6644"/>
                                    </p:animMotion>
                                  </p:childTnLst>
                                </p:cTn>
                              </p:par>
                            </p:childTnLst>
                          </p:cTn>
                        </p:par>
                        <p:par>
                          <p:cTn id="198" fill="hold">
                            <p:stCondLst>
                              <p:cond delay="2000"/>
                            </p:stCondLst>
                            <p:childTnLst>
                              <p:par>
                                <p:cTn id="199" presetID="53" presetClass="exit" presetSubtype="32" fill="hold" nodeType="afterEffect">
                                  <p:stCondLst>
                                    <p:cond delay="0"/>
                                  </p:stCondLst>
                                  <p:childTnLst>
                                    <p:anim calcmode="lin" valueType="num">
                                      <p:cBhvr>
                                        <p:cTn id="200" dur="500"/>
                                        <p:tgtEl>
                                          <p:spTgt spid="131"/>
                                        </p:tgtEl>
                                        <p:attrNameLst>
                                          <p:attrName>ppt_w</p:attrName>
                                        </p:attrNameLst>
                                      </p:cBhvr>
                                      <p:tavLst>
                                        <p:tav tm="0">
                                          <p:val>
                                            <p:strVal val="ppt_w"/>
                                          </p:val>
                                        </p:tav>
                                        <p:tav tm="100000">
                                          <p:val>
                                            <p:fltVal val="0"/>
                                          </p:val>
                                        </p:tav>
                                      </p:tavLst>
                                    </p:anim>
                                    <p:anim calcmode="lin" valueType="num">
                                      <p:cBhvr>
                                        <p:cTn id="201" dur="500"/>
                                        <p:tgtEl>
                                          <p:spTgt spid="131"/>
                                        </p:tgtEl>
                                        <p:attrNameLst>
                                          <p:attrName>ppt_h</p:attrName>
                                        </p:attrNameLst>
                                      </p:cBhvr>
                                      <p:tavLst>
                                        <p:tav tm="0">
                                          <p:val>
                                            <p:strVal val="ppt_h"/>
                                          </p:val>
                                        </p:tav>
                                        <p:tav tm="100000">
                                          <p:val>
                                            <p:fltVal val="0"/>
                                          </p:val>
                                        </p:tav>
                                      </p:tavLst>
                                    </p:anim>
                                    <p:animEffect transition="out" filter="fade">
                                      <p:cBhvr>
                                        <p:cTn id="202" dur="500"/>
                                        <p:tgtEl>
                                          <p:spTgt spid="131"/>
                                        </p:tgtEl>
                                      </p:cBhvr>
                                    </p:animEffect>
                                    <p:set>
                                      <p:cBhvr>
                                        <p:cTn id="203" dur="1" fill="hold">
                                          <p:stCondLst>
                                            <p:cond delay="499"/>
                                          </p:stCondLst>
                                        </p:cTn>
                                        <p:tgtEl>
                                          <p:spTgt spid="131"/>
                                        </p:tgtEl>
                                        <p:attrNameLst>
                                          <p:attrName>style.visibility</p:attrName>
                                        </p:attrNameLst>
                                      </p:cBhvr>
                                      <p:to>
                                        <p:strVal val="hidden"/>
                                      </p:to>
                                    </p:set>
                                  </p:childTnLst>
                                </p:cTn>
                              </p:par>
                              <p:par>
                                <p:cTn id="204" presetID="53" presetClass="exit" presetSubtype="32" fill="hold" nodeType="withEffect">
                                  <p:stCondLst>
                                    <p:cond delay="0"/>
                                  </p:stCondLst>
                                  <p:childTnLst>
                                    <p:anim calcmode="lin" valueType="num">
                                      <p:cBhvr>
                                        <p:cTn id="205" dur="500"/>
                                        <p:tgtEl>
                                          <p:spTgt spid="217"/>
                                        </p:tgtEl>
                                        <p:attrNameLst>
                                          <p:attrName>ppt_w</p:attrName>
                                        </p:attrNameLst>
                                      </p:cBhvr>
                                      <p:tavLst>
                                        <p:tav tm="0">
                                          <p:val>
                                            <p:strVal val="ppt_w"/>
                                          </p:val>
                                        </p:tav>
                                        <p:tav tm="100000">
                                          <p:val>
                                            <p:fltVal val="0"/>
                                          </p:val>
                                        </p:tav>
                                      </p:tavLst>
                                    </p:anim>
                                    <p:anim calcmode="lin" valueType="num">
                                      <p:cBhvr>
                                        <p:cTn id="206" dur="500"/>
                                        <p:tgtEl>
                                          <p:spTgt spid="217"/>
                                        </p:tgtEl>
                                        <p:attrNameLst>
                                          <p:attrName>ppt_h</p:attrName>
                                        </p:attrNameLst>
                                      </p:cBhvr>
                                      <p:tavLst>
                                        <p:tav tm="0">
                                          <p:val>
                                            <p:strVal val="ppt_h"/>
                                          </p:val>
                                        </p:tav>
                                        <p:tav tm="100000">
                                          <p:val>
                                            <p:fltVal val="0"/>
                                          </p:val>
                                        </p:tav>
                                      </p:tavLst>
                                    </p:anim>
                                    <p:animEffect transition="out" filter="fade">
                                      <p:cBhvr>
                                        <p:cTn id="207" dur="500"/>
                                        <p:tgtEl>
                                          <p:spTgt spid="217"/>
                                        </p:tgtEl>
                                      </p:cBhvr>
                                    </p:animEffect>
                                    <p:set>
                                      <p:cBhvr>
                                        <p:cTn id="208" dur="1" fill="hold">
                                          <p:stCondLst>
                                            <p:cond delay="499"/>
                                          </p:stCondLst>
                                        </p:cTn>
                                        <p:tgtEl>
                                          <p:spTgt spid="217"/>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22" presetClass="entr" presetSubtype="8" fill="hold" nodeType="clickEffect">
                                  <p:stCondLst>
                                    <p:cond delay="0"/>
                                  </p:stCondLst>
                                  <p:childTnLst>
                                    <p:set>
                                      <p:cBhvr>
                                        <p:cTn id="212" dur="1" fill="hold">
                                          <p:stCondLst>
                                            <p:cond delay="0"/>
                                          </p:stCondLst>
                                        </p:cTn>
                                        <p:tgtEl>
                                          <p:spTgt spid="29"/>
                                        </p:tgtEl>
                                        <p:attrNameLst>
                                          <p:attrName>style.visibility</p:attrName>
                                        </p:attrNameLst>
                                      </p:cBhvr>
                                      <p:to>
                                        <p:strVal val="visible"/>
                                      </p:to>
                                    </p:set>
                                    <p:animEffect transition="in" filter="wipe(left)">
                                      <p:cBhvr>
                                        <p:cTn id="213" dur="1000"/>
                                        <p:tgtEl>
                                          <p:spTgt spid="29"/>
                                        </p:tgtEl>
                                      </p:cBhvr>
                                    </p:animEffect>
                                  </p:childTnLst>
                                </p:cTn>
                              </p:par>
                            </p:childTnLst>
                          </p:cTn>
                        </p:par>
                        <p:par>
                          <p:cTn id="214" fill="hold">
                            <p:stCondLst>
                              <p:cond delay="1000"/>
                            </p:stCondLst>
                            <p:childTnLst>
                              <p:par>
                                <p:cTn id="215" presetID="1" presetClass="entr" presetSubtype="0" fill="hold" nodeType="afterEffect">
                                  <p:stCondLst>
                                    <p:cond delay="0"/>
                                  </p:stCondLst>
                                  <p:childTnLst>
                                    <p:set>
                                      <p:cBhvr>
                                        <p:cTn id="216" dur="1" fill="hold">
                                          <p:stCondLst>
                                            <p:cond delay="0"/>
                                          </p:stCondLst>
                                        </p:cTn>
                                        <p:tgtEl>
                                          <p:spTgt spid="33"/>
                                        </p:tgtEl>
                                        <p:attrNameLst>
                                          <p:attrName>style.visibility</p:attrName>
                                        </p:attrNameLst>
                                      </p:cBhvr>
                                      <p:to>
                                        <p:strVal val="visible"/>
                                      </p:to>
                                    </p:set>
                                  </p:childTnLst>
                                </p:cTn>
                              </p:par>
                              <p:par>
                                <p:cTn id="217" presetID="22" presetClass="entr" presetSubtype="8" fill="hold" nodeType="withEffect">
                                  <p:stCondLst>
                                    <p:cond delay="250"/>
                                  </p:stCondLst>
                                  <p:childTnLst>
                                    <p:set>
                                      <p:cBhvr>
                                        <p:cTn id="218" dur="1" fill="hold">
                                          <p:stCondLst>
                                            <p:cond delay="0"/>
                                          </p:stCondLst>
                                        </p:cTn>
                                        <p:tgtEl>
                                          <p:spTgt spid="31"/>
                                        </p:tgtEl>
                                        <p:attrNameLst>
                                          <p:attrName>style.visibility</p:attrName>
                                        </p:attrNameLst>
                                      </p:cBhvr>
                                      <p:to>
                                        <p:strVal val="visible"/>
                                      </p:to>
                                    </p:set>
                                    <p:animEffect transition="in" filter="wipe(left)">
                                      <p:cBhvr>
                                        <p:cTn id="219" dur="1600"/>
                                        <p:tgtEl>
                                          <p:spTgt spid="31"/>
                                        </p:tgtEl>
                                      </p:cBhvr>
                                    </p:animEffect>
                                  </p:childTnLst>
                                </p:cTn>
                              </p:par>
                              <p:par>
                                <p:cTn id="220" presetID="22" presetClass="entr" presetSubtype="8" fill="hold" nodeType="withEffect">
                                  <p:stCondLst>
                                    <p:cond delay="250"/>
                                  </p:stCondLst>
                                  <p:childTnLst>
                                    <p:set>
                                      <p:cBhvr>
                                        <p:cTn id="221" dur="1" fill="hold">
                                          <p:stCondLst>
                                            <p:cond delay="0"/>
                                          </p:stCondLst>
                                        </p:cTn>
                                        <p:tgtEl>
                                          <p:spTgt spid="32"/>
                                        </p:tgtEl>
                                        <p:attrNameLst>
                                          <p:attrName>style.visibility</p:attrName>
                                        </p:attrNameLst>
                                      </p:cBhvr>
                                      <p:to>
                                        <p:strVal val="visible"/>
                                      </p:to>
                                    </p:set>
                                    <p:animEffect transition="in" filter="wipe(left)">
                                      <p:cBhvr>
                                        <p:cTn id="222" dur="1600"/>
                                        <p:tgtEl>
                                          <p:spTgt spid="32"/>
                                        </p:tgtEl>
                                      </p:cBhvr>
                                    </p:animEffect>
                                  </p:childTnLst>
                                </p:cTn>
                              </p:par>
                              <p:par>
                                <p:cTn id="223" presetID="0" presetClass="path" presetSubtype="0" accel="50000" decel="50000" fill="hold" nodeType="withEffect">
                                  <p:stCondLst>
                                    <p:cond delay="0"/>
                                  </p:stCondLst>
                                  <p:childTnLst>
                                    <p:animMotion origin="layout" path="M 1.45239E-6 4.78945E-6 L 0.31562 -0.00324 " pathEditMode="relative" rAng="0" ptsTypes="AA">
                                      <p:cBhvr>
                                        <p:cTn id="224" dur="2000" fill="hold"/>
                                        <p:tgtEl>
                                          <p:spTgt spid="33"/>
                                        </p:tgtEl>
                                        <p:attrNameLst>
                                          <p:attrName>ppt_x</p:attrName>
                                          <p:attrName>ppt_y</p:attrName>
                                        </p:attrNameLst>
                                      </p:cBhvr>
                                      <p:rCtr x="15774" y="-162"/>
                                    </p:animMotion>
                                  </p:childTnLst>
                                </p:cTn>
                              </p:par>
                            </p:childTnLst>
                          </p:cTn>
                        </p:par>
                        <p:par>
                          <p:cTn id="225" fill="hold">
                            <p:stCondLst>
                              <p:cond delay="3000"/>
                            </p:stCondLst>
                            <p:childTnLst>
                              <p:par>
                                <p:cTn id="226" presetID="1" presetClass="entr" presetSubtype="0" fill="hold" nodeType="afterEffect">
                                  <p:stCondLst>
                                    <p:cond delay="0"/>
                                  </p:stCondLst>
                                  <p:childTnLst>
                                    <p:set>
                                      <p:cBhvr>
                                        <p:cTn id="227" dur="1" fill="hold">
                                          <p:stCondLst>
                                            <p:cond delay="0"/>
                                          </p:stCondLst>
                                        </p:cTn>
                                        <p:tgtEl>
                                          <p:spTgt spid="145"/>
                                        </p:tgtEl>
                                        <p:attrNameLst>
                                          <p:attrName>style.visibility</p:attrName>
                                        </p:attrNameLst>
                                      </p:cBhvr>
                                      <p:to>
                                        <p:strVal val="visible"/>
                                      </p:to>
                                    </p:set>
                                  </p:childTnLst>
                                </p:cTn>
                              </p:par>
                              <p:par>
                                <p:cTn id="228" presetID="1" presetClass="entr" presetSubtype="0" fill="hold" nodeType="withEffect">
                                  <p:stCondLst>
                                    <p:cond delay="0"/>
                                  </p:stCondLst>
                                  <p:childTnLst>
                                    <p:set>
                                      <p:cBhvr>
                                        <p:cTn id="229" dur="1" fill="hold">
                                          <p:stCondLst>
                                            <p:cond delay="0"/>
                                          </p:stCondLst>
                                        </p:cTn>
                                        <p:tgtEl>
                                          <p:spTgt spid="7"/>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153"/>
                                        </p:tgtEl>
                                        <p:attrNameLst>
                                          <p:attrName>style.visibility</p:attrName>
                                        </p:attrNameLst>
                                      </p:cBhvr>
                                      <p:to>
                                        <p:strVal val="visible"/>
                                      </p:to>
                                    </p:set>
                                  </p:childTnLst>
                                </p:cTn>
                              </p:par>
                              <p:par>
                                <p:cTn id="232" presetID="1" presetClass="entr" presetSubtype="0" fill="hold" grpId="0" nodeType="withEffect">
                                  <p:stCondLst>
                                    <p:cond delay="0"/>
                                  </p:stCondLst>
                                  <p:childTnLst>
                                    <p:set>
                                      <p:cBhvr>
                                        <p:cTn id="233" dur="1" fill="hold">
                                          <p:stCondLst>
                                            <p:cond delay="0"/>
                                          </p:stCondLst>
                                        </p:cTn>
                                        <p:tgtEl>
                                          <p:spTgt spid="152"/>
                                        </p:tgtEl>
                                        <p:attrNameLst>
                                          <p:attrName>style.visibility</p:attrName>
                                        </p:attrNameLst>
                                      </p:cBhvr>
                                      <p:to>
                                        <p:strVal val="visible"/>
                                      </p:to>
                                    </p:set>
                                  </p:childTnLst>
                                </p:cTn>
                              </p:par>
                              <p:par>
                                <p:cTn id="234" presetID="9" presetClass="exit" presetSubtype="0" fill="hold" nodeType="withEffect">
                                  <p:stCondLst>
                                    <p:cond delay="0"/>
                                  </p:stCondLst>
                                  <p:childTnLst>
                                    <p:animEffect transition="out" filter="dissolve">
                                      <p:cBhvr>
                                        <p:cTn id="235" dur="500"/>
                                        <p:tgtEl>
                                          <p:spTgt spid="33"/>
                                        </p:tgtEl>
                                      </p:cBhvr>
                                    </p:animEffect>
                                    <p:set>
                                      <p:cBhvr>
                                        <p:cTn id="236" dur="1" fill="hold">
                                          <p:stCondLst>
                                            <p:cond delay="499"/>
                                          </p:stCondLst>
                                        </p:cTn>
                                        <p:tgtEl>
                                          <p:spTgt spid="33"/>
                                        </p:tgtEl>
                                        <p:attrNameLst>
                                          <p:attrName>style.visibility</p:attrName>
                                        </p:attrNameLst>
                                      </p:cBhvr>
                                      <p:to>
                                        <p:strVal val="hidden"/>
                                      </p:to>
                                    </p:set>
                                  </p:childTnLst>
                                </p:cTn>
                              </p:par>
                              <p:par>
                                <p:cTn id="237" presetID="22" presetClass="entr" presetSubtype="8" fill="hold" nodeType="withEffect">
                                  <p:stCondLst>
                                    <p:cond delay="100"/>
                                  </p:stCondLst>
                                  <p:childTnLst>
                                    <p:set>
                                      <p:cBhvr>
                                        <p:cTn id="238" dur="1" fill="hold">
                                          <p:stCondLst>
                                            <p:cond delay="0"/>
                                          </p:stCondLst>
                                        </p:cTn>
                                        <p:tgtEl>
                                          <p:spTgt spid="26"/>
                                        </p:tgtEl>
                                        <p:attrNameLst>
                                          <p:attrName>style.visibility</p:attrName>
                                        </p:attrNameLst>
                                      </p:cBhvr>
                                      <p:to>
                                        <p:strVal val="visible"/>
                                      </p:to>
                                    </p:set>
                                    <p:animEffect transition="in" filter="wipe(left)">
                                      <p:cBhvr>
                                        <p:cTn id="239" dur="500"/>
                                        <p:tgtEl>
                                          <p:spTgt spid="26"/>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57"/>
                                        </p:tgtEl>
                                        <p:attrNameLst>
                                          <p:attrName>style.visibility</p:attrName>
                                        </p:attrNameLst>
                                      </p:cBhvr>
                                      <p:to>
                                        <p:strVal val="visible"/>
                                      </p:to>
                                    </p:set>
                                    <p:animEffect transition="in" filter="wipe(down)">
                                      <p:cBhvr>
                                        <p:cTn id="244" dur="500"/>
                                        <p:tgtEl>
                                          <p:spTgt spid="57"/>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156"/>
                                        </p:tgtEl>
                                        <p:attrNameLst>
                                          <p:attrName>style.visibility</p:attrName>
                                        </p:attrNameLst>
                                      </p:cBhvr>
                                      <p:to>
                                        <p:strVal val="visible"/>
                                      </p:to>
                                    </p:set>
                                    <p:animEffect transition="in" filter="wipe(down)">
                                      <p:cBhvr>
                                        <p:cTn id="247" dur="500"/>
                                        <p:tgtEl>
                                          <p:spTgt spid="156"/>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89"/>
                                        </p:tgtEl>
                                        <p:attrNameLst>
                                          <p:attrName>style.visibility</p:attrName>
                                        </p:attrNameLst>
                                      </p:cBhvr>
                                      <p:to>
                                        <p:strVal val="visible"/>
                                      </p:to>
                                    </p:set>
                                    <p:animEffect transition="in" filter="wipe(down)">
                                      <p:cBhvr>
                                        <p:cTn id="250" dur="500"/>
                                        <p:tgtEl>
                                          <p:spTgt spid="89"/>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63"/>
                                        </p:tgtEl>
                                        <p:attrNameLst>
                                          <p:attrName>style.visibility</p:attrName>
                                        </p:attrNameLst>
                                      </p:cBhvr>
                                      <p:to>
                                        <p:strVal val="visible"/>
                                      </p:to>
                                    </p:set>
                                    <p:animEffect transition="in" filter="wipe(down)">
                                      <p:cBhvr>
                                        <p:cTn id="253" dur="500"/>
                                        <p:tgtEl>
                                          <p:spTgt spid="163"/>
                                        </p:tgtEl>
                                      </p:cBhvr>
                                    </p:animEffect>
                                  </p:childTnLst>
                                </p:cTn>
                              </p:par>
                              <p:par>
                                <p:cTn id="254" presetID="22" presetClass="entr" presetSubtype="4" fill="hold" grpId="0" nodeType="withEffect">
                                  <p:stCondLst>
                                    <p:cond delay="0"/>
                                  </p:stCondLst>
                                  <p:childTnLst>
                                    <p:set>
                                      <p:cBhvr>
                                        <p:cTn id="255" dur="1" fill="hold">
                                          <p:stCondLst>
                                            <p:cond delay="0"/>
                                          </p:stCondLst>
                                        </p:cTn>
                                        <p:tgtEl>
                                          <p:spTgt spid="165"/>
                                        </p:tgtEl>
                                        <p:attrNameLst>
                                          <p:attrName>style.visibility</p:attrName>
                                        </p:attrNameLst>
                                      </p:cBhvr>
                                      <p:to>
                                        <p:strVal val="visible"/>
                                      </p:to>
                                    </p:set>
                                    <p:animEffect transition="in" filter="wipe(down)">
                                      <p:cBhvr>
                                        <p:cTn id="256" dur="500"/>
                                        <p:tgtEl>
                                          <p:spTgt spid="165"/>
                                        </p:tgtEl>
                                      </p:cBhvr>
                                    </p:animEffect>
                                  </p:childTnLst>
                                </p:cTn>
                              </p:par>
                              <p:par>
                                <p:cTn id="257" presetID="22" presetClass="entr" presetSubtype="4" fill="hold" grpId="0" nodeType="withEffect">
                                  <p:stCondLst>
                                    <p:cond delay="0"/>
                                  </p:stCondLst>
                                  <p:childTnLst>
                                    <p:set>
                                      <p:cBhvr>
                                        <p:cTn id="258" dur="1" fill="hold">
                                          <p:stCondLst>
                                            <p:cond delay="0"/>
                                          </p:stCondLst>
                                        </p:cTn>
                                        <p:tgtEl>
                                          <p:spTgt spid="164"/>
                                        </p:tgtEl>
                                        <p:attrNameLst>
                                          <p:attrName>style.visibility</p:attrName>
                                        </p:attrNameLst>
                                      </p:cBhvr>
                                      <p:to>
                                        <p:strVal val="visible"/>
                                      </p:to>
                                    </p:set>
                                    <p:animEffect transition="in" filter="wipe(down)">
                                      <p:cBhvr>
                                        <p:cTn id="259" dur="500"/>
                                        <p:tgtEl>
                                          <p:spTgt spid="164"/>
                                        </p:tgtEl>
                                      </p:cBhvr>
                                    </p:animEffect>
                                  </p:childTnLst>
                                </p:cTn>
                              </p:par>
                            </p:childTnLst>
                          </p:cTn>
                        </p:par>
                      </p:childTnLst>
                    </p:cTn>
                  </p:par>
                  <p:par>
                    <p:cTn id="260" fill="hold">
                      <p:stCondLst>
                        <p:cond delay="indefinite"/>
                      </p:stCondLst>
                      <p:childTnLst>
                        <p:par>
                          <p:cTn id="261" fill="hold">
                            <p:stCondLst>
                              <p:cond delay="0"/>
                            </p:stCondLst>
                            <p:childTnLst>
                              <p:par>
                                <p:cTn id="262" presetID="42" presetClass="path" presetSubtype="0" accel="50000" decel="50000" fill="hold" nodeType="clickEffect">
                                  <p:stCondLst>
                                    <p:cond delay="0"/>
                                  </p:stCondLst>
                                  <p:childTnLst>
                                    <p:animMotion origin="layout" path="M 4.71278E-6 3.67885E-6 L -0.00873 0.23623 " pathEditMode="relative" rAng="0" ptsTypes="AA">
                                      <p:cBhvr>
                                        <p:cTn id="263" dur="2000" fill="hold"/>
                                        <p:tgtEl>
                                          <p:spTgt spid="71"/>
                                        </p:tgtEl>
                                        <p:attrNameLst>
                                          <p:attrName>ppt_x</p:attrName>
                                          <p:attrName>ppt_y</p:attrName>
                                        </p:attrNameLst>
                                      </p:cBhvr>
                                      <p:rCtr x="-443" y="11800"/>
                                    </p:animMotion>
                                  </p:childTnLst>
                                </p:cTn>
                              </p:par>
                              <p:par>
                                <p:cTn id="264" presetID="42" presetClass="path" presetSubtype="0" accel="50000" decel="50000" fill="hold" nodeType="withEffect">
                                  <p:stCondLst>
                                    <p:cond delay="0"/>
                                  </p:stCondLst>
                                  <p:childTnLst>
                                    <p:animMotion origin="layout" path="M 2.90478E-6 4.05831E-6 L 0.15956 0.25497 " pathEditMode="relative" rAng="0" ptsTypes="AA">
                                      <p:cBhvr>
                                        <p:cTn id="265" dur="2000" fill="hold"/>
                                        <p:tgtEl>
                                          <p:spTgt spid="157"/>
                                        </p:tgtEl>
                                        <p:attrNameLst>
                                          <p:attrName>ppt_x</p:attrName>
                                          <p:attrName>ppt_y</p:attrName>
                                        </p:attrNameLst>
                                      </p:cBhvr>
                                      <p:rCtr x="7972" y="12749"/>
                                    </p:animMotion>
                                  </p:childTnLst>
                                </p:cTn>
                              </p:par>
                              <p:par>
                                <p:cTn id="266" presetID="0" presetClass="path" presetSubtype="0" accel="50000" decel="50000" fill="hold" nodeType="withEffect">
                                  <p:stCondLst>
                                    <p:cond delay="0"/>
                                  </p:stCondLst>
                                  <p:childTnLst>
                                    <p:animMotion origin="layout" path="M -1.62824E-7 -4.09533E-6 L -0.00117 0.25544 " pathEditMode="relative" rAng="0" ptsTypes="AA">
                                      <p:cBhvr>
                                        <p:cTn id="267" dur="2000" fill="hold"/>
                                        <p:tgtEl>
                                          <p:spTgt spid="90"/>
                                        </p:tgtEl>
                                        <p:attrNameLst>
                                          <p:attrName>ppt_x</p:attrName>
                                          <p:attrName>ppt_y</p:attrName>
                                        </p:attrNameLst>
                                      </p:cBhvr>
                                      <p:rCtr x="-65" y="12772"/>
                                    </p:animMotion>
                                  </p:childTnLst>
                                </p:cTn>
                              </p:par>
                            </p:childTnLst>
                          </p:cTn>
                        </p:par>
                        <p:par>
                          <p:cTn id="268" fill="hold">
                            <p:stCondLst>
                              <p:cond delay="2000"/>
                            </p:stCondLst>
                            <p:childTnLst>
                              <p:par>
                                <p:cTn id="269" presetID="1" presetClass="entr" presetSubtype="0" fill="hold" nodeType="afterEffect">
                                  <p:stCondLst>
                                    <p:cond delay="0"/>
                                  </p:stCondLst>
                                  <p:childTnLst>
                                    <p:set>
                                      <p:cBhvr>
                                        <p:cTn id="270" dur="1" fill="hold">
                                          <p:stCondLst>
                                            <p:cond delay="0"/>
                                          </p:stCondLst>
                                        </p:cTn>
                                        <p:tgtEl>
                                          <p:spTgt spid="7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160"/>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96"/>
                                        </p:tgtEl>
                                        <p:attrNameLst>
                                          <p:attrName>style.visibility</p:attrName>
                                        </p:attrNameLst>
                                      </p:cBhvr>
                                      <p:to>
                                        <p:strVal val="visible"/>
                                      </p:to>
                                    </p:set>
                                  </p:childTnLst>
                                </p:cTn>
                              </p:par>
                            </p:childTnLst>
                          </p:cTn>
                        </p:par>
                        <p:par>
                          <p:cTn id="275" fill="hold">
                            <p:stCondLst>
                              <p:cond delay="2000"/>
                            </p:stCondLst>
                            <p:childTnLst>
                              <p:par>
                                <p:cTn id="276" presetID="1" presetClass="exit" presetSubtype="0" fill="hold" nodeType="afterEffect">
                                  <p:stCondLst>
                                    <p:cond delay="0"/>
                                  </p:stCondLst>
                                  <p:childTnLst>
                                    <p:set>
                                      <p:cBhvr>
                                        <p:cTn id="277" dur="1" fill="hold">
                                          <p:stCondLst>
                                            <p:cond delay="0"/>
                                          </p:stCondLst>
                                        </p:cTn>
                                        <p:tgtEl>
                                          <p:spTgt spid="71"/>
                                        </p:tgtEl>
                                        <p:attrNameLst>
                                          <p:attrName>style.visibility</p:attrName>
                                        </p:attrNameLst>
                                      </p:cBhvr>
                                      <p:to>
                                        <p:strVal val="hidden"/>
                                      </p:to>
                                    </p:set>
                                  </p:childTnLst>
                                </p:cTn>
                              </p:par>
                              <p:par>
                                <p:cTn id="278" presetID="1" presetClass="exit" presetSubtype="0" fill="hold" nodeType="withEffect">
                                  <p:stCondLst>
                                    <p:cond delay="0"/>
                                  </p:stCondLst>
                                  <p:childTnLst>
                                    <p:set>
                                      <p:cBhvr>
                                        <p:cTn id="279" dur="1" fill="hold">
                                          <p:stCondLst>
                                            <p:cond delay="0"/>
                                          </p:stCondLst>
                                        </p:cTn>
                                        <p:tgtEl>
                                          <p:spTgt spid="157"/>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90"/>
                                        </p:tgtEl>
                                        <p:attrNameLst>
                                          <p:attrName>style.visibility</p:attrName>
                                        </p:attrNameLst>
                                      </p:cBhvr>
                                      <p:to>
                                        <p:strVal val="hidden"/>
                                      </p:to>
                                    </p:set>
                                  </p:childTnLst>
                                </p:cTn>
                              </p:par>
                              <p:par>
                                <p:cTn id="282" presetID="9" presetClass="exit" presetSubtype="0" fill="hold" nodeType="withEffect">
                                  <p:stCondLst>
                                    <p:cond delay="0"/>
                                  </p:stCondLst>
                                  <p:childTnLst>
                                    <p:animEffect transition="out" filter="dissolve">
                                      <p:cBhvr>
                                        <p:cTn id="283" dur="500"/>
                                        <p:tgtEl>
                                          <p:spTgt spid="59"/>
                                        </p:tgtEl>
                                      </p:cBhvr>
                                    </p:animEffect>
                                    <p:set>
                                      <p:cBhvr>
                                        <p:cTn id="284" dur="1" fill="hold">
                                          <p:stCondLst>
                                            <p:cond delay="499"/>
                                          </p:stCondLst>
                                        </p:cTn>
                                        <p:tgtEl>
                                          <p:spTgt spid="59"/>
                                        </p:tgtEl>
                                        <p:attrNameLst>
                                          <p:attrName>style.visibility</p:attrName>
                                        </p:attrNameLst>
                                      </p:cBhvr>
                                      <p:to>
                                        <p:strVal val="hidden"/>
                                      </p:to>
                                    </p:set>
                                  </p:childTnLst>
                                </p:cTn>
                              </p:par>
                              <p:par>
                                <p:cTn id="285" presetID="9" presetClass="exit" presetSubtype="0" fill="hold" nodeType="withEffect">
                                  <p:stCondLst>
                                    <p:cond delay="0"/>
                                  </p:stCondLst>
                                  <p:childTnLst>
                                    <p:animEffect transition="out" filter="dissolve">
                                      <p:cBhvr>
                                        <p:cTn id="286" dur="500"/>
                                        <p:tgtEl>
                                          <p:spTgt spid="67"/>
                                        </p:tgtEl>
                                      </p:cBhvr>
                                    </p:animEffect>
                                    <p:set>
                                      <p:cBhvr>
                                        <p:cTn id="287" dur="1" fill="hold">
                                          <p:stCondLst>
                                            <p:cond delay="499"/>
                                          </p:stCondLst>
                                        </p:cTn>
                                        <p:tgtEl>
                                          <p:spTgt spid="67"/>
                                        </p:tgtEl>
                                        <p:attrNameLst>
                                          <p:attrName>style.visibility</p:attrName>
                                        </p:attrNameLst>
                                      </p:cBhvr>
                                      <p:to>
                                        <p:strVal val="hidden"/>
                                      </p:to>
                                    </p:set>
                                  </p:childTnLst>
                                </p:cTn>
                              </p:par>
                              <p:par>
                                <p:cTn id="288" presetID="9" presetClass="exit" presetSubtype="0" fill="hold" grpId="0" nodeType="withEffect">
                                  <p:stCondLst>
                                    <p:cond delay="0"/>
                                  </p:stCondLst>
                                  <p:childTnLst>
                                    <p:animEffect transition="out" filter="dissolve">
                                      <p:cBhvr>
                                        <p:cTn id="289" dur="500"/>
                                        <p:tgtEl>
                                          <p:spTgt spid="62"/>
                                        </p:tgtEl>
                                      </p:cBhvr>
                                    </p:animEffect>
                                    <p:set>
                                      <p:cBhvr>
                                        <p:cTn id="290" dur="1" fill="hold">
                                          <p:stCondLst>
                                            <p:cond delay="499"/>
                                          </p:stCondLst>
                                        </p:cTn>
                                        <p:tgtEl>
                                          <p:spTgt spid="62"/>
                                        </p:tgtEl>
                                        <p:attrNameLst>
                                          <p:attrName>style.visibility</p:attrName>
                                        </p:attrNameLst>
                                      </p:cBhvr>
                                      <p:to>
                                        <p:strVal val="hidden"/>
                                      </p:to>
                                    </p:set>
                                  </p:childTnLst>
                                </p:cTn>
                              </p:par>
                              <p:par>
                                <p:cTn id="291" presetID="9" presetClass="exit" presetSubtype="0" fill="hold" grpId="0" nodeType="withEffect">
                                  <p:stCondLst>
                                    <p:cond delay="0"/>
                                  </p:stCondLst>
                                  <p:childTnLst>
                                    <p:animEffect transition="out" filter="dissolve">
                                      <p:cBhvr>
                                        <p:cTn id="292" dur="500"/>
                                        <p:tgtEl>
                                          <p:spTgt spid="58"/>
                                        </p:tgtEl>
                                      </p:cBhvr>
                                    </p:animEffect>
                                    <p:set>
                                      <p:cBhvr>
                                        <p:cTn id="293" dur="1" fill="hold">
                                          <p:stCondLst>
                                            <p:cond delay="499"/>
                                          </p:stCondLst>
                                        </p:cTn>
                                        <p:tgtEl>
                                          <p:spTgt spid="58"/>
                                        </p:tgtEl>
                                        <p:attrNameLst>
                                          <p:attrName>style.visibility</p:attrName>
                                        </p:attrNameLst>
                                      </p:cBhvr>
                                      <p:to>
                                        <p:strVal val="hidden"/>
                                      </p:to>
                                    </p:set>
                                  </p:childTnLst>
                                </p:cTn>
                              </p:par>
                              <p:par>
                                <p:cTn id="294" presetID="9" presetClass="exit" presetSubtype="0" fill="hold" grpId="0" nodeType="withEffect">
                                  <p:stCondLst>
                                    <p:cond delay="0"/>
                                  </p:stCondLst>
                                  <p:childTnLst>
                                    <p:animEffect transition="out" filter="dissolve">
                                      <p:cBhvr>
                                        <p:cTn id="295" dur="500"/>
                                        <p:tgtEl>
                                          <p:spTgt spid="70"/>
                                        </p:tgtEl>
                                      </p:cBhvr>
                                    </p:animEffect>
                                    <p:set>
                                      <p:cBhvr>
                                        <p:cTn id="296" dur="1" fill="hold">
                                          <p:stCondLst>
                                            <p:cond delay="499"/>
                                          </p:stCondLst>
                                        </p:cTn>
                                        <p:tgtEl>
                                          <p:spTgt spid="70"/>
                                        </p:tgtEl>
                                        <p:attrNameLst>
                                          <p:attrName>style.visibility</p:attrName>
                                        </p:attrNameLst>
                                      </p:cBhvr>
                                      <p:to>
                                        <p:strVal val="hidden"/>
                                      </p:to>
                                    </p:set>
                                  </p:childTnLst>
                                </p:cTn>
                              </p:par>
                              <p:par>
                                <p:cTn id="297" presetID="9" presetClass="exit" presetSubtype="0" fill="hold" grpId="0" nodeType="withEffect">
                                  <p:stCondLst>
                                    <p:cond delay="0"/>
                                  </p:stCondLst>
                                  <p:childTnLst>
                                    <p:animEffect transition="out" filter="dissolve">
                                      <p:cBhvr>
                                        <p:cTn id="298" dur="500"/>
                                        <p:tgtEl>
                                          <p:spTgt spid="66"/>
                                        </p:tgtEl>
                                      </p:cBhvr>
                                    </p:animEffect>
                                    <p:set>
                                      <p:cBhvr>
                                        <p:cTn id="299" dur="1" fill="hold">
                                          <p:stCondLst>
                                            <p:cond delay="499"/>
                                          </p:stCondLst>
                                        </p:cTn>
                                        <p:tgtEl>
                                          <p:spTgt spid="66"/>
                                        </p:tgtEl>
                                        <p:attrNameLst>
                                          <p:attrName>style.visibility</p:attrName>
                                        </p:attrNameLst>
                                      </p:cBhvr>
                                      <p:to>
                                        <p:strVal val="hidden"/>
                                      </p:to>
                                    </p:set>
                                  </p:childTnLst>
                                </p:cTn>
                              </p:par>
                              <p:par>
                                <p:cTn id="300" presetID="9" presetClass="exit" presetSubtype="0" fill="hold" nodeType="withEffect">
                                  <p:stCondLst>
                                    <p:cond delay="0"/>
                                  </p:stCondLst>
                                  <p:childTnLst>
                                    <p:animEffect transition="out" filter="dissolve">
                                      <p:cBhvr>
                                        <p:cTn id="301" dur="500"/>
                                        <p:tgtEl>
                                          <p:spTgt spid="63"/>
                                        </p:tgtEl>
                                      </p:cBhvr>
                                    </p:animEffect>
                                    <p:set>
                                      <p:cBhvr>
                                        <p:cTn id="302" dur="1" fill="hold">
                                          <p:stCondLst>
                                            <p:cond delay="499"/>
                                          </p:stCondLst>
                                        </p:cTn>
                                        <p:tgtEl>
                                          <p:spTgt spid="63"/>
                                        </p:tgtEl>
                                        <p:attrNameLst>
                                          <p:attrName>style.visibility</p:attrName>
                                        </p:attrNameLst>
                                      </p:cBhvr>
                                      <p:to>
                                        <p:strVal val="hidden"/>
                                      </p:to>
                                    </p:set>
                                  </p:childTnLst>
                                </p:cTn>
                              </p:par>
                            </p:childTnLst>
                          </p:cTn>
                        </p:par>
                        <p:par>
                          <p:cTn id="303" fill="hold">
                            <p:stCondLst>
                              <p:cond delay="2500"/>
                            </p:stCondLst>
                            <p:childTnLst>
                              <p:par>
                                <p:cTn id="304" presetID="22" presetClass="entr" presetSubtype="4" fill="hold" nodeType="afterEffect">
                                  <p:stCondLst>
                                    <p:cond delay="0"/>
                                  </p:stCondLst>
                                  <p:childTnLst>
                                    <p:set>
                                      <p:cBhvr>
                                        <p:cTn id="305" dur="1" fill="hold">
                                          <p:stCondLst>
                                            <p:cond delay="0"/>
                                          </p:stCondLst>
                                        </p:cTn>
                                        <p:tgtEl>
                                          <p:spTgt spid="28"/>
                                        </p:tgtEl>
                                        <p:attrNameLst>
                                          <p:attrName>style.visibility</p:attrName>
                                        </p:attrNameLst>
                                      </p:cBhvr>
                                      <p:to>
                                        <p:strVal val="visible"/>
                                      </p:to>
                                    </p:set>
                                    <p:animEffect transition="in" filter="wipe(down)">
                                      <p:cBhvr>
                                        <p:cTn id="306" dur="500"/>
                                        <p:tgtEl>
                                          <p:spTgt spid="28"/>
                                        </p:tgtEl>
                                      </p:cBhvr>
                                    </p:animEffect>
                                  </p:childTnLst>
                                </p:cTn>
                              </p:par>
                              <p:par>
                                <p:cTn id="307" presetID="22" presetClass="entr" presetSubtype="4" fill="hold" nodeType="withEffect">
                                  <p:stCondLst>
                                    <p:cond delay="0"/>
                                  </p:stCondLst>
                                  <p:childTnLst>
                                    <p:set>
                                      <p:cBhvr>
                                        <p:cTn id="308" dur="1" fill="hold">
                                          <p:stCondLst>
                                            <p:cond delay="0"/>
                                          </p:stCondLst>
                                        </p:cTn>
                                        <p:tgtEl>
                                          <p:spTgt spid="27"/>
                                        </p:tgtEl>
                                        <p:attrNameLst>
                                          <p:attrName>style.visibility</p:attrName>
                                        </p:attrNameLst>
                                      </p:cBhvr>
                                      <p:to>
                                        <p:strVal val="visible"/>
                                      </p:to>
                                    </p:set>
                                    <p:animEffect transition="in" filter="wipe(down)">
                                      <p:cBhvr>
                                        <p:cTn id="309" dur="500"/>
                                        <p:tgtEl>
                                          <p:spTgt spid="27"/>
                                        </p:tgtEl>
                                      </p:cBhvr>
                                    </p:animEffect>
                                  </p:childTnLst>
                                </p:cTn>
                              </p:par>
                              <p:par>
                                <p:cTn id="310" presetID="22" presetClass="entr" presetSubtype="4" fill="hold" nodeType="withEffect">
                                  <p:stCondLst>
                                    <p:cond delay="0"/>
                                  </p:stCondLst>
                                  <p:childTnLst>
                                    <p:set>
                                      <p:cBhvr>
                                        <p:cTn id="311" dur="1" fill="hold">
                                          <p:stCondLst>
                                            <p:cond delay="0"/>
                                          </p:stCondLst>
                                        </p:cTn>
                                        <p:tgtEl>
                                          <p:spTgt spid="30"/>
                                        </p:tgtEl>
                                        <p:attrNameLst>
                                          <p:attrName>style.visibility</p:attrName>
                                        </p:attrNameLst>
                                      </p:cBhvr>
                                      <p:to>
                                        <p:strVal val="visible"/>
                                      </p:to>
                                    </p:set>
                                    <p:animEffect transition="in" filter="wipe(down)">
                                      <p:cBhvr>
                                        <p:cTn id="312" dur="500"/>
                                        <p:tgtEl>
                                          <p:spTgt spid="30"/>
                                        </p:tgtEl>
                                      </p:cBhvr>
                                    </p:animEffect>
                                  </p:childTnLst>
                                </p:cTn>
                              </p:par>
                            </p:childTnLst>
                          </p:cTn>
                        </p:par>
                      </p:childTnLst>
                    </p:cTn>
                  </p:par>
                  <p:par>
                    <p:cTn id="313" fill="hold">
                      <p:stCondLst>
                        <p:cond delay="indefinite"/>
                      </p:stCondLst>
                      <p:childTnLst>
                        <p:par>
                          <p:cTn id="314" fill="hold">
                            <p:stCondLst>
                              <p:cond delay="0"/>
                            </p:stCondLst>
                            <p:childTnLst>
                              <p:par>
                                <p:cTn id="315" presetID="10" presetClass="entr" presetSubtype="0" fill="hold" nodeType="clickEffect">
                                  <p:stCondLst>
                                    <p:cond delay="0"/>
                                  </p:stCondLst>
                                  <p:childTnLst>
                                    <p:set>
                                      <p:cBhvr>
                                        <p:cTn id="316" dur="1" fill="hold">
                                          <p:stCondLst>
                                            <p:cond delay="0"/>
                                          </p:stCondLst>
                                        </p:cTn>
                                        <p:tgtEl>
                                          <p:spTgt spid="224"/>
                                        </p:tgtEl>
                                        <p:attrNameLst>
                                          <p:attrName>style.visibility</p:attrName>
                                        </p:attrNameLst>
                                      </p:cBhvr>
                                      <p:to>
                                        <p:strVal val="visible"/>
                                      </p:to>
                                    </p:set>
                                    <p:animEffect transition="in" filter="fade">
                                      <p:cBhvr>
                                        <p:cTn id="317" dur="500"/>
                                        <p:tgtEl>
                                          <p:spTgt spid="224"/>
                                        </p:tgtEl>
                                      </p:cBhvr>
                                    </p:animEffect>
                                  </p:childTnLst>
                                </p:cTn>
                              </p:par>
                            </p:childTnLst>
                          </p:cTn>
                        </p:par>
                      </p:childTnLst>
                    </p:cTn>
                  </p:par>
                  <p:par>
                    <p:cTn id="318" fill="hold">
                      <p:stCondLst>
                        <p:cond delay="indefinite"/>
                      </p:stCondLst>
                      <p:childTnLst>
                        <p:par>
                          <p:cTn id="319" fill="hold">
                            <p:stCondLst>
                              <p:cond delay="0"/>
                            </p:stCondLst>
                            <p:childTnLst>
                              <p:par>
                                <p:cTn id="320" presetID="12" presetClass="entr" presetSubtype="2" fill="hold" nodeType="clickEffect">
                                  <p:stCondLst>
                                    <p:cond delay="0"/>
                                  </p:stCondLst>
                                  <p:childTnLst>
                                    <p:set>
                                      <p:cBhvr>
                                        <p:cTn id="321" dur="1" fill="hold">
                                          <p:stCondLst>
                                            <p:cond delay="0"/>
                                          </p:stCondLst>
                                        </p:cTn>
                                        <p:tgtEl>
                                          <p:spTgt spid="231"/>
                                        </p:tgtEl>
                                        <p:attrNameLst>
                                          <p:attrName>style.visibility</p:attrName>
                                        </p:attrNameLst>
                                      </p:cBhvr>
                                      <p:to>
                                        <p:strVal val="visible"/>
                                      </p:to>
                                    </p:set>
                                    <p:anim calcmode="lin" valueType="num">
                                      <p:cBhvr additive="base">
                                        <p:cTn id="322" dur="500"/>
                                        <p:tgtEl>
                                          <p:spTgt spid="231"/>
                                        </p:tgtEl>
                                        <p:attrNameLst>
                                          <p:attrName>ppt_x</p:attrName>
                                        </p:attrNameLst>
                                      </p:cBhvr>
                                      <p:tavLst>
                                        <p:tav tm="0">
                                          <p:val>
                                            <p:strVal val="#ppt_x+#ppt_w*1.125000"/>
                                          </p:val>
                                        </p:tav>
                                        <p:tav tm="100000">
                                          <p:val>
                                            <p:strVal val="#ppt_x"/>
                                          </p:val>
                                        </p:tav>
                                      </p:tavLst>
                                    </p:anim>
                                    <p:animEffect transition="in" filter="wipe(left)">
                                      <p:cBhvr>
                                        <p:cTn id="323" dur="500"/>
                                        <p:tgtEl>
                                          <p:spTgt spid="231"/>
                                        </p:tgtEl>
                                      </p:cBhvr>
                                    </p:animEffect>
                                  </p:childTnLst>
                                </p:cTn>
                              </p:par>
                            </p:childTnLst>
                          </p:cTn>
                        </p:par>
                      </p:childTnLst>
                    </p:cTn>
                  </p:par>
                  <p:par>
                    <p:cTn id="324" fill="hold">
                      <p:stCondLst>
                        <p:cond delay="indefinite"/>
                      </p:stCondLst>
                      <p:childTnLst>
                        <p:par>
                          <p:cTn id="325" fill="hold">
                            <p:stCondLst>
                              <p:cond delay="0"/>
                            </p:stCondLst>
                            <p:childTnLst>
                              <p:par>
                                <p:cTn id="326" presetID="12" presetClass="entr" presetSubtype="8" fill="hold" nodeType="clickEffect">
                                  <p:stCondLst>
                                    <p:cond delay="0"/>
                                  </p:stCondLst>
                                  <p:childTnLst>
                                    <p:set>
                                      <p:cBhvr>
                                        <p:cTn id="327" dur="1" fill="hold">
                                          <p:stCondLst>
                                            <p:cond delay="0"/>
                                          </p:stCondLst>
                                        </p:cTn>
                                        <p:tgtEl>
                                          <p:spTgt spid="235"/>
                                        </p:tgtEl>
                                        <p:attrNameLst>
                                          <p:attrName>style.visibility</p:attrName>
                                        </p:attrNameLst>
                                      </p:cBhvr>
                                      <p:to>
                                        <p:strVal val="visible"/>
                                      </p:to>
                                    </p:set>
                                    <p:anim calcmode="lin" valueType="num">
                                      <p:cBhvr additive="base">
                                        <p:cTn id="328" dur="500"/>
                                        <p:tgtEl>
                                          <p:spTgt spid="235"/>
                                        </p:tgtEl>
                                        <p:attrNameLst>
                                          <p:attrName>ppt_x</p:attrName>
                                        </p:attrNameLst>
                                      </p:cBhvr>
                                      <p:tavLst>
                                        <p:tav tm="0">
                                          <p:val>
                                            <p:strVal val="#ppt_x-#ppt_w*1.125000"/>
                                          </p:val>
                                        </p:tav>
                                        <p:tav tm="100000">
                                          <p:val>
                                            <p:strVal val="#ppt_x"/>
                                          </p:val>
                                        </p:tav>
                                      </p:tavLst>
                                    </p:anim>
                                    <p:animEffect transition="in" filter="wipe(right)">
                                      <p:cBhvr>
                                        <p:cTn id="329"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P spid="57" grpId="0" animBg="1"/>
      <p:bldP spid="58" grpId="0" animBg="1"/>
      <p:bldP spid="62" grpId="0" animBg="1"/>
      <p:bldP spid="66" grpId="0" animBg="1"/>
      <p:bldP spid="70" grpId="0" animBg="1"/>
      <p:bldP spid="89" grpId="0" animBg="1"/>
      <p:bldP spid="129" grpId="0" animBg="1"/>
      <p:bldP spid="130" grpId="0" animBg="1"/>
      <p:bldP spid="135" grpId="0"/>
      <p:bldP spid="137" grpId="0"/>
      <p:bldP spid="141" grpId="0"/>
      <p:bldP spid="144" grpId="0"/>
      <p:bldP spid="152" grpId="0" animBg="1"/>
      <p:bldP spid="153" grpId="0" animBg="1"/>
      <p:bldP spid="154" grpId="0" animBg="1"/>
      <p:bldP spid="155" grpId="0" animBg="1"/>
      <p:bldP spid="156" grpId="0" animBg="1"/>
      <p:bldP spid="163" grpId="0" animBg="1"/>
      <p:bldP spid="164" grpId="0" animBg="1"/>
      <p:bldP spid="165" grpId="0" animBg="1"/>
      <p:bldP spid="2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Reduce Number of Devices in Your Data Center</a:t>
            </a:r>
            <a:endParaRPr lang="en-US" dirty="0"/>
          </a:p>
        </p:txBody>
      </p:sp>
      <p:sp>
        <p:nvSpPr>
          <p:cNvPr id="13" name="Rectangle 12"/>
          <p:cNvSpPr/>
          <p:nvPr/>
        </p:nvSpPr>
        <p:spPr>
          <a:xfrm>
            <a:off x="4389985" y="1050996"/>
            <a:ext cx="7225777" cy="4944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grpSp>
        <p:nvGrpSpPr>
          <p:cNvPr id="34" name="Group 33"/>
          <p:cNvGrpSpPr/>
          <p:nvPr/>
        </p:nvGrpSpPr>
        <p:grpSpPr>
          <a:xfrm>
            <a:off x="715613" y="2305182"/>
            <a:ext cx="3343787" cy="2311331"/>
            <a:chOff x="6818981" y="1029843"/>
            <a:chExt cx="3343787" cy="2311331"/>
          </a:xfrm>
        </p:grpSpPr>
        <p:sp>
          <p:nvSpPr>
            <p:cNvPr id="35" name="Rectangle 34"/>
            <p:cNvSpPr/>
            <p:nvPr/>
          </p:nvSpPr>
          <p:spPr>
            <a:xfrm>
              <a:off x="6818981" y="1029845"/>
              <a:ext cx="3343787" cy="2311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36" name="Rectangle 35"/>
            <p:cNvSpPr/>
            <p:nvPr/>
          </p:nvSpPr>
          <p:spPr>
            <a:xfrm>
              <a:off x="6853774" y="1029843"/>
              <a:ext cx="3258196" cy="2311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cs typeface="Arial"/>
                </a:rPr>
                <a:t>&gt;1/2 use at least </a:t>
              </a:r>
              <a:r>
                <a:rPr lang="en-US" sz="2000" b="1" dirty="0" smtClean="0">
                  <a:solidFill>
                    <a:prstClr val="white"/>
                  </a:solidFill>
                  <a:cs typeface="Arial"/>
                </a:rPr>
                <a:t/>
              </a:r>
              <a:br>
                <a:rPr lang="en-US" sz="2000" b="1" dirty="0" smtClean="0">
                  <a:solidFill>
                    <a:prstClr val="white"/>
                  </a:solidFill>
                  <a:cs typeface="Arial"/>
                </a:rPr>
              </a:br>
              <a:r>
                <a:rPr lang="en-US" sz="6000" b="1" dirty="0" smtClean="0">
                  <a:solidFill>
                    <a:prstClr val="white"/>
                  </a:solidFill>
                  <a:cs typeface="Arial"/>
                </a:rPr>
                <a:t>7 </a:t>
              </a:r>
              <a:r>
                <a:rPr lang="en-US" sz="2000" b="1" dirty="0" smtClean="0">
                  <a:solidFill>
                    <a:prstClr val="white"/>
                  </a:solidFill>
                  <a:cs typeface="Arial"/>
                </a:rPr>
                <a:t/>
              </a:r>
              <a:br>
                <a:rPr lang="en-US" sz="2000" b="1" dirty="0" smtClean="0">
                  <a:solidFill>
                    <a:prstClr val="white"/>
                  </a:solidFill>
                  <a:cs typeface="Arial"/>
                </a:rPr>
              </a:br>
              <a:r>
                <a:rPr lang="en-US" sz="2000" b="1" dirty="0" smtClean="0">
                  <a:solidFill>
                    <a:prstClr val="white"/>
                  </a:solidFill>
                  <a:cs typeface="Arial"/>
                </a:rPr>
                <a:t>different devices before SimpliVity</a:t>
              </a:r>
              <a:endParaRPr lang="en-US" sz="2000" b="1" dirty="0">
                <a:solidFill>
                  <a:prstClr val="white"/>
                </a:solidFill>
                <a:cs typeface="Arial"/>
              </a:endParaRPr>
            </a:p>
          </p:txBody>
        </p:sp>
      </p:grpSp>
      <p:pic>
        <p:nvPicPr>
          <p:cNvPr id="58" name="Picture 57" descr="tech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744" y="5689813"/>
            <a:ext cx="2399468" cy="342781"/>
          </a:xfrm>
          <a:prstGeom prst="rect">
            <a:avLst/>
          </a:prstGeom>
        </p:spPr>
      </p:pic>
      <p:pic>
        <p:nvPicPr>
          <p:cNvPr id="37" name="Picture 36" descr="Discrete Devi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059" y="1495278"/>
            <a:ext cx="6682974" cy="4055974"/>
          </a:xfrm>
          <a:prstGeom prst="rect">
            <a:avLst/>
          </a:prstGeom>
        </p:spPr>
      </p:pic>
    </p:spTree>
    <p:extLst>
      <p:ext uri="{BB962C8B-B14F-4D97-AF65-F5344CB8AC3E}">
        <p14:creationId xmlns:p14="http://schemas.microsoft.com/office/powerpoint/2010/main" val="36940808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Hyperconvergence ?</a:t>
            </a:r>
            <a:endParaRPr lang="en-US" dirty="0"/>
          </a:p>
        </p:txBody>
      </p:sp>
      <p:pic>
        <p:nvPicPr>
          <p:cNvPr id="11" name="Picture 10" descr="iphone6vs.jpg"/>
          <p:cNvPicPr>
            <a:picLocks noChangeAspect="1"/>
          </p:cNvPicPr>
          <p:nvPr/>
        </p:nvPicPr>
        <p:blipFill rotWithShape="1">
          <a:blip r:embed="rId2">
            <a:extLst>
              <a:ext uri="{28A0092B-C50C-407E-A947-70E740481C1C}">
                <a14:useLocalDpi xmlns:a14="http://schemas.microsoft.com/office/drawing/2010/main" val="0"/>
              </a:ext>
            </a:extLst>
          </a:blip>
          <a:srcRect l="-205" t="546" r="61022" b="9005"/>
          <a:stretch/>
        </p:blipFill>
        <p:spPr>
          <a:xfrm>
            <a:off x="2513786" y="1135908"/>
            <a:ext cx="2448296" cy="4847519"/>
          </a:xfrm>
          <a:prstGeom prst="rect">
            <a:avLst/>
          </a:prstGeom>
          <a:noFill/>
          <a:ln>
            <a:noFill/>
          </a:ln>
        </p:spPr>
      </p:pic>
      <p:sp>
        <p:nvSpPr>
          <p:cNvPr id="9" name="Rectangle 8"/>
          <p:cNvSpPr/>
          <p:nvPr/>
        </p:nvSpPr>
        <p:spPr>
          <a:xfrm rot="16200000" flipH="1">
            <a:off x="692154" y="3194050"/>
            <a:ext cx="3556000" cy="1181099"/>
          </a:xfrm>
          <a:prstGeom prst="rect">
            <a:avLst/>
          </a:prstGeom>
          <a:gradFill>
            <a:gsLst>
              <a:gs pos="0">
                <a:srgbClr val="DADADA"/>
              </a:gs>
              <a:gs pos="45000">
                <a:schemeClr val="bg1">
                  <a:lumMod val="85000"/>
                  <a:alpha val="0"/>
                </a:schemeClr>
              </a:gs>
            </a:gsLst>
            <a:lin ang="10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16200000" flipH="1">
            <a:off x="5403851" y="869952"/>
            <a:ext cx="3962399" cy="5422899"/>
          </a:xfrm>
          <a:prstGeom prst="rect">
            <a:avLst/>
          </a:prstGeom>
          <a:gradFill>
            <a:gsLst>
              <a:gs pos="0">
                <a:srgbClr val="DADADA"/>
              </a:gs>
              <a:gs pos="45000">
                <a:schemeClr val="bg1">
                  <a:lumMod val="85000"/>
                  <a:alpha val="0"/>
                </a:schemeClr>
              </a:gs>
            </a:gsLst>
            <a:lin ang="10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evi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596" y="1460500"/>
            <a:ext cx="2875486" cy="4114800"/>
          </a:xfrm>
          <a:prstGeom prst="rect">
            <a:avLst/>
          </a:prstGeom>
        </p:spPr>
      </p:pic>
      <p:sp>
        <p:nvSpPr>
          <p:cNvPr id="4" name="TextBox 3"/>
          <p:cNvSpPr txBox="1"/>
          <p:nvPr/>
        </p:nvSpPr>
        <p:spPr>
          <a:xfrm>
            <a:off x="5183911" y="3141332"/>
            <a:ext cx="938078" cy="769441"/>
          </a:xfrm>
          <a:prstGeom prst="rect">
            <a:avLst/>
          </a:prstGeom>
          <a:noFill/>
        </p:spPr>
        <p:txBody>
          <a:bodyPr wrap="none" rtlCol="0">
            <a:spAutoFit/>
          </a:bodyPr>
          <a:lstStyle/>
          <a:p>
            <a:pPr algn="ctr"/>
            <a:r>
              <a:rPr lang="id-ID" sz="4400" b="1" dirty="0" smtClean="0"/>
              <a:t>VS</a:t>
            </a:r>
            <a:endParaRPr lang="en-US" sz="4400" b="1" dirty="0" err="1" smtClean="0"/>
          </a:p>
        </p:txBody>
      </p:sp>
    </p:spTree>
    <p:extLst>
      <p:ext uri="{BB962C8B-B14F-4D97-AF65-F5344CB8AC3E}">
        <p14:creationId xmlns:p14="http://schemas.microsoft.com/office/powerpoint/2010/main" val="17005407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389985" y="1068584"/>
            <a:ext cx="7225777" cy="494453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4" name="Title 3"/>
          <p:cNvSpPr>
            <a:spLocks noGrp="1"/>
          </p:cNvSpPr>
          <p:nvPr>
            <p:ph type="title"/>
          </p:nvPr>
        </p:nvSpPr>
        <p:spPr/>
        <p:txBody>
          <a:bodyPr/>
          <a:lstStyle/>
          <a:p>
            <a:r>
              <a:rPr lang="en-US" dirty="0"/>
              <a:t>Reduce </a:t>
            </a:r>
            <a:r>
              <a:rPr lang="en-US" dirty="0" smtClean="0"/>
              <a:t>Number </a:t>
            </a:r>
            <a:r>
              <a:rPr lang="en-US" dirty="0"/>
              <a:t>of M</a:t>
            </a:r>
            <a:r>
              <a:rPr lang="en-US" dirty="0" smtClean="0"/>
              <a:t>anagement Panels in Your </a:t>
            </a:r>
            <a:r>
              <a:rPr lang="en-US" dirty="0"/>
              <a:t>Data Center</a:t>
            </a:r>
          </a:p>
        </p:txBody>
      </p:sp>
      <p:grpSp>
        <p:nvGrpSpPr>
          <p:cNvPr id="19" name="Group 18"/>
          <p:cNvGrpSpPr/>
          <p:nvPr/>
        </p:nvGrpSpPr>
        <p:grpSpPr>
          <a:xfrm>
            <a:off x="715613" y="1711415"/>
            <a:ext cx="3343787" cy="3425391"/>
            <a:chOff x="6818981" y="418488"/>
            <a:chExt cx="3343787" cy="3425391"/>
          </a:xfrm>
        </p:grpSpPr>
        <p:sp>
          <p:nvSpPr>
            <p:cNvPr id="21" name="Rectangle 20"/>
            <p:cNvSpPr/>
            <p:nvPr/>
          </p:nvSpPr>
          <p:spPr>
            <a:xfrm>
              <a:off x="6818981" y="418488"/>
              <a:ext cx="3343787" cy="342539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22" name="Rectangle 21"/>
            <p:cNvSpPr/>
            <p:nvPr/>
          </p:nvSpPr>
          <p:spPr>
            <a:xfrm>
              <a:off x="6853774" y="1029843"/>
              <a:ext cx="3258196" cy="2311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5000" b="1" dirty="0" smtClean="0">
                  <a:solidFill>
                    <a:schemeClr val="bg1"/>
                  </a:solidFill>
                </a:rPr>
                <a:t>75%</a:t>
              </a:r>
              <a:r>
                <a:rPr lang="en-US" b="1" dirty="0" smtClean="0">
                  <a:solidFill>
                    <a:schemeClr val="bg1"/>
                  </a:solidFill>
                </a:rPr>
                <a:t> used </a:t>
              </a:r>
              <a:r>
                <a:rPr lang="en-US" sz="5000" b="1" dirty="0">
                  <a:solidFill>
                    <a:schemeClr val="bg1"/>
                  </a:solidFill>
                </a:rPr>
                <a:t>4 or more</a:t>
              </a:r>
              <a:r>
                <a:rPr lang="en-US" b="1" dirty="0">
                  <a:solidFill>
                    <a:schemeClr val="bg1"/>
                  </a:solidFill>
                </a:rPr>
                <a:t> interfaces prior to deploying SimpliVity hyperconverged infrastructure.</a:t>
              </a:r>
            </a:p>
          </p:txBody>
        </p:sp>
      </p:grpSp>
      <p:pic>
        <p:nvPicPr>
          <p:cNvPr id="25" name="Picture 24" descr="tech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744" y="5707401"/>
            <a:ext cx="2399468" cy="342781"/>
          </a:xfrm>
          <a:prstGeom prst="rect">
            <a:avLst/>
          </a:prstGeom>
        </p:spPr>
      </p:pic>
      <p:pic>
        <p:nvPicPr>
          <p:cNvPr id="26" name="Picture 25" descr="Interfa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177" y="1521362"/>
            <a:ext cx="6406661" cy="4038981"/>
          </a:xfrm>
          <a:prstGeom prst="rect">
            <a:avLst/>
          </a:prstGeom>
        </p:spPr>
      </p:pic>
    </p:spTree>
    <p:extLst>
      <p:ext uri="{BB962C8B-B14F-4D97-AF65-F5344CB8AC3E}">
        <p14:creationId xmlns:p14="http://schemas.microsoft.com/office/powerpoint/2010/main" val="11431721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21</a:t>
            </a:fld>
            <a:endParaRPr lang="en-US" dirty="0">
              <a:solidFill>
                <a:prstClr val="white"/>
              </a:solidFill>
            </a:endParaRPr>
          </a:p>
        </p:txBody>
      </p:sp>
      <p:sp>
        <p:nvSpPr>
          <p:cNvPr id="4" name="Subtitle 3"/>
          <p:cNvSpPr>
            <a:spLocks noGrp="1"/>
          </p:cNvSpPr>
          <p:nvPr>
            <p:ph type="subTitle" idx="1"/>
          </p:nvPr>
        </p:nvSpPr>
        <p:spPr>
          <a:xfrm>
            <a:off x="222716" y="1425390"/>
            <a:ext cx="10794839" cy="5104179"/>
          </a:xfrm>
        </p:spPr>
        <p:txBody>
          <a:bodyPr>
            <a:noAutofit/>
          </a:bodyPr>
          <a:lstStyle/>
          <a:p>
            <a:pPr marL="342900" indent="-342900">
              <a:buFont typeface="Arial"/>
              <a:buChar char="•"/>
            </a:pPr>
            <a:r>
              <a:rPr lang="pl-PL" sz="2400" b="1" dirty="0" smtClean="0"/>
              <a:t>Super </a:t>
            </a:r>
            <a:r>
              <a:rPr lang="pl-PL" sz="2400" b="1" dirty="0"/>
              <a:t>fast </a:t>
            </a:r>
            <a:r>
              <a:rPr lang="pl-PL" sz="2400" b="1" dirty="0" err="1"/>
              <a:t>training</a:t>
            </a:r>
            <a:r>
              <a:rPr lang="pl-PL" sz="2400" dirty="0"/>
              <a:t> </a:t>
            </a:r>
            <a:r>
              <a:rPr lang="pl-PL" sz="2400" dirty="0" err="1"/>
              <a:t>how</a:t>
            </a:r>
            <a:r>
              <a:rPr lang="pl-PL" sz="2400" dirty="0"/>
              <a:t> to </a:t>
            </a:r>
            <a:r>
              <a:rPr lang="pl-PL" sz="2400" dirty="0" err="1"/>
              <a:t>operate</a:t>
            </a:r>
            <a:endParaRPr lang="pl-PL" sz="2400" dirty="0"/>
          </a:p>
          <a:p>
            <a:pPr marL="342900" lvl="0" indent="-342900">
              <a:buFont typeface="Arial"/>
              <a:buChar char="•"/>
            </a:pPr>
            <a:r>
              <a:rPr lang="en-US" sz="2400" b="1" dirty="0"/>
              <a:t>Easy management </a:t>
            </a:r>
            <a:r>
              <a:rPr lang="en-US" sz="2400" dirty="0"/>
              <a:t>through one vCenter console</a:t>
            </a:r>
          </a:p>
          <a:p>
            <a:pPr marL="342900" indent="-342900">
              <a:buFont typeface="Arial"/>
              <a:buChar char="•"/>
            </a:pPr>
            <a:r>
              <a:rPr lang="pl-PL" sz="2400" dirty="0" smtClean="0"/>
              <a:t>Deployment </a:t>
            </a:r>
            <a:r>
              <a:rPr lang="pl-PL" sz="2400" dirty="0"/>
              <a:t>of </a:t>
            </a:r>
            <a:r>
              <a:rPr lang="pl-PL" sz="2400" dirty="0" err="1"/>
              <a:t>new</a:t>
            </a:r>
            <a:r>
              <a:rPr lang="pl-PL" sz="2400" dirty="0"/>
              <a:t> services and </a:t>
            </a:r>
            <a:r>
              <a:rPr lang="pl-PL" sz="2400" dirty="0" err="1"/>
              <a:t>applications</a:t>
            </a:r>
            <a:r>
              <a:rPr lang="pl-PL" sz="2400" dirty="0"/>
              <a:t> </a:t>
            </a:r>
            <a:r>
              <a:rPr lang="pl-PL" sz="2400" b="1" dirty="0" err="1"/>
              <a:t>reduced</a:t>
            </a:r>
            <a:r>
              <a:rPr lang="pl-PL" sz="2400" b="1" dirty="0"/>
              <a:t> from </a:t>
            </a:r>
            <a:r>
              <a:rPr lang="pl-PL" sz="2400" b="1" dirty="0" err="1"/>
              <a:t>days</a:t>
            </a:r>
            <a:r>
              <a:rPr lang="pl-PL" sz="2400" b="1" dirty="0"/>
              <a:t> to </a:t>
            </a:r>
            <a:r>
              <a:rPr lang="pl-PL" sz="2400" b="1" dirty="0" err="1"/>
              <a:t>hours</a:t>
            </a:r>
            <a:endParaRPr lang="pl-PL" sz="2400" dirty="0"/>
          </a:p>
          <a:p>
            <a:pPr marL="342900" indent="-342900">
              <a:buFont typeface="Arial"/>
              <a:buChar char="•"/>
            </a:pPr>
            <a:r>
              <a:rPr lang="pl-PL" sz="2400" b="1" dirty="0" err="1"/>
              <a:t>improved</a:t>
            </a:r>
            <a:r>
              <a:rPr lang="pl-PL" sz="2400" b="1" dirty="0"/>
              <a:t> SLA</a:t>
            </a:r>
            <a:r>
              <a:rPr lang="pl-PL" sz="2400" dirty="0"/>
              <a:t> for </a:t>
            </a:r>
            <a:r>
              <a:rPr lang="pl-PL" sz="2400" dirty="0" err="1"/>
              <a:t>internal</a:t>
            </a:r>
            <a:r>
              <a:rPr lang="pl-PL" sz="2400" dirty="0"/>
              <a:t> </a:t>
            </a:r>
            <a:r>
              <a:rPr lang="pl-PL" sz="2400" dirty="0" err="1"/>
              <a:t>customers</a:t>
            </a:r>
            <a:r>
              <a:rPr lang="pl-PL" sz="2400" dirty="0"/>
              <a:t> – </a:t>
            </a:r>
            <a:r>
              <a:rPr lang="pl-PL" sz="2400" dirty="0" err="1"/>
              <a:t>reach</a:t>
            </a:r>
            <a:r>
              <a:rPr lang="pl-PL" sz="2400" dirty="0"/>
              <a:t> </a:t>
            </a:r>
            <a:r>
              <a:rPr lang="pl-PL" sz="2400" dirty="0" err="1" smtClean="0"/>
              <a:t>functionality</a:t>
            </a:r>
            <a:endParaRPr lang="pl-PL" sz="2400" dirty="0"/>
          </a:p>
          <a:p>
            <a:pPr marL="342900" indent="-342900">
              <a:buFont typeface="Arial"/>
              <a:buChar char="•"/>
            </a:pPr>
            <a:r>
              <a:rPr lang="pl-PL" sz="2400" b="1" dirty="0" err="1"/>
              <a:t>Faster</a:t>
            </a:r>
            <a:r>
              <a:rPr lang="pl-PL" sz="2400" b="1" dirty="0"/>
              <a:t> </a:t>
            </a:r>
            <a:r>
              <a:rPr lang="pl-PL" sz="2400" b="1" dirty="0" err="1"/>
              <a:t>troubleshooting</a:t>
            </a:r>
            <a:r>
              <a:rPr lang="pl-PL" sz="2400" dirty="0"/>
              <a:t> (x 8 on </a:t>
            </a:r>
            <a:r>
              <a:rPr lang="pl-PL" sz="2400" dirty="0" err="1"/>
              <a:t>average</a:t>
            </a:r>
            <a:r>
              <a:rPr lang="pl-PL" sz="2400" dirty="0"/>
              <a:t>)</a:t>
            </a:r>
            <a:endParaRPr lang="pl-PL" sz="2400" b="1" dirty="0"/>
          </a:p>
          <a:p>
            <a:pPr marL="342900" lvl="0" indent="-342900">
              <a:buFont typeface="Arial"/>
              <a:buChar char="•"/>
            </a:pPr>
            <a:r>
              <a:rPr lang="en-US" sz="2400" dirty="0" smtClean="0"/>
              <a:t>Amazingly </a:t>
            </a:r>
            <a:r>
              <a:rPr lang="en-US" sz="2400" dirty="0"/>
              <a:t>fast </a:t>
            </a:r>
            <a:r>
              <a:rPr lang="en-US" sz="2400" dirty="0" smtClean="0"/>
              <a:t>&amp; </a:t>
            </a:r>
            <a:r>
              <a:rPr lang="en-US" sz="2400" dirty="0"/>
              <a:t>simple </a:t>
            </a:r>
            <a:r>
              <a:rPr lang="en-US" sz="2400" dirty="0" smtClean="0"/>
              <a:t>scale</a:t>
            </a:r>
            <a:r>
              <a:rPr lang="en-US" sz="2400" dirty="0"/>
              <a:t>-out </a:t>
            </a:r>
            <a:r>
              <a:rPr lang="en-US" sz="2400" dirty="0" smtClean="0"/>
              <a:t>= </a:t>
            </a:r>
            <a:r>
              <a:rPr lang="en-US" sz="2400" b="1" dirty="0" smtClean="0"/>
              <a:t>easy &amp; quick budget </a:t>
            </a:r>
            <a:r>
              <a:rPr lang="en-US" sz="2400" b="1" dirty="0" smtClean="0"/>
              <a:t>planning</a:t>
            </a:r>
          </a:p>
        </p:txBody>
      </p:sp>
      <p:sp>
        <p:nvSpPr>
          <p:cNvPr id="5" name="Text Placeholder 4"/>
          <p:cNvSpPr>
            <a:spLocks noGrp="1"/>
          </p:cNvSpPr>
          <p:nvPr>
            <p:ph type="body" sz="quarter" idx="11"/>
          </p:nvPr>
        </p:nvSpPr>
        <p:spPr/>
        <p:txBody>
          <a:bodyPr>
            <a:normAutofit/>
          </a:bodyPr>
          <a:lstStyle/>
          <a:p>
            <a:r>
              <a:rPr lang="en-US" sz="2800" b="0" dirty="0" smtClean="0">
                <a:solidFill>
                  <a:schemeClr val="accent1"/>
                </a:solidFill>
                <a:latin typeface="+mn-lt"/>
                <a:cs typeface="+mn-cs"/>
              </a:rPr>
              <a:t>Simple Data Center = Faster Operations</a:t>
            </a:r>
            <a:endParaRPr lang="en-US" sz="2800" b="0" dirty="0">
              <a:solidFill>
                <a:schemeClr val="accent1"/>
              </a:solidFill>
              <a:latin typeface="+mn-lt"/>
              <a:cs typeface="+mn-cs"/>
            </a:endParaRPr>
          </a:p>
        </p:txBody>
      </p:sp>
      <p:pic>
        <p:nvPicPr>
          <p:cNvPr id="9" name="Picture 8" descr="efficien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710" y="-173430"/>
            <a:ext cx="1958726" cy="2127404"/>
          </a:xfrm>
          <a:prstGeom prst="rect">
            <a:avLst/>
          </a:prstGeom>
        </p:spPr>
      </p:pic>
    </p:spTree>
    <p:extLst>
      <p:ext uri="{BB962C8B-B14F-4D97-AF65-F5344CB8AC3E}">
        <p14:creationId xmlns:p14="http://schemas.microsoft.com/office/powerpoint/2010/main" val="29276917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Applications? Can I Run All IT on </a:t>
            </a:r>
            <a:r>
              <a:rPr lang="en-US" dirty="0" err="1" smtClean="0"/>
              <a:t>SImpliVity</a:t>
            </a:r>
            <a:r>
              <a:rPr lang="en-US" dirty="0" smtClean="0"/>
              <a:t>?</a:t>
            </a:r>
            <a:endParaRPr lang="en-US" dirty="0"/>
          </a:p>
        </p:txBody>
      </p:sp>
      <p:sp>
        <p:nvSpPr>
          <p:cNvPr id="16" name="Rectangle 15"/>
          <p:cNvSpPr/>
          <p:nvPr/>
        </p:nvSpPr>
        <p:spPr>
          <a:xfrm>
            <a:off x="6015418" y="920561"/>
            <a:ext cx="4523202" cy="5269584"/>
          </a:xfrm>
          <a:prstGeom prst="rect">
            <a:avLst/>
          </a:prstGeom>
          <a:solidFill>
            <a:srgbClr val="E06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0" b="1" dirty="0">
              <a:solidFill>
                <a:schemeClr val="bg1"/>
              </a:solidFill>
              <a:latin typeface="Arial"/>
              <a:cs typeface="Arial"/>
            </a:endParaRPr>
          </a:p>
        </p:txBody>
      </p:sp>
      <p:sp>
        <p:nvSpPr>
          <p:cNvPr id="63" name="Rectangle 62"/>
          <p:cNvSpPr/>
          <p:nvPr/>
        </p:nvSpPr>
        <p:spPr>
          <a:xfrm>
            <a:off x="1463465" y="2019138"/>
            <a:ext cx="4038600" cy="2281850"/>
          </a:xfrm>
          <a:prstGeom prst="rect">
            <a:avLst/>
          </a:prstGeom>
          <a:solidFill>
            <a:srgbClr val="E06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0" b="1" dirty="0">
              <a:solidFill>
                <a:schemeClr val="bg1"/>
              </a:solidFill>
              <a:latin typeface="Arial"/>
              <a:cs typeface="Arial"/>
            </a:endParaRPr>
          </a:p>
        </p:txBody>
      </p:sp>
      <p:sp>
        <p:nvSpPr>
          <p:cNvPr id="65" name="Rectangle 64"/>
          <p:cNvSpPr/>
          <p:nvPr/>
        </p:nvSpPr>
        <p:spPr>
          <a:xfrm>
            <a:off x="1580537" y="2178853"/>
            <a:ext cx="3731028" cy="11884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100" b="1" dirty="0" smtClean="0">
                <a:solidFill>
                  <a:schemeClr val="bg1"/>
                </a:solidFill>
                <a:latin typeface="Arial"/>
                <a:cs typeface="Arial"/>
              </a:rPr>
              <a:t>65% of our mid-market customers run </a:t>
            </a:r>
            <a:r>
              <a:rPr lang="en-US" sz="3200" b="1" dirty="0" smtClean="0">
                <a:solidFill>
                  <a:schemeClr val="bg1"/>
                </a:solidFill>
                <a:latin typeface="Arial"/>
                <a:cs typeface="Arial"/>
              </a:rPr>
              <a:t>100% of their applications </a:t>
            </a:r>
            <a:br>
              <a:rPr lang="en-US" sz="3200" b="1" dirty="0" smtClean="0">
                <a:solidFill>
                  <a:schemeClr val="bg1"/>
                </a:solidFill>
                <a:latin typeface="Arial"/>
                <a:cs typeface="Arial"/>
              </a:rPr>
            </a:br>
            <a:r>
              <a:rPr lang="en-US" sz="3200" b="1" dirty="0" smtClean="0">
                <a:solidFill>
                  <a:schemeClr val="bg1"/>
                </a:solidFill>
                <a:latin typeface="Arial"/>
                <a:cs typeface="Arial"/>
              </a:rPr>
              <a:t>on SimpliVity</a:t>
            </a:r>
            <a:endParaRPr lang="en-US" sz="3200" b="1" dirty="0">
              <a:solidFill>
                <a:schemeClr val="bg1"/>
              </a:solidFill>
              <a:latin typeface="Arial"/>
              <a:cs typeface="Arial"/>
            </a:endParaRPr>
          </a:p>
        </p:txBody>
      </p:sp>
      <p:pic>
        <p:nvPicPr>
          <p:cNvPr id="59" name="Picture 58" descr="Workloa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6101" y="1197905"/>
            <a:ext cx="4181835" cy="4714896"/>
          </a:xfrm>
          <a:prstGeom prst="rect">
            <a:avLst/>
          </a:prstGeom>
        </p:spPr>
      </p:pic>
      <p:sp>
        <p:nvSpPr>
          <p:cNvPr id="60" name="Rounded Rectangle 59"/>
          <p:cNvSpPr/>
          <p:nvPr/>
        </p:nvSpPr>
        <p:spPr>
          <a:xfrm>
            <a:off x="325440" y="5893699"/>
            <a:ext cx="2978018" cy="28302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chemeClr val="tx1"/>
                </a:solidFill>
              </a:rPr>
              <a:t>Source: Internal SimpliVity analysis</a:t>
            </a:r>
            <a:endParaRPr lang="en-US" sz="1200" dirty="0">
              <a:solidFill>
                <a:schemeClr val="tx1"/>
              </a:solidFill>
            </a:endParaRPr>
          </a:p>
        </p:txBody>
      </p:sp>
    </p:spTree>
    <p:extLst>
      <p:ext uri="{BB962C8B-B14F-4D97-AF65-F5344CB8AC3E}">
        <p14:creationId xmlns:p14="http://schemas.microsoft.com/office/powerpoint/2010/main" val="38494745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When to Consider </a:t>
            </a:r>
            <a:r>
              <a:rPr lang="en-US" dirty="0" smtClean="0"/>
              <a:t>– Typical </a:t>
            </a:r>
            <a:r>
              <a:rPr lang="en-US" dirty="0" smtClean="0"/>
              <a:t>Use </a:t>
            </a:r>
            <a:r>
              <a:rPr lang="en-US" dirty="0"/>
              <a:t>Cases</a:t>
            </a:r>
          </a:p>
        </p:txBody>
      </p:sp>
      <p:grpSp>
        <p:nvGrpSpPr>
          <p:cNvPr id="6" name="Group 5"/>
          <p:cNvGrpSpPr/>
          <p:nvPr/>
        </p:nvGrpSpPr>
        <p:grpSpPr>
          <a:xfrm>
            <a:off x="609441" y="1300004"/>
            <a:ext cx="3794707" cy="757130"/>
            <a:chOff x="1284068" y="1972632"/>
            <a:chExt cx="3034591" cy="757130"/>
          </a:xfrm>
        </p:grpSpPr>
        <p:grpSp>
          <p:nvGrpSpPr>
            <p:cNvPr id="9" name="Group 8"/>
            <p:cNvGrpSpPr/>
            <p:nvPr/>
          </p:nvGrpSpPr>
          <p:grpSpPr>
            <a:xfrm>
              <a:off x="1284068" y="1983178"/>
              <a:ext cx="3034591" cy="724395"/>
              <a:chOff x="1227360" y="1983179"/>
              <a:chExt cx="2537118" cy="605642"/>
            </a:xfrm>
          </p:grpSpPr>
          <p:sp>
            <p:nvSpPr>
              <p:cNvPr id="12" name="Rectangle 11"/>
              <p:cNvSpPr/>
              <p:nvPr/>
            </p:nvSpPr>
            <p:spPr>
              <a:xfrm>
                <a:off x="1227360" y="1983179"/>
                <a:ext cx="1872100"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Rectangle 12"/>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Rectangle 9"/>
            <p:cNvSpPr/>
            <p:nvPr/>
          </p:nvSpPr>
          <p:spPr>
            <a:xfrm>
              <a:off x="1291517" y="1972632"/>
              <a:ext cx="2264858" cy="757130"/>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Remote Office Branch Office (ROBO)</a:t>
              </a:r>
            </a:p>
          </p:txBody>
        </p:sp>
        <p:sp>
          <p:nvSpPr>
            <p:cNvPr id="11" name="TextBox 10"/>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1</a:t>
              </a:r>
              <a:endParaRPr lang="en-US" sz="3600" b="1" dirty="0">
                <a:solidFill>
                  <a:srgbClr val="29ABE2"/>
                </a:solidFill>
                <a:latin typeface="Arial" pitchFamily="34" charset="0"/>
                <a:cs typeface="Arial" pitchFamily="34" charset="0"/>
              </a:endParaRPr>
            </a:p>
          </p:txBody>
        </p:sp>
      </p:grpSp>
      <p:grpSp>
        <p:nvGrpSpPr>
          <p:cNvPr id="15" name="Group 14"/>
          <p:cNvGrpSpPr/>
          <p:nvPr/>
        </p:nvGrpSpPr>
        <p:grpSpPr>
          <a:xfrm>
            <a:off x="609441" y="2234842"/>
            <a:ext cx="3792231" cy="724395"/>
            <a:chOff x="1286047" y="1983178"/>
            <a:chExt cx="3032611" cy="724395"/>
          </a:xfrm>
        </p:grpSpPr>
        <p:grpSp>
          <p:nvGrpSpPr>
            <p:cNvPr id="16" name="Group 15"/>
            <p:cNvGrpSpPr/>
            <p:nvPr/>
          </p:nvGrpSpPr>
          <p:grpSpPr>
            <a:xfrm>
              <a:off x="1286047" y="1983178"/>
              <a:ext cx="3032611" cy="724395"/>
              <a:chOff x="1229015" y="1983179"/>
              <a:chExt cx="2535463" cy="605642"/>
            </a:xfrm>
          </p:grpSpPr>
          <p:sp>
            <p:nvSpPr>
              <p:cNvPr id="19" name="Rectangle 18"/>
              <p:cNvSpPr/>
              <p:nvPr/>
            </p:nvSpPr>
            <p:spPr>
              <a:xfrm>
                <a:off x="1229015" y="1983179"/>
                <a:ext cx="1870445"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Rectangle 19"/>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7" name="Rectangle 16"/>
            <p:cNvSpPr/>
            <p:nvPr/>
          </p:nvSpPr>
          <p:spPr>
            <a:xfrm>
              <a:off x="1293998" y="2177805"/>
              <a:ext cx="2489025" cy="313932"/>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Data Protection</a:t>
              </a:r>
            </a:p>
          </p:txBody>
        </p:sp>
        <p:sp>
          <p:nvSpPr>
            <p:cNvPr id="18" name="TextBox 17"/>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2</a:t>
              </a:r>
              <a:endParaRPr lang="en-US" sz="3600" b="1" dirty="0">
                <a:solidFill>
                  <a:srgbClr val="29ABE2"/>
                </a:solidFill>
                <a:latin typeface="Arial" pitchFamily="34" charset="0"/>
                <a:cs typeface="Arial" pitchFamily="34" charset="0"/>
              </a:endParaRPr>
            </a:p>
          </p:txBody>
        </p:sp>
      </p:grpSp>
      <p:grpSp>
        <p:nvGrpSpPr>
          <p:cNvPr id="22" name="Group 21"/>
          <p:cNvGrpSpPr/>
          <p:nvPr/>
        </p:nvGrpSpPr>
        <p:grpSpPr>
          <a:xfrm>
            <a:off x="609440" y="3166939"/>
            <a:ext cx="3791109" cy="724396"/>
            <a:chOff x="1286944" y="1983177"/>
            <a:chExt cx="3031714" cy="724396"/>
          </a:xfrm>
        </p:grpSpPr>
        <p:grpSp>
          <p:nvGrpSpPr>
            <p:cNvPr id="23" name="Group 22"/>
            <p:cNvGrpSpPr/>
            <p:nvPr/>
          </p:nvGrpSpPr>
          <p:grpSpPr>
            <a:xfrm>
              <a:off x="1286944" y="1983177"/>
              <a:ext cx="3031714" cy="724396"/>
              <a:chOff x="1229765" y="1983179"/>
              <a:chExt cx="2534713" cy="605643"/>
            </a:xfrm>
          </p:grpSpPr>
          <p:sp>
            <p:nvSpPr>
              <p:cNvPr id="26" name="Rectangle 25"/>
              <p:cNvSpPr/>
              <p:nvPr/>
            </p:nvSpPr>
            <p:spPr>
              <a:xfrm>
                <a:off x="1229765" y="1983180"/>
                <a:ext cx="1869696"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Rectangle 26"/>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4" name="Rectangle 23"/>
            <p:cNvSpPr/>
            <p:nvPr/>
          </p:nvSpPr>
          <p:spPr>
            <a:xfrm>
              <a:off x="1291517" y="2186718"/>
              <a:ext cx="2122162" cy="313932"/>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Tech Refresh</a:t>
              </a:r>
            </a:p>
          </p:txBody>
        </p:sp>
        <p:sp>
          <p:nvSpPr>
            <p:cNvPr id="25" name="TextBox 24"/>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3</a:t>
              </a:r>
              <a:endParaRPr lang="en-US" sz="3600" b="1" dirty="0">
                <a:solidFill>
                  <a:srgbClr val="29ABE2"/>
                </a:solidFill>
                <a:latin typeface="Arial" pitchFamily="34" charset="0"/>
                <a:cs typeface="Arial" pitchFamily="34" charset="0"/>
              </a:endParaRPr>
            </a:p>
          </p:txBody>
        </p:sp>
      </p:grpSp>
      <p:grpSp>
        <p:nvGrpSpPr>
          <p:cNvPr id="29" name="Group 28"/>
          <p:cNvGrpSpPr/>
          <p:nvPr/>
        </p:nvGrpSpPr>
        <p:grpSpPr>
          <a:xfrm>
            <a:off x="609440" y="4091232"/>
            <a:ext cx="3788637" cy="724395"/>
            <a:chOff x="1288921" y="1983178"/>
            <a:chExt cx="3029737" cy="724395"/>
          </a:xfrm>
        </p:grpSpPr>
        <p:grpSp>
          <p:nvGrpSpPr>
            <p:cNvPr id="30" name="Group 29"/>
            <p:cNvGrpSpPr/>
            <p:nvPr/>
          </p:nvGrpSpPr>
          <p:grpSpPr>
            <a:xfrm>
              <a:off x="1288921" y="1983178"/>
              <a:ext cx="3029737" cy="724395"/>
              <a:chOff x="1231418" y="1983179"/>
              <a:chExt cx="2533060" cy="605642"/>
            </a:xfrm>
          </p:grpSpPr>
          <p:sp>
            <p:nvSpPr>
              <p:cNvPr id="33" name="Rectangle 32"/>
              <p:cNvSpPr/>
              <p:nvPr/>
            </p:nvSpPr>
            <p:spPr>
              <a:xfrm>
                <a:off x="1231418" y="1983179"/>
                <a:ext cx="1868042"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1" name="Rectangle 30"/>
            <p:cNvSpPr/>
            <p:nvPr/>
          </p:nvSpPr>
          <p:spPr>
            <a:xfrm>
              <a:off x="1291517" y="2189287"/>
              <a:ext cx="2122162" cy="313932"/>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Test / Dev / QA</a:t>
              </a:r>
            </a:p>
          </p:txBody>
        </p:sp>
        <p:sp>
          <p:nvSpPr>
            <p:cNvPr id="32" name="TextBox 31"/>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4</a:t>
              </a:r>
              <a:endParaRPr lang="en-US" sz="3600" b="1" dirty="0">
                <a:solidFill>
                  <a:srgbClr val="29ABE2"/>
                </a:solidFill>
                <a:latin typeface="Arial" pitchFamily="34" charset="0"/>
                <a:cs typeface="Arial" pitchFamily="34" charset="0"/>
              </a:endParaRPr>
            </a:p>
          </p:txBody>
        </p:sp>
      </p:grpSp>
      <p:grpSp>
        <p:nvGrpSpPr>
          <p:cNvPr id="36" name="Group 35"/>
          <p:cNvGrpSpPr/>
          <p:nvPr/>
        </p:nvGrpSpPr>
        <p:grpSpPr>
          <a:xfrm>
            <a:off x="609439" y="5005705"/>
            <a:ext cx="3791106" cy="724395"/>
            <a:chOff x="1286944" y="1983178"/>
            <a:chExt cx="3031712" cy="724395"/>
          </a:xfrm>
        </p:grpSpPr>
        <p:grpSp>
          <p:nvGrpSpPr>
            <p:cNvPr id="37" name="Group 36"/>
            <p:cNvGrpSpPr/>
            <p:nvPr/>
          </p:nvGrpSpPr>
          <p:grpSpPr>
            <a:xfrm>
              <a:off x="1286944" y="1983178"/>
              <a:ext cx="3031712" cy="724395"/>
              <a:chOff x="1229766" y="1983179"/>
              <a:chExt cx="2534712" cy="605642"/>
            </a:xfrm>
          </p:grpSpPr>
          <p:sp>
            <p:nvSpPr>
              <p:cNvPr id="40" name="Rectangle 39"/>
              <p:cNvSpPr/>
              <p:nvPr/>
            </p:nvSpPr>
            <p:spPr>
              <a:xfrm>
                <a:off x="1229766" y="1983179"/>
                <a:ext cx="1869694"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8" name="Rectangle 37"/>
            <p:cNvSpPr/>
            <p:nvPr/>
          </p:nvSpPr>
          <p:spPr>
            <a:xfrm>
              <a:off x="1291517" y="2172035"/>
              <a:ext cx="2122162" cy="338554"/>
            </a:xfrm>
            <a:prstGeom prst="rect">
              <a:avLst/>
            </a:prstGeom>
          </p:spPr>
          <p:txBody>
            <a:bodyPr wrap="square">
              <a:spAutoFit/>
            </a:bodyPr>
            <a:lstStyle/>
            <a:p>
              <a:pPr defTabSz="457200">
                <a:defRPr/>
              </a:pPr>
              <a:r>
                <a:rPr lang="en-US" sz="1600" b="1" dirty="0">
                  <a:solidFill>
                    <a:schemeClr val="bg1"/>
                  </a:solidFill>
                  <a:latin typeface="Arial"/>
                  <a:cs typeface="Arial"/>
                </a:rPr>
                <a:t>Data Migration</a:t>
              </a:r>
            </a:p>
          </p:txBody>
        </p:sp>
        <p:sp>
          <p:nvSpPr>
            <p:cNvPr id="39" name="TextBox 38"/>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5</a:t>
              </a:r>
              <a:endParaRPr lang="en-US" sz="3600" b="1" dirty="0">
                <a:solidFill>
                  <a:srgbClr val="29ABE2"/>
                </a:solidFill>
                <a:latin typeface="Arial" pitchFamily="34" charset="0"/>
                <a:cs typeface="Arial" pitchFamily="34" charset="0"/>
              </a:endParaRPr>
            </a:p>
          </p:txBody>
        </p:sp>
      </p:grpSp>
      <p:grpSp>
        <p:nvGrpSpPr>
          <p:cNvPr id="43" name="Group 42"/>
          <p:cNvGrpSpPr/>
          <p:nvPr/>
        </p:nvGrpSpPr>
        <p:grpSpPr>
          <a:xfrm flipH="1">
            <a:off x="7629022" y="1314886"/>
            <a:ext cx="3957814" cy="724395"/>
            <a:chOff x="1284068" y="1983178"/>
            <a:chExt cx="3034591" cy="724395"/>
          </a:xfrm>
        </p:grpSpPr>
        <p:grpSp>
          <p:nvGrpSpPr>
            <p:cNvPr id="44" name="Group 43"/>
            <p:cNvGrpSpPr/>
            <p:nvPr/>
          </p:nvGrpSpPr>
          <p:grpSpPr>
            <a:xfrm>
              <a:off x="1284068" y="1983178"/>
              <a:ext cx="3034591" cy="724395"/>
              <a:chOff x="1227360" y="1983179"/>
              <a:chExt cx="2537118" cy="605642"/>
            </a:xfrm>
          </p:grpSpPr>
          <p:sp>
            <p:nvSpPr>
              <p:cNvPr id="47" name="Rectangle 46"/>
              <p:cNvSpPr/>
              <p:nvPr/>
            </p:nvSpPr>
            <p:spPr>
              <a:xfrm>
                <a:off x="1227360" y="1983179"/>
                <a:ext cx="1872100"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Rectangle 47"/>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5" name="Rectangle 44"/>
            <p:cNvSpPr/>
            <p:nvPr/>
          </p:nvSpPr>
          <p:spPr>
            <a:xfrm>
              <a:off x="1291517" y="2090066"/>
              <a:ext cx="2122162" cy="535531"/>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Data Center Consolidation</a:t>
              </a:r>
            </a:p>
          </p:txBody>
        </p:sp>
        <p:sp>
          <p:nvSpPr>
            <p:cNvPr id="46" name="TextBox 45"/>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6</a:t>
              </a:r>
              <a:endParaRPr lang="en-US" sz="3600" b="1" dirty="0">
                <a:solidFill>
                  <a:srgbClr val="29ABE2"/>
                </a:solidFill>
                <a:latin typeface="Arial" pitchFamily="34" charset="0"/>
                <a:cs typeface="Arial" pitchFamily="34" charset="0"/>
              </a:endParaRPr>
            </a:p>
          </p:txBody>
        </p:sp>
      </p:grpSp>
      <p:grpSp>
        <p:nvGrpSpPr>
          <p:cNvPr id="50" name="Group 49"/>
          <p:cNvGrpSpPr/>
          <p:nvPr/>
        </p:nvGrpSpPr>
        <p:grpSpPr>
          <a:xfrm>
            <a:off x="4924418" y="2505444"/>
            <a:ext cx="2301875" cy="1439064"/>
            <a:chOff x="3378255" y="2821816"/>
            <a:chExt cx="2301875" cy="1439064"/>
          </a:xfrm>
          <a:effectLst>
            <a:reflection blurRad="6350" stA="52000" endA="300" endPos="35000" dir="5400000" sy="-100000" algn="bl" rotWithShape="0"/>
          </a:effectLst>
        </p:grpSpPr>
        <p:pic>
          <p:nvPicPr>
            <p:cNvPr id="51" name="Picture 50"/>
            <p:cNvPicPr/>
            <p:nvPr/>
          </p:nvPicPr>
          <p:blipFill rotWithShape="1">
            <a:blip r:embed="rId2" cstate="print">
              <a:extLst>
                <a:ext uri="{28A0092B-C50C-407E-A947-70E740481C1C}">
                  <a14:useLocalDpi xmlns:a14="http://schemas.microsoft.com/office/drawing/2010/main" val="0"/>
                </a:ext>
              </a:extLst>
            </a:blip>
            <a:srcRect l="19784" t="-12499" r="15567" b="-1"/>
            <a:stretch/>
          </p:blipFill>
          <p:spPr bwMode="auto">
            <a:xfrm>
              <a:off x="3781480" y="2821816"/>
              <a:ext cx="1898650" cy="600075"/>
            </a:xfrm>
            <a:prstGeom prst="rect">
              <a:avLst/>
            </a:prstGeom>
            <a:ln>
              <a:noFill/>
            </a:ln>
            <a:extLst>
              <a:ext uri="{53640926-AAD7-44d8-BBD7-CCE9431645EC}">
                <a14:shadowObscured xmlns:a14="http://schemas.microsoft.com/office/drawing/2010/main"/>
              </a:ext>
            </a:extLst>
          </p:spPr>
        </p:pic>
        <p:pic>
          <p:nvPicPr>
            <p:cNvPr id="52" name="Picture 51" descr="SimpliVity Front -White Back.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78255" y="3433794"/>
              <a:ext cx="2301875" cy="423667"/>
            </a:xfrm>
            <a:prstGeom prst="rect">
              <a:avLst/>
            </a:prstGeom>
          </p:spPr>
        </p:pic>
        <p:pic>
          <p:nvPicPr>
            <p:cNvPr id="53" name="Picture 52" descr="SimpliVity Front -White Back.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78255" y="3837213"/>
              <a:ext cx="2301875" cy="423667"/>
            </a:xfrm>
            <a:prstGeom prst="rect">
              <a:avLst/>
            </a:prstGeom>
          </p:spPr>
        </p:pic>
      </p:grpSp>
      <p:grpSp>
        <p:nvGrpSpPr>
          <p:cNvPr id="54" name="Group 53"/>
          <p:cNvGrpSpPr/>
          <p:nvPr/>
        </p:nvGrpSpPr>
        <p:grpSpPr>
          <a:xfrm flipH="1">
            <a:off x="7621570" y="2251056"/>
            <a:ext cx="3957814" cy="724395"/>
            <a:chOff x="1284068" y="1983178"/>
            <a:chExt cx="3034591" cy="724395"/>
          </a:xfrm>
        </p:grpSpPr>
        <p:grpSp>
          <p:nvGrpSpPr>
            <p:cNvPr id="55" name="Group 54"/>
            <p:cNvGrpSpPr/>
            <p:nvPr/>
          </p:nvGrpSpPr>
          <p:grpSpPr>
            <a:xfrm>
              <a:off x="1284068" y="1983178"/>
              <a:ext cx="3034591" cy="724395"/>
              <a:chOff x="1227360" y="1983179"/>
              <a:chExt cx="2537118" cy="605642"/>
            </a:xfrm>
          </p:grpSpPr>
          <p:sp>
            <p:nvSpPr>
              <p:cNvPr id="58" name="Rectangle 57"/>
              <p:cNvSpPr/>
              <p:nvPr/>
            </p:nvSpPr>
            <p:spPr>
              <a:xfrm>
                <a:off x="1227360" y="1983179"/>
                <a:ext cx="1872100"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9" name="Rectangle 58"/>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0"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6" name="Rectangle 55"/>
            <p:cNvSpPr/>
            <p:nvPr/>
          </p:nvSpPr>
          <p:spPr>
            <a:xfrm>
              <a:off x="1291517" y="2052987"/>
              <a:ext cx="2122162" cy="584775"/>
            </a:xfrm>
            <a:prstGeom prst="rect">
              <a:avLst/>
            </a:prstGeom>
          </p:spPr>
          <p:txBody>
            <a:bodyPr wrap="square">
              <a:spAutoFit/>
            </a:bodyPr>
            <a:lstStyle/>
            <a:p>
              <a:pPr defTabSz="457200">
                <a:defRPr/>
              </a:pPr>
              <a:r>
                <a:rPr lang="en-US" sz="1600" b="1" dirty="0">
                  <a:solidFill>
                    <a:schemeClr val="bg1"/>
                  </a:solidFill>
                  <a:latin typeface="Arial"/>
                  <a:cs typeface="Arial"/>
                </a:rPr>
                <a:t>Mission-Critical Applications</a:t>
              </a:r>
            </a:p>
          </p:txBody>
        </p:sp>
        <p:sp>
          <p:nvSpPr>
            <p:cNvPr id="57" name="TextBox 56"/>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7</a:t>
              </a:r>
              <a:endParaRPr lang="en-US" sz="3600" b="1" dirty="0">
                <a:solidFill>
                  <a:srgbClr val="29ABE2"/>
                </a:solidFill>
                <a:latin typeface="Arial" pitchFamily="34" charset="0"/>
                <a:cs typeface="Arial" pitchFamily="34" charset="0"/>
              </a:endParaRPr>
            </a:p>
          </p:txBody>
        </p:sp>
      </p:grpSp>
      <p:grpSp>
        <p:nvGrpSpPr>
          <p:cNvPr id="61" name="Group 60"/>
          <p:cNvGrpSpPr/>
          <p:nvPr/>
        </p:nvGrpSpPr>
        <p:grpSpPr>
          <a:xfrm flipH="1">
            <a:off x="7614118" y="3157422"/>
            <a:ext cx="3957814" cy="724396"/>
            <a:chOff x="1284068" y="1983177"/>
            <a:chExt cx="3034591" cy="724396"/>
          </a:xfrm>
        </p:grpSpPr>
        <p:grpSp>
          <p:nvGrpSpPr>
            <p:cNvPr id="62" name="Group 61"/>
            <p:cNvGrpSpPr/>
            <p:nvPr/>
          </p:nvGrpSpPr>
          <p:grpSpPr>
            <a:xfrm>
              <a:off x="1284068" y="1983177"/>
              <a:ext cx="3034591" cy="724396"/>
              <a:chOff x="1227360" y="1983179"/>
              <a:chExt cx="2537118" cy="605643"/>
            </a:xfrm>
          </p:grpSpPr>
          <p:sp>
            <p:nvSpPr>
              <p:cNvPr id="65" name="Rectangle 64"/>
              <p:cNvSpPr/>
              <p:nvPr/>
            </p:nvSpPr>
            <p:spPr>
              <a:xfrm>
                <a:off x="1227360" y="1983180"/>
                <a:ext cx="1872100"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6" name="Rectangle 65"/>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3" name="Rectangle 62"/>
            <p:cNvSpPr/>
            <p:nvPr/>
          </p:nvSpPr>
          <p:spPr>
            <a:xfrm>
              <a:off x="1291517" y="2085435"/>
              <a:ext cx="2122162" cy="535531"/>
            </a:xfrm>
            <a:prstGeom prst="rect">
              <a:avLst/>
            </a:prstGeom>
          </p:spPr>
          <p:txBody>
            <a:bodyPr wrap="square">
              <a:spAutoFit/>
            </a:bodyPr>
            <a:lstStyle/>
            <a:p>
              <a:pPr defTabSz="342900">
                <a:lnSpc>
                  <a:spcPct val="90000"/>
                </a:lnSpc>
                <a:defRPr/>
              </a:pPr>
              <a:r>
                <a:rPr lang="en-US" sz="1600" b="1" dirty="0">
                  <a:solidFill>
                    <a:schemeClr val="bg1"/>
                  </a:solidFill>
                  <a:cs typeface="Arial"/>
                </a:rPr>
                <a:t>Continuous Data Monitoring / Analytics</a:t>
              </a:r>
            </a:p>
          </p:txBody>
        </p:sp>
        <p:sp>
          <p:nvSpPr>
            <p:cNvPr id="64" name="TextBox 63"/>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8</a:t>
              </a:r>
              <a:endParaRPr lang="en-US" sz="3600" b="1" dirty="0">
                <a:solidFill>
                  <a:srgbClr val="29ABE2"/>
                </a:solidFill>
                <a:latin typeface="Arial" pitchFamily="34" charset="0"/>
                <a:cs typeface="Arial" pitchFamily="34" charset="0"/>
              </a:endParaRPr>
            </a:p>
          </p:txBody>
        </p:sp>
      </p:grpSp>
      <p:grpSp>
        <p:nvGrpSpPr>
          <p:cNvPr id="68" name="Group 67"/>
          <p:cNvGrpSpPr/>
          <p:nvPr/>
        </p:nvGrpSpPr>
        <p:grpSpPr>
          <a:xfrm flipH="1">
            <a:off x="7621570" y="4096298"/>
            <a:ext cx="3957814" cy="724395"/>
            <a:chOff x="1284068" y="1983178"/>
            <a:chExt cx="3034591" cy="724395"/>
          </a:xfrm>
        </p:grpSpPr>
        <p:grpSp>
          <p:nvGrpSpPr>
            <p:cNvPr id="69" name="Group 68"/>
            <p:cNvGrpSpPr/>
            <p:nvPr/>
          </p:nvGrpSpPr>
          <p:grpSpPr>
            <a:xfrm>
              <a:off x="1284068" y="1983178"/>
              <a:ext cx="3034591" cy="724395"/>
              <a:chOff x="1227360" y="1983179"/>
              <a:chExt cx="2537118" cy="605642"/>
            </a:xfrm>
          </p:grpSpPr>
          <p:sp>
            <p:nvSpPr>
              <p:cNvPr id="72" name="Rectangle 71"/>
              <p:cNvSpPr/>
              <p:nvPr/>
            </p:nvSpPr>
            <p:spPr>
              <a:xfrm>
                <a:off x="1227360" y="1983179"/>
                <a:ext cx="1872100"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Rectangle 72"/>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0" name="Rectangle 69"/>
            <p:cNvSpPr/>
            <p:nvPr/>
          </p:nvSpPr>
          <p:spPr>
            <a:xfrm>
              <a:off x="1291517" y="2081016"/>
              <a:ext cx="2122162" cy="535531"/>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Virtual Desktop Infrastructure (VDI)</a:t>
              </a:r>
            </a:p>
          </p:txBody>
        </p:sp>
        <p:sp>
          <p:nvSpPr>
            <p:cNvPr id="71" name="TextBox 70"/>
            <p:cNvSpPr txBox="1"/>
            <p:nvPr/>
          </p:nvSpPr>
          <p:spPr>
            <a:xfrm>
              <a:off x="3740730" y="2030683"/>
              <a:ext cx="441146"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9</a:t>
              </a:r>
              <a:endParaRPr lang="en-US" sz="3600" b="1" dirty="0">
                <a:solidFill>
                  <a:srgbClr val="29ABE2"/>
                </a:solidFill>
                <a:latin typeface="Arial" pitchFamily="34" charset="0"/>
                <a:cs typeface="Arial" pitchFamily="34" charset="0"/>
              </a:endParaRPr>
            </a:p>
          </p:txBody>
        </p:sp>
      </p:grpSp>
      <p:grpSp>
        <p:nvGrpSpPr>
          <p:cNvPr id="75" name="Group 74"/>
          <p:cNvGrpSpPr/>
          <p:nvPr/>
        </p:nvGrpSpPr>
        <p:grpSpPr>
          <a:xfrm flipH="1">
            <a:off x="7584704" y="5038291"/>
            <a:ext cx="3996160" cy="724395"/>
            <a:chOff x="1284068" y="1983178"/>
            <a:chExt cx="3063992" cy="724395"/>
          </a:xfrm>
        </p:grpSpPr>
        <p:grpSp>
          <p:nvGrpSpPr>
            <p:cNvPr id="76" name="Group 75"/>
            <p:cNvGrpSpPr/>
            <p:nvPr/>
          </p:nvGrpSpPr>
          <p:grpSpPr>
            <a:xfrm>
              <a:off x="1284068" y="1983178"/>
              <a:ext cx="3034591" cy="724395"/>
              <a:chOff x="1227360" y="1983179"/>
              <a:chExt cx="2537118" cy="605642"/>
            </a:xfrm>
          </p:grpSpPr>
          <p:sp>
            <p:nvSpPr>
              <p:cNvPr id="79" name="Rectangle 78"/>
              <p:cNvSpPr/>
              <p:nvPr/>
            </p:nvSpPr>
            <p:spPr>
              <a:xfrm>
                <a:off x="1227360" y="1983179"/>
                <a:ext cx="1872100" cy="605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0" name="Rectangle 79"/>
              <p:cNvSpPr/>
              <p:nvPr/>
            </p:nvSpPr>
            <p:spPr>
              <a:xfrm>
                <a:off x="3158836" y="1983179"/>
                <a:ext cx="605642" cy="605642"/>
              </a:xfrm>
              <a:prstGeom prst="rect">
                <a:avLst/>
              </a:prstGeom>
              <a:solidFill>
                <a:srgbClr val="E9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1" name="Diamond 9"/>
              <p:cNvSpPr/>
              <p:nvPr/>
            </p:nvSpPr>
            <p:spPr>
              <a:xfrm>
                <a:off x="3127169" y="2161309"/>
                <a:ext cx="129639" cy="259278"/>
              </a:xfrm>
              <a:custGeom>
                <a:avLst/>
                <a:gdLst>
                  <a:gd name="connsiteX0" fmla="*/ 0 w 605642"/>
                  <a:gd name="connsiteY0" fmla="*/ 302821 h 605642"/>
                  <a:gd name="connsiteX1" fmla="*/ 302821 w 605642"/>
                  <a:gd name="connsiteY1" fmla="*/ 0 h 605642"/>
                  <a:gd name="connsiteX2" fmla="*/ 605642 w 605642"/>
                  <a:gd name="connsiteY2" fmla="*/ 302821 h 605642"/>
                  <a:gd name="connsiteX3" fmla="*/ 302821 w 605642"/>
                  <a:gd name="connsiteY3" fmla="*/ 605642 h 605642"/>
                  <a:gd name="connsiteX4" fmla="*/ 0 w 605642"/>
                  <a:gd name="connsiteY4" fmla="*/ 302821 h 605642"/>
                  <a:gd name="connsiteX0" fmla="*/ 0 w 302821"/>
                  <a:gd name="connsiteY0" fmla="*/ 605642 h 605642"/>
                  <a:gd name="connsiteX1" fmla="*/ 0 w 302821"/>
                  <a:gd name="connsiteY1" fmla="*/ 0 h 605642"/>
                  <a:gd name="connsiteX2" fmla="*/ 302821 w 302821"/>
                  <a:gd name="connsiteY2" fmla="*/ 302821 h 605642"/>
                  <a:gd name="connsiteX3" fmla="*/ 0 w 302821"/>
                  <a:gd name="connsiteY3" fmla="*/ 605642 h 605642"/>
                </a:gdLst>
                <a:ahLst/>
                <a:cxnLst>
                  <a:cxn ang="0">
                    <a:pos x="connsiteX0" y="connsiteY0"/>
                  </a:cxn>
                  <a:cxn ang="0">
                    <a:pos x="connsiteX1" y="connsiteY1"/>
                  </a:cxn>
                  <a:cxn ang="0">
                    <a:pos x="connsiteX2" y="connsiteY2"/>
                  </a:cxn>
                  <a:cxn ang="0">
                    <a:pos x="connsiteX3" y="connsiteY3"/>
                  </a:cxn>
                </a:cxnLst>
                <a:rect l="l" t="t" r="r" b="b"/>
                <a:pathLst>
                  <a:path w="302821" h="605642">
                    <a:moveTo>
                      <a:pt x="0" y="605642"/>
                    </a:moveTo>
                    <a:lnTo>
                      <a:pt x="0" y="0"/>
                    </a:lnTo>
                    <a:lnTo>
                      <a:pt x="302821" y="302821"/>
                    </a:lnTo>
                    <a:lnTo>
                      <a:pt x="0" y="6056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7" name="Rectangle 76"/>
            <p:cNvSpPr/>
            <p:nvPr/>
          </p:nvSpPr>
          <p:spPr>
            <a:xfrm>
              <a:off x="1291517" y="2188409"/>
              <a:ext cx="2122162" cy="313932"/>
            </a:xfrm>
            <a:prstGeom prst="rect">
              <a:avLst/>
            </a:prstGeom>
          </p:spPr>
          <p:txBody>
            <a:bodyPr wrap="square">
              <a:spAutoFit/>
            </a:bodyPr>
            <a:lstStyle/>
            <a:p>
              <a:pPr defTabSz="457200">
                <a:lnSpc>
                  <a:spcPct val="90000"/>
                </a:lnSpc>
                <a:defRPr/>
              </a:pPr>
              <a:r>
                <a:rPr lang="en-US" sz="1600" b="1" dirty="0">
                  <a:solidFill>
                    <a:schemeClr val="bg1"/>
                  </a:solidFill>
                  <a:latin typeface="Arial"/>
                  <a:cs typeface="Arial"/>
                </a:rPr>
                <a:t>Cloud</a:t>
              </a:r>
            </a:p>
          </p:txBody>
        </p:sp>
        <p:sp>
          <p:nvSpPr>
            <p:cNvPr id="78" name="TextBox 77"/>
            <p:cNvSpPr txBox="1"/>
            <p:nvPr/>
          </p:nvSpPr>
          <p:spPr>
            <a:xfrm>
              <a:off x="3650707" y="2030683"/>
              <a:ext cx="697353" cy="646331"/>
            </a:xfrm>
            <a:prstGeom prst="rect">
              <a:avLst/>
            </a:prstGeom>
            <a:noFill/>
          </p:spPr>
          <p:txBody>
            <a:bodyPr wrap="none" rtlCol="0">
              <a:spAutoFit/>
            </a:bodyPr>
            <a:lstStyle/>
            <a:p>
              <a:r>
                <a:rPr lang="id-ID" sz="3600" b="1" dirty="0">
                  <a:solidFill>
                    <a:srgbClr val="29ABE2"/>
                  </a:solidFill>
                  <a:latin typeface="Arial" pitchFamily="34" charset="0"/>
                  <a:cs typeface="Arial" pitchFamily="34" charset="0"/>
                </a:rPr>
                <a:t>10</a:t>
              </a:r>
              <a:endParaRPr lang="en-US" sz="3600" b="1" dirty="0">
                <a:solidFill>
                  <a:srgbClr val="29ABE2"/>
                </a:solidFill>
                <a:latin typeface="Arial" pitchFamily="34" charset="0"/>
                <a:cs typeface="Arial" pitchFamily="34" charset="0"/>
              </a:endParaRPr>
            </a:p>
          </p:txBody>
        </p:sp>
      </p:grpSp>
    </p:spTree>
    <p:extLst>
      <p:ext uri="{BB962C8B-B14F-4D97-AF65-F5344CB8AC3E}">
        <p14:creationId xmlns:p14="http://schemas.microsoft.com/office/powerpoint/2010/main" val="14824387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Typical Scenarios </a:t>
            </a:r>
            <a:r>
              <a:rPr lang="en-US" dirty="0"/>
              <a:t>of Hyperconvergence </a:t>
            </a:r>
            <a:r>
              <a:rPr lang="en-US" dirty="0" smtClean="0"/>
              <a:t>Implementation</a:t>
            </a:r>
            <a:endParaRPr lang="en-US" dirty="0"/>
          </a:p>
        </p:txBody>
      </p:sp>
      <p:sp>
        <p:nvSpPr>
          <p:cNvPr id="6" name="Rectangle 5"/>
          <p:cNvSpPr/>
          <p:nvPr/>
        </p:nvSpPr>
        <p:spPr>
          <a:xfrm>
            <a:off x="0" y="1090994"/>
            <a:ext cx="12161838" cy="491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02646" y="1349165"/>
            <a:ext cx="9501705" cy="4763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6"/>
          <p:cNvSpPr/>
          <p:nvPr/>
        </p:nvSpPr>
        <p:spPr>
          <a:xfrm>
            <a:off x="7774477" y="1792604"/>
            <a:ext cx="3129875" cy="3047025"/>
          </a:xfrm>
          <a:custGeom>
            <a:avLst/>
            <a:gdLst>
              <a:gd name="connsiteX0" fmla="*/ 0 w 2582997"/>
              <a:gd name="connsiteY0" fmla="*/ 0 h 3330785"/>
              <a:gd name="connsiteX1" fmla="*/ 2582997 w 2582997"/>
              <a:gd name="connsiteY1" fmla="*/ 0 h 3330785"/>
              <a:gd name="connsiteX2" fmla="*/ 2582997 w 2582997"/>
              <a:gd name="connsiteY2" fmla="*/ 3330785 h 3330785"/>
              <a:gd name="connsiteX3" fmla="*/ 0 w 2582997"/>
              <a:gd name="connsiteY3" fmla="*/ 3330785 h 3330785"/>
              <a:gd name="connsiteX4" fmla="*/ 0 w 2582997"/>
              <a:gd name="connsiteY4" fmla="*/ 0 h 3330785"/>
              <a:gd name="connsiteX0" fmla="*/ 0 w 2582997"/>
              <a:gd name="connsiteY0" fmla="*/ 0 h 3330785"/>
              <a:gd name="connsiteX1" fmla="*/ 2582997 w 2582997"/>
              <a:gd name="connsiteY1" fmla="*/ 0 h 3330785"/>
              <a:gd name="connsiteX2" fmla="*/ 2582997 w 2582997"/>
              <a:gd name="connsiteY2" fmla="*/ 3330785 h 3330785"/>
              <a:gd name="connsiteX3" fmla="*/ 0 w 2582997"/>
              <a:gd name="connsiteY3" fmla="*/ 2713268 h 3330785"/>
              <a:gd name="connsiteX4" fmla="*/ 0 w 2582997"/>
              <a:gd name="connsiteY4" fmla="*/ 0 h 3330785"/>
              <a:gd name="connsiteX0" fmla="*/ 0 w 2582997"/>
              <a:gd name="connsiteY0" fmla="*/ 0 h 3085125"/>
              <a:gd name="connsiteX1" fmla="*/ 2582997 w 2582997"/>
              <a:gd name="connsiteY1" fmla="*/ 0 h 3085125"/>
              <a:gd name="connsiteX2" fmla="*/ 2569349 w 2582997"/>
              <a:gd name="connsiteY2" fmla="*/ 3085125 h 3085125"/>
              <a:gd name="connsiteX3" fmla="*/ 0 w 2582997"/>
              <a:gd name="connsiteY3" fmla="*/ 2713268 h 3085125"/>
              <a:gd name="connsiteX4" fmla="*/ 0 w 2582997"/>
              <a:gd name="connsiteY4" fmla="*/ 0 h 3085125"/>
              <a:gd name="connsiteX0" fmla="*/ 0 w 2582997"/>
              <a:gd name="connsiteY0" fmla="*/ 0 h 3085125"/>
              <a:gd name="connsiteX1" fmla="*/ 2582997 w 2582997"/>
              <a:gd name="connsiteY1" fmla="*/ 0 h 3085125"/>
              <a:gd name="connsiteX2" fmla="*/ 2569349 w 2582997"/>
              <a:gd name="connsiteY2" fmla="*/ 3085125 h 3085125"/>
              <a:gd name="connsiteX3" fmla="*/ 0 w 2582997"/>
              <a:gd name="connsiteY3" fmla="*/ 3040814 h 3085125"/>
              <a:gd name="connsiteX4" fmla="*/ 0 w 2582997"/>
              <a:gd name="connsiteY4" fmla="*/ 0 h 3085125"/>
              <a:gd name="connsiteX0" fmla="*/ 0 w 2582997"/>
              <a:gd name="connsiteY0" fmla="*/ 0 h 3056550"/>
              <a:gd name="connsiteX1" fmla="*/ 2582997 w 2582997"/>
              <a:gd name="connsiteY1" fmla="*/ 0 h 3056550"/>
              <a:gd name="connsiteX2" fmla="*/ 2559824 w 2582997"/>
              <a:gd name="connsiteY2" fmla="*/ 3056550 h 3056550"/>
              <a:gd name="connsiteX3" fmla="*/ 0 w 2582997"/>
              <a:gd name="connsiteY3" fmla="*/ 3040814 h 3056550"/>
              <a:gd name="connsiteX4" fmla="*/ 0 w 2582997"/>
              <a:gd name="connsiteY4" fmla="*/ 0 h 3056550"/>
              <a:gd name="connsiteX0" fmla="*/ 0 w 2582997"/>
              <a:gd name="connsiteY0" fmla="*/ 0 h 3056550"/>
              <a:gd name="connsiteX1" fmla="*/ 2582997 w 2582997"/>
              <a:gd name="connsiteY1" fmla="*/ 0 h 3056550"/>
              <a:gd name="connsiteX2" fmla="*/ 2559824 w 2582997"/>
              <a:gd name="connsiteY2" fmla="*/ 3056550 h 3056550"/>
              <a:gd name="connsiteX3" fmla="*/ 0 w 2582997"/>
              <a:gd name="connsiteY3" fmla="*/ 3040814 h 3056550"/>
              <a:gd name="connsiteX4" fmla="*/ 0 w 2582997"/>
              <a:gd name="connsiteY4" fmla="*/ 0 h 3056550"/>
              <a:gd name="connsiteX0" fmla="*/ 0 w 2598500"/>
              <a:gd name="connsiteY0" fmla="*/ 0 h 3066075"/>
              <a:gd name="connsiteX1" fmla="*/ 2582997 w 2598500"/>
              <a:gd name="connsiteY1" fmla="*/ 0 h 3066075"/>
              <a:gd name="connsiteX2" fmla="*/ 2597924 w 2598500"/>
              <a:gd name="connsiteY2" fmla="*/ 3066075 h 3066075"/>
              <a:gd name="connsiteX3" fmla="*/ 0 w 2598500"/>
              <a:gd name="connsiteY3" fmla="*/ 3040814 h 3066075"/>
              <a:gd name="connsiteX4" fmla="*/ 0 w 2598500"/>
              <a:gd name="connsiteY4" fmla="*/ 0 h 3066075"/>
              <a:gd name="connsiteX0" fmla="*/ 0 w 2582997"/>
              <a:gd name="connsiteY0" fmla="*/ 0 h 3047025"/>
              <a:gd name="connsiteX1" fmla="*/ 2582997 w 2582997"/>
              <a:gd name="connsiteY1" fmla="*/ 0 h 3047025"/>
              <a:gd name="connsiteX2" fmla="*/ 2559824 w 2582997"/>
              <a:gd name="connsiteY2" fmla="*/ 3047025 h 3047025"/>
              <a:gd name="connsiteX3" fmla="*/ 0 w 2582997"/>
              <a:gd name="connsiteY3" fmla="*/ 3040814 h 3047025"/>
              <a:gd name="connsiteX4" fmla="*/ 0 w 2582997"/>
              <a:gd name="connsiteY4" fmla="*/ 0 h 3047025"/>
              <a:gd name="connsiteX0" fmla="*/ 0 w 2582997"/>
              <a:gd name="connsiteY0" fmla="*/ 0 h 3047025"/>
              <a:gd name="connsiteX1" fmla="*/ 2582997 w 2582997"/>
              <a:gd name="connsiteY1" fmla="*/ 0 h 3047025"/>
              <a:gd name="connsiteX2" fmla="*/ 2578874 w 2582997"/>
              <a:gd name="connsiteY2" fmla="*/ 3047025 h 3047025"/>
              <a:gd name="connsiteX3" fmla="*/ 0 w 2582997"/>
              <a:gd name="connsiteY3" fmla="*/ 3040814 h 3047025"/>
              <a:gd name="connsiteX4" fmla="*/ 0 w 2582997"/>
              <a:gd name="connsiteY4" fmla="*/ 0 h 304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97" h="3047025">
                <a:moveTo>
                  <a:pt x="0" y="0"/>
                </a:moveTo>
                <a:lnTo>
                  <a:pt x="2582997" y="0"/>
                </a:lnTo>
                <a:cubicBezTo>
                  <a:pt x="2578448" y="1028375"/>
                  <a:pt x="2583423" y="2018650"/>
                  <a:pt x="2578874" y="3047025"/>
                </a:cubicBezTo>
                <a:lnTo>
                  <a:pt x="0" y="3040814"/>
                </a:lnTo>
                <a:lnTo>
                  <a:pt x="0" y="0"/>
                </a:lnTo>
                <a:close/>
              </a:path>
            </a:pathLst>
          </a:custGeom>
          <a:gradFill flip="none" rotWithShape="1">
            <a:gsLst>
              <a:gs pos="0">
                <a:srgbClr val="29ABE2">
                  <a:lumMod val="30000"/>
                  <a:lumOff val="70000"/>
                </a:srgbClr>
              </a:gs>
              <a:gs pos="90000">
                <a:schemeClr val="bg1">
                  <a:alpha val="33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781128" y="1182857"/>
            <a:ext cx="3133357" cy="269896"/>
          </a:xfrm>
          <a:prstGeom prst="rect">
            <a:avLst/>
          </a:prstGeom>
          <a:gradFill flip="none" rotWithShape="1">
            <a:gsLst>
              <a:gs pos="55000">
                <a:srgbClr val="29ABE2"/>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20"/>
          <p:cNvSpPr>
            <a:spLocks/>
          </p:cNvSpPr>
          <p:nvPr/>
        </p:nvSpPr>
        <p:spPr bwMode="auto">
          <a:xfrm>
            <a:off x="7892731" y="1179299"/>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800" b="1" dirty="0">
                <a:solidFill>
                  <a:schemeClr val="bg1"/>
                </a:solidFill>
                <a:latin typeface="Arial"/>
                <a:ea typeface="MS PGothic" panose="020B0600070205080204" pitchFamily="34" charset="-128"/>
                <a:cs typeface="Arial"/>
                <a:sym typeface="HelveticaNeueLT Std Med Cn" pitchFamily="-84" charset="0"/>
              </a:rPr>
              <a:t>PHASE 3</a:t>
            </a:r>
          </a:p>
        </p:txBody>
      </p:sp>
      <p:sp>
        <p:nvSpPr>
          <p:cNvPr id="13" name="Rectangle 12"/>
          <p:cNvSpPr/>
          <p:nvPr/>
        </p:nvSpPr>
        <p:spPr>
          <a:xfrm>
            <a:off x="1583886" y="1182858"/>
            <a:ext cx="3109459" cy="281771"/>
          </a:xfrm>
          <a:prstGeom prst="rect">
            <a:avLst/>
          </a:prstGeom>
          <a:gradFill flip="none" rotWithShape="1">
            <a:gsLst>
              <a:gs pos="55000">
                <a:srgbClr val="00B050"/>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1"/>
          <p:cNvSpPr>
            <a:spLocks/>
          </p:cNvSpPr>
          <p:nvPr/>
        </p:nvSpPr>
        <p:spPr bwMode="auto">
          <a:xfrm>
            <a:off x="2380299" y="1175175"/>
            <a:ext cx="10125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800" b="1" dirty="0">
                <a:solidFill>
                  <a:srgbClr val="FFFFFF"/>
                </a:solidFill>
                <a:latin typeface="Arial"/>
                <a:ea typeface="MS PGothic" panose="020B0600070205080204" pitchFamily="34" charset="-128"/>
                <a:cs typeface="Arial"/>
                <a:sym typeface="HelveticaNeueLT Std Med Cn" pitchFamily="-84" charset="0"/>
              </a:rPr>
              <a:t>PHASE 1</a:t>
            </a:r>
          </a:p>
        </p:txBody>
      </p:sp>
      <p:sp>
        <p:nvSpPr>
          <p:cNvPr id="15" name="Rectangle 19"/>
          <p:cNvSpPr/>
          <p:nvPr/>
        </p:nvSpPr>
        <p:spPr>
          <a:xfrm>
            <a:off x="1534766" y="1791878"/>
            <a:ext cx="3130591" cy="3047817"/>
          </a:xfrm>
          <a:custGeom>
            <a:avLst/>
            <a:gdLst>
              <a:gd name="connsiteX0" fmla="*/ 0 w 2652762"/>
              <a:gd name="connsiteY0" fmla="*/ 0 h 3043917"/>
              <a:gd name="connsiteX1" fmla="*/ 2652762 w 2652762"/>
              <a:gd name="connsiteY1" fmla="*/ 0 h 3043917"/>
              <a:gd name="connsiteX2" fmla="*/ 2652762 w 2652762"/>
              <a:gd name="connsiteY2" fmla="*/ 3043917 h 3043917"/>
              <a:gd name="connsiteX3" fmla="*/ 0 w 2652762"/>
              <a:gd name="connsiteY3" fmla="*/ 3043917 h 3043917"/>
              <a:gd name="connsiteX4" fmla="*/ 0 w 2652762"/>
              <a:gd name="connsiteY4" fmla="*/ 0 h 3043917"/>
              <a:gd name="connsiteX0" fmla="*/ 0 w 2652762"/>
              <a:gd name="connsiteY0" fmla="*/ 0 h 3043917"/>
              <a:gd name="connsiteX1" fmla="*/ 2652762 w 2652762"/>
              <a:gd name="connsiteY1" fmla="*/ 0 h 3043917"/>
              <a:gd name="connsiteX2" fmla="*/ 2640887 w 2652762"/>
              <a:gd name="connsiteY2" fmla="*/ 2699533 h 3043917"/>
              <a:gd name="connsiteX3" fmla="*/ 0 w 2652762"/>
              <a:gd name="connsiteY3" fmla="*/ 3043917 h 3043917"/>
              <a:gd name="connsiteX4" fmla="*/ 0 w 2652762"/>
              <a:gd name="connsiteY4" fmla="*/ 0 h 3043917"/>
              <a:gd name="connsiteX0" fmla="*/ 0 w 2652762"/>
              <a:gd name="connsiteY0" fmla="*/ 0 h 3043917"/>
              <a:gd name="connsiteX1" fmla="*/ 2652762 w 2652762"/>
              <a:gd name="connsiteY1" fmla="*/ 0 h 3043917"/>
              <a:gd name="connsiteX2" fmla="*/ 2640887 w 2652762"/>
              <a:gd name="connsiteY2" fmla="*/ 2652032 h 3043917"/>
              <a:gd name="connsiteX3" fmla="*/ 0 w 2652762"/>
              <a:gd name="connsiteY3" fmla="*/ 3043917 h 3043917"/>
              <a:gd name="connsiteX4" fmla="*/ 0 w 2652762"/>
              <a:gd name="connsiteY4" fmla="*/ 0 h 3043917"/>
              <a:gd name="connsiteX0" fmla="*/ 0 w 2653904"/>
              <a:gd name="connsiteY0" fmla="*/ 0 h 3043917"/>
              <a:gd name="connsiteX1" fmla="*/ 2652762 w 2653904"/>
              <a:gd name="connsiteY1" fmla="*/ 0 h 3043917"/>
              <a:gd name="connsiteX2" fmla="*/ 2652762 w 2653904"/>
              <a:gd name="connsiteY2" fmla="*/ 2652032 h 3043917"/>
              <a:gd name="connsiteX3" fmla="*/ 0 w 2653904"/>
              <a:gd name="connsiteY3" fmla="*/ 3043917 h 3043917"/>
              <a:gd name="connsiteX4" fmla="*/ 0 w 2653904"/>
              <a:gd name="connsiteY4" fmla="*/ 0 h 3043917"/>
              <a:gd name="connsiteX0" fmla="*/ 0 w 2653904"/>
              <a:gd name="connsiteY0" fmla="*/ 0 h 3047817"/>
              <a:gd name="connsiteX1" fmla="*/ 2652762 w 2653904"/>
              <a:gd name="connsiteY1" fmla="*/ 0 h 3047817"/>
              <a:gd name="connsiteX2" fmla="*/ 2652762 w 2653904"/>
              <a:gd name="connsiteY2" fmla="*/ 3047817 h 3047817"/>
              <a:gd name="connsiteX3" fmla="*/ 0 w 2653904"/>
              <a:gd name="connsiteY3" fmla="*/ 3043917 h 3047817"/>
              <a:gd name="connsiteX4" fmla="*/ 0 w 2653904"/>
              <a:gd name="connsiteY4" fmla="*/ 0 h 304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04" h="3047817">
                <a:moveTo>
                  <a:pt x="0" y="0"/>
                </a:moveTo>
                <a:lnTo>
                  <a:pt x="2652762" y="0"/>
                </a:lnTo>
                <a:cubicBezTo>
                  <a:pt x="2648804" y="899844"/>
                  <a:pt x="2656720" y="2147973"/>
                  <a:pt x="2652762" y="3047817"/>
                </a:cubicBezTo>
                <a:lnTo>
                  <a:pt x="0" y="3043917"/>
                </a:lnTo>
                <a:lnTo>
                  <a:pt x="0" y="0"/>
                </a:lnTo>
                <a:close/>
              </a:path>
            </a:pathLst>
          </a:custGeom>
          <a:gradFill flip="none" rotWithShape="1">
            <a:gsLst>
              <a:gs pos="0">
                <a:srgbClr val="00B050">
                  <a:lumMod val="22000"/>
                  <a:lumOff val="78000"/>
                </a:srgbClr>
              </a:gs>
              <a:gs pos="90000">
                <a:schemeClr val="bg1">
                  <a:alpha val="33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585344" y="1791877"/>
            <a:ext cx="3179174" cy="3070338"/>
          </a:xfrm>
          <a:prstGeom prst="rect">
            <a:avLst/>
          </a:prstGeom>
          <a:gradFill flip="none" rotWithShape="1">
            <a:gsLst>
              <a:gs pos="0">
                <a:srgbClr val="FF6731">
                  <a:lumMod val="27000"/>
                  <a:lumOff val="73000"/>
                </a:srgbClr>
              </a:gs>
              <a:gs pos="90000">
                <a:schemeClr val="bg1">
                  <a:alpha val="44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2"/>
          <p:cNvSpPr>
            <a:spLocks/>
          </p:cNvSpPr>
          <p:nvPr/>
        </p:nvSpPr>
        <p:spPr bwMode="auto">
          <a:xfrm>
            <a:off x="4602333" y="1430538"/>
            <a:ext cx="2614911" cy="90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lnSpc>
                <a:spcPct val="130000"/>
              </a:lnSpc>
            </a:pPr>
            <a:r>
              <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rPr>
              <a:t>Transform your data center</a:t>
            </a:r>
          </a:p>
          <a:p>
            <a:pPr eaLnBrk="1" hangingPunct="1">
              <a:lnSpc>
                <a:spcPct val="130000"/>
              </a:lnSpc>
            </a:pPr>
            <a:r>
              <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rPr>
              <a:t>Improve operational efficiency</a:t>
            </a:r>
          </a:p>
          <a:p>
            <a:pPr eaLnBrk="1" hangingPunct="1"/>
            <a:endPar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endParaRPr>
          </a:p>
        </p:txBody>
      </p:sp>
      <p:sp>
        <p:nvSpPr>
          <p:cNvPr id="18" name="Rectangle 12"/>
          <p:cNvSpPr>
            <a:spLocks/>
          </p:cNvSpPr>
          <p:nvPr/>
        </p:nvSpPr>
        <p:spPr bwMode="auto">
          <a:xfrm>
            <a:off x="7786743" y="1412011"/>
            <a:ext cx="2275637" cy="90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lnSpc>
                <a:spcPct val="130000"/>
              </a:lnSpc>
            </a:pPr>
            <a:r>
              <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rPr>
              <a:t>Revolutionize IT</a:t>
            </a:r>
          </a:p>
          <a:p>
            <a:pPr eaLnBrk="1" hangingPunct="1">
              <a:lnSpc>
                <a:spcPct val="130000"/>
              </a:lnSpc>
            </a:pPr>
            <a:r>
              <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rPr>
              <a:t>3x TCO Savings</a:t>
            </a:r>
          </a:p>
          <a:p>
            <a:pPr eaLnBrk="1" hangingPunct="1"/>
            <a:endPar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endParaRPr>
          </a:p>
        </p:txBody>
      </p:sp>
      <p:sp>
        <p:nvSpPr>
          <p:cNvPr id="19" name="Rectangle 12"/>
          <p:cNvSpPr>
            <a:spLocks/>
          </p:cNvSpPr>
          <p:nvPr/>
        </p:nvSpPr>
        <p:spPr bwMode="auto">
          <a:xfrm>
            <a:off x="1583885" y="1415162"/>
            <a:ext cx="2094361" cy="90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lnSpc>
                <a:spcPct val="130000"/>
              </a:lnSpc>
            </a:pPr>
            <a:r>
              <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rPr>
              <a:t>Prove the value</a:t>
            </a:r>
          </a:p>
          <a:p>
            <a:pPr eaLnBrk="1" hangingPunct="1">
              <a:lnSpc>
                <a:spcPct val="130000"/>
              </a:lnSpc>
            </a:pPr>
            <a:r>
              <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rPr>
              <a:t>Solve specific problems</a:t>
            </a:r>
          </a:p>
          <a:p>
            <a:pPr eaLnBrk="1" hangingPunct="1"/>
            <a:endParaRPr lang="en-US" altLang="en-US" sz="1200" b="1" dirty="0">
              <a:solidFill>
                <a:srgbClr val="4D4D4D"/>
              </a:solidFill>
              <a:latin typeface="Arial" panose="020B0604020202020204" pitchFamily="34" charset="0"/>
              <a:ea typeface="MS PGothic" panose="020B0600070205080204" pitchFamily="34" charset="-128"/>
              <a:cs typeface="Arial" panose="020B0604020202020204" pitchFamily="34" charset="0"/>
            </a:endParaRPr>
          </a:p>
        </p:txBody>
      </p:sp>
      <p:sp>
        <p:nvSpPr>
          <p:cNvPr id="20" name="Rectangle 19"/>
          <p:cNvSpPr/>
          <p:nvPr/>
        </p:nvSpPr>
        <p:spPr>
          <a:xfrm>
            <a:off x="1408281" y="1374566"/>
            <a:ext cx="149964" cy="3513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5"/>
          <p:cNvSpPr>
            <a:spLocks/>
          </p:cNvSpPr>
          <p:nvPr/>
        </p:nvSpPr>
        <p:spPr bwMode="auto">
          <a:xfrm>
            <a:off x="2522968" y="4940684"/>
            <a:ext cx="1487738" cy="117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nchorCtr="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200" b="1" dirty="0">
                <a:solidFill>
                  <a:srgbClr val="4D4D4D"/>
                </a:solidFill>
                <a:latin typeface="Arial"/>
                <a:ea typeface="MS PGothic" panose="020B0600070205080204" pitchFamily="34" charset="-128"/>
                <a:cs typeface="Arial"/>
              </a:rPr>
              <a:t>ROBO</a:t>
            </a:r>
          </a:p>
          <a:p>
            <a:pPr eaLnBrk="1" hangingPunct="1"/>
            <a:r>
              <a:rPr lang="en-US" altLang="en-US" sz="1200" b="1" dirty="0">
                <a:solidFill>
                  <a:srgbClr val="4D4D4D"/>
                </a:solidFill>
                <a:latin typeface="Arial"/>
                <a:ea typeface="MS PGothic" panose="020B0600070205080204" pitchFamily="34" charset="-128"/>
                <a:cs typeface="Arial"/>
              </a:rPr>
              <a:t>Data Protection</a:t>
            </a:r>
          </a:p>
          <a:p>
            <a:pPr eaLnBrk="1" hangingPunct="1"/>
            <a:r>
              <a:rPr lang="en-US" altLang="en-US" sz="1200" b="1" dirty="0">
                <a:solidFill>
                  <a:srgbClr val="4D4D4D"/>
                </a:solidFill>
                <a:latin typeface="Arial"/>
                <a:ea typeface="MS PGothic" panose="020B0600070205080204" pitchFamily="34" charset="-128"/>
                <a:cs typeface="Arial"/>
              </a:rPr>
              <a:t>Data Migration</a:t>
            </a:r>
          </a:p>
          <a:p>
            <a:pPr eaLnBrk="1" hangingPunct="1"/>
            <a:r>
              <a:rPr lang="en-US" altLang="en-US" sz="1200" b="1" dirty="0">
                <a:solidFill>
                  <a:srgbClr val="4D4D4D"/>
                </a:solidFill>
                <a:latin typeface="Arial"/>
                <a:ea typeface="MS PGothic" panose="020B0600070205080204" pitchFamily="34" charset="-128"/>
                <a:cs typeface="Arial"/>
              </a:rPr>
              <a:t>Test &amp; </a:t>
            </a:r>
            <a:r>
              <a:rPr lang="en-US" altLang="en-US" sz="1200" b="1" dirty="0" err="1" smtClean="0">
                <a:solidFill>
                  <a:srgbClr val="4D4D4D"/>
                </a:solidFill>
                <a:latin typeface="Arial"/>
                <a:ea typeface="MS PGothic" panose="020B0600070205080204" pitchFamily="34" charset="-128"/>
                <a:cs typeface="Arial"/>
              </a:rPr>
              <a:t>Dev</a:t>
            </a:r>
            <a:endParaRPr lang="en-US" altLang="en-US" sz="1200" b="1" dirty="0" smtClean="0">
              <a:solidFill>
                <a:srgbClr val="4D4D4D"/>
              </a:solidFill>
              <a:latin typeface="Arial"/>
              <a:ea typeface="MS PGothic" panose="020B0600070205080204" pitchFamily="34" charset="-128"/>
              <a:cs typeface="Arial"/>
            </a:endParaRPr>
          </a:p>
          <a:p>
            <a:pPr eaLnBrk="1" hangingPunct="1"/>
            <a:r>
              <a:rPr lang="en-US" altLang="en-US" sz="1200" b="1" dirty="0" smtClean="0">
                <a:solidFill>
                  <a:srgbClr val="4D4D4D"/>
                </a:solidFill>
                <a:latin typeface="Arial"/>
                <a:ea typeface="MS PGothic" panose="020B0600070205080204" pitchFamily="34" charset="-128"/>
                <a:cs typeface="Arial"/>
              </a:rPr>
              <a:t>VDI</a:t>
            </a:r>
            <a:endParaRPr lang="en-US" altLang="en-US" sz="1200" b="1" dirty="0">
              <a:solidFill>
                <a:srgbClr val="4D4D4D"/>
              </a:solidFill>
              <a:latin typeface="Arial"/>
              <a:ea typeface="MS PGothic" panose="020B0600070205080204" pitchFamily="34" charset="-128"/>
              <a:cs typeface="Arial"/>
            </a:endParaRPr>
          </a:p>
          <a:p>
            <a:pPr eaLnBrk="1" hangingPunct="1"/>
            <a:r>
              <a:rPr lang="en-US" altLang="en-US" sz="1200" b="1" dirty="0" smtClean="0">
                <a:solidFill>
                  <a:srgbClr val="4D4D4D"/>
                </a:solidFill>
                <a:latin typeface="Arial"/>
                <a:ea typeface="MS PGothic" panose="020B0600070205080204" pitchFamily="34" charset="-128"/>
                <a:cs typeface="Arial"/>
              </a:rPr>
              <a:t>Consolidation</a:t>
            </a:r>
            <a:endParaRPr lang="en-US" altLang="en-US" sz="1200" b="1" dirty="0">
              <a:solidFill>
                <a:srgbClr val="4D4D4D"/>
              </a:solidFill>
              <a:latin typeface="Arial"/>
              <a:ea typeface="MS PGothic" panose="020B0600070205080204" pitchFamily="34" charset="-128"/>
              <a:cs typeface="Arial"/>
            </a:endParaRPr>
          </a:p>
        </p:txBody>
      </p:sp>
      <p:sp>
        <p:nvSpPr>
          <p:cNvPr id="22" name="Rectangle 6"/>
          <p:cNvSpPr>
            <a:spLocks/>
          </p:cNvSpPr>
          <p:nvPr/>
        </p:nvSpPr>
        <p:spPr bwMode="auto">
          <a:xfrm>
            <a:off x="4536835" y="4923187"/>
            <a:ext cx="2221740" cy="66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200" b="1" dirty="0">
                <a:solidFill>
                  <a:srgbClr val="4D4D4D"/>
                </a:solidFill>
                <a:latin typeface="Arial"/>
                <a:ea typeface="MS PGothic" panose="020B0600070205080204" pitchFamily="34" charset="-128"/>
                <a:cs typeface="Arial"/>
              </a:rPr>
              <a:t>Data Center Consolidation</a:t>
            </a:r>
          </a:p>
          <a:p>
            <a:pPr eaLnBrk="1" hangingPunct="1"/>
            <a:r>
              <a:rPr lang="en-US" altLang="en-US" sz="1200" b="1" dirty="0">
                <a:solidFill>
                  <a:srgbClr val="4D4D4D"/>
                </a:solidFill>
                <a:latin typeface="Arial"/>
                <a:ea typeface="MS PGothic" panose="020B0600070205080204" pitchFamily="34" charset="-128"/>
                <a:cs typeface="Arial"/>
              </a:rPr>
              <a:t>Mission-Critical Applications</a:t>
            </a:r>
          </a:p>
        </p:txBody>
      </p:sp>
      <p:sp>
        <p:nvSpPr>
          <p:cNvPr id="23" name="Rectangle 6"/>
          <p:cNvSpPr>
            <a:spLocks/>
          </p:cNvSpPr>
          <p:nvPr/>
        </p:nvSpPr>
        <p:spPr bwMode="auto">
          <a:xfrm>
            <a:off x="7795877" y="4922678"/>
            <a:ext cx="1059271" cy="99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200" b="1" dirty="0">
                <a:solidFill>
                  <a:srgbClr val="4D4D4D"/>
                </a:solidFill>
                <a:latin typeface="Arial"/>
                <a:ea typeface="MS PGothic" panose="020B0600070205080204" pitchFamily="34" charset="-128"/>
                <a:cs typeface="Arial"/>
              </a:rPr>
              <a:t>100% </a:t>
            </a:r>
          </a:p>
          <a:p>
            <a:pPr eaLnBrk="1" hangingPunct="1"/>
            <a:r>
              <a:rPr lang="en-US" altLang="en-US" sz="1200" b="1" dirty="0">
                <a:solidFill>
                  <a:srgbClr val="4D4D4D"/>
                </a:solidFill>
                <a:latin typeface="Arial"/>
                <a:ea typeface="MS PGothic" panose="020B0600070205080204" pitchFamily="34" charset="-128"/>
                <a:cs typeface="Arial"/>
              </a:rPr>
              <a:t>Applications</a:t>
            </a:r>
          </a:p>
        </p:txBody>
      </p:sp>
      <p:sp>
        <p:nvSpPr>
          <p:cNvPr id="24" name="Rectangle 6"/>
          <p:cNvSpPr>
            <a:spLocks/>
          </p:cNvSpPr>
          <p:nvPr/>
        </p:nvSpPr>
        <p:spPr bwMode="auto">
          <a:xfrm>
            <a:off x="1570254" y="4924083"/>
            <a:ext cx="1181929" cy="30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lnSpc>
                <a:spcPct val="90000"/>
              </a:lnSpc>
            </a:pPr>
            <a:r>
              <a:rPr lang="en-US" altLang="en-US" sz="1200" b="1" dirty="0" smtClean="0">
                <a:solidFill>
                  <a:srgbClr val="29ABE2"/>
                </a:solidFill>
                <a:ea typeface="MS PGothic" panose="020B0600070205080204" pitchFamily="34" charset="-128"/>
              </a:rPr>
              <a:t>Starting</a:t>
            </a:r>
            <a:r>
              <a:rPr lang="en-US" altLang="en-US" sz="1200" b="1" dirty="0">
                <a:solidFill>
                  <a:srgbClr val="29ABE2"/>
                </a:solidFill>
                <a:ea typeface="MS PGothic" panose="020B0600070205080204" pitchFamily="34" charset="-128"/>
              </a:rPr>
              <a:t/>
            </a:r>
            <a:br>
              <a:rPr lang="en-US" altLang="en-US" sz="1200" b="1" dirty="0">
                <a:solidFill>
                  <a:srgbClr val="29ABE2"/>
                </a:solidFill>
                <a:ea typeface="MS PGothic" panose="020B0600070205080204" pitchFamily="34" charset="-128"/>
              </a:rPr>
            </a:br>
            <a:r>
              <a:rPr lang="en-US" altLang="en-US" sz="1200" b="1" dirty="0">
                <a:solidFill>
                  <a:srgbClr val="29ABE2"/>
                </a:solidFill>
                <a:ea typeface="MS PGothic" panose="020B0600070205080204" pitchFamily="34" charset="-128"/>
              </a:rPr>
              <a:t>Use Cases</a:t>
            </a:r>
          </a:p>
        </p:txBody>
      </p:sp>
      <p:sp>
        <p:nvSpPr>
          <p:cNvPr id="25" name="Rectangle 6"/>
          <p:cNvSpPr>
            <a:spLocks/>
          </p:cNvSpPr>
          <p:nvPr/>
        </p:nvSpPr>
        <p:spPr bwMode="auto">
          <a:xfrm>
            <a:off x="8594311" y="2422064"/>
            <a:ext cx="2154635" cy="30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algn="ctr" eaLnBrk="1" hangingPunct="1">
              <a:lnSpc>
                <a:spcPct val="90000"/>
              </a:lnSpc>
            </a:pPr>
            <a:r>
              <a:rPr lang="en-US" altLang="en-US" sz="1200" b="1" i="1" dirty="0">
                <a:solidFill>
                  <a:srgbClr val="4D4D4D"/>
                </a:solidFill>
                <a:latin typeface="Arial"/>
                <a:ea typeface="MS PGothic" panose="020B0600070205080204" pitchFamily="34" charset="-128"/>
                <a:cs typeface="Arial"/>
              </a:rPr>
              <a:t>Degree of</a:t>
            </a:r>
          </a:p>
          <a:p>
            <a:pPr algn="ctr" eaLnBrk="1" hangingPunct="1">
              <a:lnSpc>
                <a:spcPct val="90000"/>
              </a:lnSpc>
            </a:pPr>
            <a:r>
              <a:rPr lang="en-US" altLang="en-US" sz="1200" b="1" i="1" dirty="0">
                <a:solidFill>
                  <a:srgbClr val="4D4D4D"/>
                </a:solidFill>
                <a:latin typeface="Arial"/>
                <a:ea typeface="MS PGothic" panose="020B0600070205080204" pitchFamily="34" charset="-128"/>
                <a:cs typeface="Arial"/>
              </a:rPr>
              <a:t>Hyperconvergence</a:t>
            </a:r>
          </a:p>
          <a:p>
            <a:pPr algn="ctr" eaLnBrk="1" hangingPunct="1">
              <a:lnSpc>
                <a:spcPct val="90000"/>
              </a:lnSpc>
            </a:pPr>
            <a:endParaRPr lang="en-US" altLang="en-US" sz="1200" b="1" i="1" dirty="0">
              <a:solidFill>
                <a:srgbClr val="4D4D4D"/>
              </a:solidFill>
              <a:latin typeface="Arial"/>
              <a:ea typeface="MS PGothic" panose="020B0600070205080204" pitchFamily="34" charset="-128"/>
              <a:cs typeface="Arial"/>
            </a:endParaRPr>
          </a:p>
          <a:p>
            <a:pPr algn="ctr" eaLnBrk="1" hangingPunct="1">
              <a:lnSpc>
                <a:spcPct val="90000"/>
              </a:lnSpc>
            </a:pPr>
            <a:r>
              <a:rPr lang="en-US" altLang="en-US" sz="1200" b="1" i="1" dirty="0">
                <a:solidFill>
                  <a:srgbClr val="4D4D4D"/>
                </a:solidFill>
                <a:latin typeface="Arial"/>
                <a:ea typeface="MS PGothic" panose="020B0600070205080204" pitchFamily="34" charset="-128"/>
                <a:cs typeface="Arial"/>
              </a:rPr>
              <a:t>Increased Cost Savings</a:t>
            </a:r>
          </a:p>
        </p:txBody>
      </p:sp>
      <p:sp>
        <p:nvSpPr>
          <p:cNvPr id="26" name="Rectangle 25"/>
          <p:cNvSpPr/>
          <p:nvPr/>
        </p:nvSpPr>
        <p:spPr>
          <a:xfrm>
            <a:off x="4578005" y="1175920"/>
            <a:ext cx="3353102" cy="288709"/>
          </a:xfrm>
          <a:prstGeom prst="rect">
            <a:avLst/>
          </a:prstGeom>
          <a:gradFill flip="none" rotWithShape="1">
            <a:gsLst>
              <a:gs pos="55000">
                <a:srgbClr val="FF673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17"/>
          <p:cNvSpPr>
            <a:spLocks/>
          </p:cNvSpPr>
          <p:nvPr/>
        </p:nvSpPr>
        <p:spPr bwMode="auto">
          <a:xfrm>
            <a:off x="4744200" y="1172361"/>
            <a:ext cx="20580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800" b="1" dirty="0">
                <a:solidFill>
                  <a:srgbClr val="FFFFFF"/>
                </a:solidFill>
                <a:latin typeface="Arial"/>
                <a:ea typeface="MS PGothic" panose="020B0600070205080204" pitchFamily="34" charset="-128"/>
                <a:cs typeface="Arial"/>
                <a:sym typeface="HelveticaNeueLT Std Med Cn" pitchFamily="-84" charset="0"/>
              </a:rPr>
              <a:t>PHASE 2</a:t>
            </a:r>
          </a:p>
        </p:txBody>
      </p:sp>
      <p:sp>
        <p:nvSpPr>
          <p:cNvPr id="28" name="Rectangle 6"/>
          <p:cNvSpPr>
            <a:spLocks/>
          </p:cNvSpPr>
          <p:nvPr/>
        </p:nvSpPr>
        <p:spPr bwMode="auto">
          <a:xfrm>
            <a:off x="10009964" y="4878816"/>
            <a:ext cx="738982" cy="18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algn="r" eaLnBrk="1" hangingPunct="1"/>
            <a:r>
              <a:rPr lang="en-US" altLang="en-US" sz="1200" i="1" dirty="0">
                <a:solidFill>
                  <a:srgbClr val="4D4D4D"/>
                </a:solidFill>
                <a:latin typeface="Arial"/>
                <a:ea typeface="MS PGothic" panose="020B0600070205080204" pitchFamily="34" charset="-128"/>
                <a:cs typeface="Arial"/>
              </a:rPr>
              <a:t>Time</a:t>
            </a:r>
          </a:p>
        </p:txBody>
      </p:sp>
      <p:cxnSp>
        <p:nvCxnSpPr>
          <p:cNvPr id="29" name="Straight Connector 28"/>
          <p:cNvCxnSpPr/>
          <p:nvPr/>
        </p:nvCxnSpPr>
        <p:spPr>
          <a:xfrm>
            <a:off x="1551226" y="4862215"/>
            <a:ext cx="9362558" cy="0"/>
          </a:xfrm>
          <a:prstGeom prst="line">
            <a:avLst/>
          </a:prstGeom>
          <a:ln w="57150" cmpd="sng">
            <a:solidFill>
              <a:schemeClr val="tx1">
                <a:lumMod val="50000"/>
                <a:lumOff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 name="Rectangle 6"/>
          <p:cNvSpPr>
            <a:spLocks/>
          </p:cNvSpPr>
          <p:nvPr/>
        </p:nvSpPr>
        <p:spPr bwMode="auto">
          <a:xfrm>
            <a:off x="9294951" y="4922678"/>
            <a:ext cx="738415" cy="99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676767"/>
                </a:solidFill>
                <a:latin typeface="HelveticaNeueLT Std Lt" pitchFamily="-84" charset="0"/>
                <a:ea typeface="ヒラギノ角ゴ ProN W3" pitchFamily="-84" charset="-128"/>
                <a:sym typeface="HelveticaNeueLT Std Lt" pitchFamily="-84" charset="0"/>
              </a:defRPr>
            </a:lvl1pPr>
            <a:lvl2pPr marL="742950" indent="-285750" eaLnBrk="0" hangingPunct="0">
              <a:defRPr sz="4200">
                <a:solidFill>
                  <a:srgbClr val="676767"/>
                </a:solidFill>
                <a:latin typeface="HelveticaNeueLT Std Lt" pitchFamily="-84" charset="0"/>
                <a:ea typeface="ヒラギノ角ゴ ProN W3" pitchFamily="-84" charset="-128"/>
                <a:sym typeface="HelveticaNeueLT Std Lt" pitchFamily="-84" charset="0"/>
              </a:defRPr>
            </a:lvl2pPr>
            <a:lvl3pPr marL="11430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3pPr>
            <a:lvl4pPr marL="16002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4pPr>
            <a:lvl5pPr marL="2057400" indent="-228600" eaLnBrk="0" hangingPunct="0">
              <a:defRPr sz="4200">
                <a:solidFill>
                  <a:srgbClr val="676767"/>
                </a:solidFill>
                <a:latin typeface="HelveticaNeueLT Std Lt" pitchFamily="-84" charset="0"/>
                <a:ea typeface="ヒラギノ角ゴ ProN W3" pitchFamily="-84" charset="-128"/>
                <a:sym typeface="HelveticaNeueLT Std Lt" pitchFamily="-84" charset="0"/>
              </a:defRPr>
            </a:lvl5pPr>
            <a:lvl6pPr marL="25146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6pPr>
            <a:lvl7pPr marL="29718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7pPr>
            <a:lvl8pPr marL="34290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8pPr>
            <a:lvl9pPr marL="3886200" indent="-228600" algn="ctr" eaLnBrk="0" fontAlgn="base" hangingPunct="0">
              <a:spcBef>
                <a:spcPct val="0"/>
              </a:spcBef>
              <a:spcAft>
                <a:spcPct val="0"/>
              </a:spcAft>
              <a:defRPr sz="4200">
                <a:solidFill>
                  <a:srgbClr val="676767"/>
                </a:solidFill>
                <a:latin typeface="HelveticaNeueLT Std Lt" pitchFamily="-84" charset="0"/>
                <a:ea typeface="ヒラギノ角ゴ ProN W3" pitchFamily="-84" charset="-128"/>
                <a:sym typeface="HelveticaNeueLT Std Lt" pitchFamily="-84" charset="0"/>
              </a:defRPr>
            </a:lvl9pPr>
          </a:lstStyle>
          <a:p>
            <a:pPr eaLnBrk="1" hangingPunct="1"/>
            <a:r>
              <a:rPr lang="en-US" altLang="en-US" sz="1200" b="1" dirty="0">
                <a:solidFill>
                  <a:srgbClr val="4D4D4D"/>
                </a:solidFill>
                <a:latin typeface="Arial"/>
                <a:ea typeface="MS PGothic" panose="020B0600070205080204" pitchFamily="34" charset="-128"/>
                <a:cs typeface="Arial"/>
              </a:rPr>
              <a:t>Cloud</a:t>
            </a:r>
          </a:p>
        </p:txBody>
      </p:sp>
      <p:grpSp>
        <p:nvGrpSpPr>
          <p:cNvPr id="31" name="Group 30"/>
          <p:cNvGrpSpPr/>
          <p:nvPr/>
        </p:nvGrpSpPr>
        <p:grpSpPr>
          <a:xfrm>
            <a:off x="1583886" y="1892634"/>
            <a:ext cx="9165060" cy="2996222"/>
            <a:chOff x="2081976" y="1699196"/>
            <a:chExt cx="9165060" cy="2996222"/>
          </a:xfrm>
        </p:grpSpPr>
        <p:pic>
          <p:nvPicPr>
            <p:cNvPr id="32" name="Picture 31" descr="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58" y="1699196"/>
              <a:ext cx="9065878" cy="2910431"/>
            </a:xfrm>
            <a:prstGeom prst="rect">
              <a:avLst/>
            </a:prstGeom>
            <a:ln>
              <a:noFill/>
            </a:ln>
          </p:spPr>
        </p:pic>
        <p:sp>
          <p:nvSpPr>
            <p:cNvPr id="33" name="Oval 32"/>
            <p:cNvSpPr/>
            <p:nvPr/>
          </p:nvSpPr>
          <p:spPr>
            <a:xfrm>
              <a:off x="4940273" y="3496081"/>
              <a:ext cx="249381" cy="249381"/>
            </a:xfrm>
            <a:prstGeom prst="ellipse">
              <a:avLst/>
            </a:prstGeom>
            <a:solidFill>
              <a:srgbClr val="009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47876" y="2043310"/>
              <a:ext cx="249381" cy="249381"/>
            </a:xfrm>
            <a:prstGeom prst="ellipse">
              <a:avLst/>
            </a:prstGeom>
            <a:solidFill>
              <a:srgbClr val="009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081976" y="4446037"/>
              <a:ext cx="249381" cy="249381"/>
            </a:xfrm>
            <a:prstGeom prst="ellipse">
              <a:avLst/>
            </a:prstGeom>
            <a:solidFill>
              <a:srgbClr val="009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4543355" y="872634"/>
            <a:ext cx="3175002" cy="50412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7623684" y="1071607"/>
            <a:ext cx="3352871" cy="50412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080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4745868" y="1185328"/>
            <a:ext cx="6514012" cy="49445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4" name="Title 3"/>
          <p:cNvSpPr>
            <a:spLocks noGrp="1"/>
          </p:cNvSpPr>
          <p:nvPr>
            <p:ph type="title"/>
          </p:nvPr>
        </p:nvSpPr>
        <p:spPr/>
        <p:txBody>
          <a:bodyPr/>
          <a:lstStyle/>
          <a:p>
            <a:r>
              <a:rPr lang="en-US" dirty="0" smtClean="0"/>
              <a:t>Implement True DR Functionality</a:t>
            </a:r>
            <a:endParaRPr lang="en-US" dirty="0"/>
          </a:p>
        </p:txBody>
      </p:sp>
      <p:pic>
        <p:nvPicPr>
          <p:cNvPr id="47" name="Picture 46" descr="tech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744" y="5824145"/>
            <a:ext cx="2399468" cy="342781"/>
          </a:xfrm>
          <a:prstGeom prst="rect">
            <a:avLst/>
          </a:prstGeom>
        </p:spPr>
      </p:pic>
      <p:grpSp>
        <p:nvGrpSpPr>
          <p:cNvPr id="76" name="Group 75"/>
          <p:cNvGrpSpPr/>
          <p:nvPr/>
        </p:nvGrpSpPr>
        <p:grpSpPr>
          <a:xfrm>
            <a:off x="715613" y="1712696"/>
            <a:ext cx="3343787" cy="3155560"/>
            <a:chOff x="6818981" y="303025"/>
            <a:chExt cx="3343787" cy="3155560"/>
          </a:xfrm>
        </p:grpSpPr>
        <p:sp>
          <p:nvSpPr>
            <p:cNvPr id="77" name="Rectangle 76"/>
            <p:cNvSpPr/>
            <p:nvPr/>
          </p:nvSpPr>
          <p:spPr>
            <a:xfrm>
              <a:off x="6818981" y="303025"/>
              <a:ext cx="3343787" cy="31555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78" name="Rectangle 77"/>
            <p:cNvSpPr/>
            <p:nvPr/>
          </p:nvSpPr>
          <p:spPr>
            <a:xfrm>
              <a:off x="6853774" y="710487"/>
              <a:ext cx="3258196" cy="2311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000" b="1" dirty="0" smtClean="0">
                  <a:solidFill>
                    <a:prstClr val="white"/>
                  </a:solidFill>
                  <a:cs typeface="Arial"/>
                </a:rPr>
                <a:t>70% </a:t>
              </a:r>
              <a:r>
                <a:rPr lang="en-US" b="1" dirty="0" smtClean="0">
                  <a:solidFill>
                    <a:prstClr val="white"/>
                  </a:solidFill>
                  <a:cs typeface="Arial"/>
                </a:rPr>
                <a:t>implement </a:t>
              </a:r>
              <a:r>
                <a:rPr lang="en-US" sz="5000" b="1" dirty="0">
                  <a:solidFill>
                    <a:prstClr val="white"/>
                  </a:solidFill>
                  <a:cs typeface="Arial"/>
                </a:rPr>
                <a:t>“sub-par” </a:t>
              </a:r>
              <a:r>
                <a:rPr lang="en-US" b="1" dirty="0" smtClean="0">
                  <a:solidFill>
                    <a:prstClr val="white"/>
                  </a:solidFill>
                  <a:cs typeface="Arial"/>
                </a:rPr>
                <a:t>DR strategy prior to hyperconvergence</a:t>
              </a:r>
              <a:endParaRPr lang="en-US" sz="2000" b="1" dirty="0">
                <a:solidFill>
                  <a:prstClr val="white"/>
                </a:solidFill>
                <a:cs typeface="Arial"/>
              </a:endParaRPr>
            </a:p>
          </p:txBody>
        </p:sp>
      </p:grpSp>
      <p:pic>
        <p:nvPicPr>
          <p:cNvPr id="46" name="Picture 45" descr="Data Protection Challen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383" y="1372369"/>
            <a:ext cx="5523504" cy="4591068"/>
          </a:xfrm>
          <a:prstGeom prst="rect">
            <a:avLst/>
          </a:prstGeom>
        </p:spPr>
      </p:pic>
    </p:spTree>
    <p:extLst>
      <p:ext uri="{BB962C8B-B14F-4D97-AF65-F5344CB8AC3E}">
        <p14:creationId xmlns:p14="http://schemas.microsoft.com/office/powerpoint/2010/main" val="13546213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Implement </a:t>
            </a:r>
            <a:r>
              <a:rPr lang="en-US" dirty="0" smtClean="0"/>
              <a:t>Native - Automated </a:t>
            </a:r>
            <a:r>
              <a:rPr lang="en-US" dirty="0"/>
              <a:t>Data Protection</a:t>
            </a:r>
          </a:p>
        </p:txBody>
      </p:sp>
      <p:grpSp>
        <p:nvGrpSpPr>
          <p:cNvPr id="9" name="Group 8"/>
          <p:cNvGrpSpPr/>
          <p:nvPr/>
        </p:nvGrpSpPr>
        <p:grpSpPr>
          <a:xfrm>
            <a:off x="1096988" y="4460694"/>
            <a:ext cx="10150132" cy="1767274"/>
            <a:chOff x="1748498" y="4600394"/>
            <a:chExt cx="8847112" cy="1767274"/>
          </a:xfrm>
        </p:grpSpPr>
        <p:grpSp>
          <p:nvGrpSpPr>
            <p:cNvPr id="10" name="Group 9"/>
            <p:cNvGrpSpPr/>
            <p:nvPr/>
          </p:nvGrpSpPr>
          <p:grpSpPr>
            <a:xfrm>
              <a:off x="4766484" y="4824915"/>
              <a:ext cx="5829126" cy="1542753"/>
              <a:chOff x="3587999" y="4499641"/>
              <a:chExt cx="5829126" cy="1542753"/>
            </a:xfrm>
          </p:grpSpPr>
          <p:pic>
            <p:nvPicPr>
              <p:cNvPr id="1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8"/>
              <a:stretch/>
            </p:blipFill>
            <p:spPr bwMode="auto">
              <a:xfrm>
                <a:off x="3587999" y="4499641"/>
                <a:ext cx="5829126" cy="154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195989" y="4654407"/>
                <a:ext cx="2342368" cy="1200329"/>
              </a:xfrm>
              <a:prstGeom prst="rect">
                <a:avLst/>
              </a:prstGeom>
              <a:noFill/>
              <a:ln>
                <a:noFill/>
              </a:ln>
            </p:spPr>
            <p:txBody>
              <a:bodyPr wrap="square">
                <a:spAutoFit/>
              </a:bodyPr>
              <a:lstStyle/>
              <a:p>
                <a:pPr defTabSz="914400" fontAlgn="base">
                  <a:spcBef>
                    <a:spcPct val="0"/>
                  </a:spcBef>
                  <a:spcAft>
                    <a:spcPct val="0"/>
                  </a:spcAft>
                  <a:defRPr/>
                </a:pPr>
                <a:r>
                  <a:rPr lang="en-US" sz="1600" b="1" dirty="0" smtClean="0">
                    <a:solidFill>
                      <a:srgbClr val="1397E1"/>
                    </a:solidFill>
                    <a:latin typeface="Arial" charset="0"/>
                    <a:ea typeface="ＭＳ Ｐゴシック" charset="-128"/>
                    <a:cs typeface="ＭＳ Ｐゴシック" charset="0"/>
                  </a:rPr>
                  <a:t>One-click:</a:t>
                </a:r>
              </a:p>
              <a:p>
                <a:pPr marL="228600" lvl="1" indent="-169863" defTabSz="914400" fontAlgn="base">
                  <a:spcBef>
                    <a:spcPct val="0"/>
                  </a:spcBef>
                  <a:spcAft>
                    <a:spcPct val="0"/>
                  </a:spcAft>
                  <a:buFont typeface="Arial" panose="020B0604020202020204" pitchFamily="34" charset="0"/>
                  <a:buChar char="•"/>
                  <a:defRPr/>
                </a:pPr>
                <a:r>
                  <a:rPr lang="en-US" sz="1400" dirty="0" smtClean="0">
                    <a:solidFill>
                      <a:srgbClr val="1397E1"/>
                    </a:solidFill>
                    <a:latin typeface="Arial" charset="0"/>
                    <a:ea typeface="ＭＳ Ｐゴシック" charset="-128"/>
                    <a:cs typeface="ＭＳ Ｐゴシック" charset="0"/>
                  </a:rPr>
                  <a:t>Backup</a:t>
                </a:r>
              </a:p>
              <a:p>
                <a:pPr marL="228600" lvl="1" indent="-169863" defTabSz="914400" fontAlgn="base">
                  <a:spcBef>
                    <a:spcPct val="0"/>
                  </a:spcBef>
                  <a:spcAft>
                    <a:spcPct val="0"/>
                  </a:spcAft>
                  <a:buFont typeface="Arial" panose="020B0604020202020204" pitchFamily="34" charset="0"/>
                  <a:buChar char="•"/>
                  <a:defRPr/>
                </a:pPr>
                <a:r>
                  <a:rPr lang="en-US" sz="1400" dirty="0" smtClean="0">
                    <a:solidFill>
                      <a:srgbClr val="1397E1"/>
                    </a:solidFill>
                    <a:latin typeface="Arial" charset="0"/>
                    <a:ea typeface="ＭＳ Ｐゴシック" charset="-128"/>
                    <a:cs typeface="ＭＳ Ｐゴシック" charset="0"/>
                  </a:rPr>
                  <a:t>Clone</a:t>
                </a:r>
              </a:p>
              <a:p>
                <a:pPr marL="228600" lvl="1" indent="-169863" defTabSz="914400" fontAlgn="base">
                  <a:spcBef>
                    <a:spcPct val="0"/>
                  </a:spcBef>
                  <a:spcAft>
                    <a:spcPct val="0"/>
                  </a:spcAft>
                  <a:buFont typeface="Arial" panose="020B0604020202020204" pitchFamily="34" charset="0"/>
                  <a:buChar char="•"/>
                  <a:defRPr/>
                </a:pPr>
                <a:r>
                  <a:rPr lang="en-US" sz="1400" dirty="0" smtClean="0">
                    <a:solidFill>
                      <a:srgbClr val="1397E1"/>
                    </a:solidFill>
                    <a:latin typeface="Arial" charset="0"/>
                    <a:ea typeface="ＭＳ Ｐゴシック" charset="-128"/>
                    <a:cs typeface="ＭＳ Ｐゴシック" charset="0"/>
                  </a:rPr>
                  <a:t>Move</a:t>
                </a:r>
              </a:p>
              <a:p>
                <a:pPr marL="228600" lvl="1" indent="-169863" defTabSz="914400" fontAlgn="base">
                  <a:spcBef>
                    <a:spcPct val="0"/>
                  </a:spcBef>
                  <a:spcAft>
                    <a:spcPct val="0"/>
                  </a:spcAft>
                  <a:buFont typeface="Arial" panose="020B0604020202020204" pitchFamily="34" charset="0"/>
                  <a:buChar char="•"/>
                  <a:defRPr/>
                </a:pPr>
                <a:r>
                  <a:rPr lang="en-US" sz="1400" dirty="0" smtClean="0">
                    <a:solidFill>
                      <a:srgbClr val="1397E1"/>
                    </a:solidFill>
                    <a:latin typeface="Arial" charset="0"/>
                    <a:ea typeface="ＭＳ Ｐゴシック" charset="-128"/>
                    <a:cs typeface="ＭＳ Ｐゴシック" charset="0"/>
                  </a:rPr>
                  <a:t>At VM-level</a:t>
                </a:r>
                <a:r>
                  <a:rPr lang="id-ID" sz="1400" dirty="0">
                    <a:solidFill>
                      <a:srgbClr val="1397E1"/>
                    </a:solidFill>
                    <a:latin typeface="Arial" charset="0"/>
                    <a:ea typeface="ＭＳ Ｐゴシック" charset="-128"/>
                    <a:cs typeface="ＭＳ Ｐゴシック" charset="0"/>
                  </a:rPr>
                  <a:t> </a:t>
                </a:r>
                <a:r>
                  <a:rPr lang="en-US" sz="1400" dirty="0" smtClean="0">
                    <a:solidFill>
                      <a:srgbClr val="1397E1"/>
                    </a:solidFill>
                    <a:latin typeface="Arial" charset="0"/>
                    <a:ea typeface="ＭＳ Ｐゴシック" charset="-128"/>
                    <a:cs typeface="ＭＳ Ｐゴシック" charset="0"/>
                  </a:rPr>
                  <a:t>granularity!</a:t>
                </a:r>
              </a:p>
            </p:txBody>
          </p:sp>
        </p:grpSp>
        <p:grpSp>
          <p:nvGrpSpPr>
            <p:cNvPr id="11" name="Group 10"/>
            <p:cNvGrpSpPr/>
            <p:nvPr/>
          </p:nvGrpSpPr>
          <p:grpSpPr>
            <a:xfrm>
              <a:off x="1748498" y="4600394"/>
              <a:ext cx="3104322" cy="1757544"/>
              <a:chOff x="403763" y="4393870"/>
              <a:chExt cx="3104322" cy="1757544"/>
            </a:xfrm>
          </p:grpSpPr>
          <p:grpSp>
            <p:nvGrpSpPr>
              <p:cNvPr id="12" name="Group 11"/>
              <p:cNvGrpSpPr/>
              <p:nvPr/>
            </p:nvGrpSpPr>
            <p:grpSpPr>
              <a:xfrm>
                <a:off x="403763" y="4516983"/>
                <a:ext cx="3104322" cy="1634431"/>
                <a:chOff x="415636" y="3681351"/>
                <a:chExt cx="3360717" cy="1769423"/>
              </a:xfrm>
            </p:grpSpPr>
            <p:sp>
              <p:nvSpPr>
                <p:cNvPr id="15" name="Rounded Rectangle 14"/>
                <p:cNvSpPr/>
                <p:nvPr/>
              </p:nvSpPr>
              <p:spPr>
                <a:xfrm>
                  <a:off x="415636" y="3776353"/>
                  <a:ext cx="3360717" cy="1674421"/>
                </a:xfrm>
                <a:prstGeom prst="roundRect">
                  <a:avLst>
                    <a:gd name="adj" fmla="val 7895"/>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9392" y="3681351"/>
                  <a:ext cx="2291938"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78104" y="4784047"/>
                <a:ext cx="2588656" cy="1222471"/>
              </a:xfrm>
              <a:prstGeom prst="rect">
                <a:avLst/>
              </a:prstGeom>
              <a:noFill/>
              <a:ln>
                <a:noFill/>
              </a:ln>
            </p:spPr>
            <p:txBody>
              <a:bodyPr wrap="square">
                <a:spAutoFit/>
              </a:bodyPr>
              <a:lstStyle/>
              <a:p>
                <a:pPr marL="285750" lvl="1" indent="-285750" defTabSz="914400" fontAlgn="base">
                  <a:spcBef>
                    <a:spcPct val="0"/>
                  </a:spcBef>
                  <a:spcAft>
                    <a:spcPct val="0"/>
                  </a:spcAft>
                  <a:buFont typeface="Webdings" pitchFamily="18" charset="2"/>
                  <a:buChar char="a"/>
                  <a:defRPr/>
                </a:pPr>
                <a:r>
                  <a:rPr lang="en-US" sz="1600" dirty="0" smtClean="0">
                    <a:solidFill>
                      <a:srgbClr val="1397E1"/>
                    </a:solidFill>
                    <a:latin typeface="Arial" charset="0"/>
                    <a:ea typeface="ＭＳ Ｐゴシック" charset="-128"/>
                    <a:cs typeface="ＭＳ Ｐゴシック" charset="0"/>
                  </a:rPr>
                  <a:t>Provisioning VMs</a:t>
                </a:r>
              </a:p>
              <a:p>
                <a:pPr marL="285750" lvl="1" indent="-285750" defTabSz="914400" fontAlgn="base">
                  <a:spcBef>
                    <a:spcPct val="0"/>
                  </a:spcBef>
                  <a:spcAft>
                    <a:spcPct val="0"/>
                  </a:spcAft>
                  <a:buFont typeface="Webdings" pitchFamily="18" charset="2"/>
                  <a:buChar char="a"/>
                  <a:defRPr/>
                </a:pPr>
                <a:r>
                  <a:rPr lang="en-US" sz="1600" dirty="0" smtClean="0">
                    <a:solidFill>
                      <a:srgbClr val="1397E1"/>
                    </a:solidFill>
                    <a:latin typeface="Arial" charset="0"/>
                    <a:ea typeface="ＭＳ Ｐゴシック" charset="-128"/>
                    <a:cs typeface="ＭＳ Ｐゴシック" charset="0"/>
                  </a:rPr>
                  <a:t>Protecting VMs</a:t>
                </a:r>
              </a:p>
              <a:p>
                <a:pPr marL="285750" lvl="1" indent="-285750" defTabSz="914400" fontAlgn="base">
                  <a:spcBef>
                    <a:spcPct val="0"/>
                  </a:spcBef>
                  <a:spcAft>
                    <a:spcPct val="0"/>
                  </a:spcAft>
                  <a:buFont typeface="Webdings" pitchFamily="18" charset="2"/>
                  <a:buChar char="a"/>
                  <a:defRPr/>
                </a:pPr>
                <a:r>
                  <a:rPr lang="en-US" sz="1600" dirty="0" smtClean="0">
                    <a:solidFill>
                      <a:srgbClr val="1397E1"/>
                    </a:solidFill>
                    <a:latin typeface="Arial" charset="0"/>
                    <a:ea typeface="ＭＳ Ｐゴシック" charset="-128"/>
                    <a:cs typeface="ＭＳ Ｐゴシック" charset="0"/>
                  </a:rPr>
                  <a:t>Restoring VM</a:t>
                </a:r>
              </a:p>
              <a:p>
                <a:pPr marL="285750" lvl="1" indent="-285750" defTabSz="914400" fontAlgn="base">
                  <a:spcBef>
                    <a:spcPct val="0"/>
                  </a:spcBef>
                  <a:spcAft>
                    <a:spcPct val="0"/>
                  </a:spcAft>
                  <a:buFont typeface="Webdings" pitchFamily="18" charset="2"/>
                  <a:buChar char="a"/>
                  <a:defRPr/>
                </a:pPr>
                <a:r>
                  <a:rPr lang="en-US" sz="1600" dirty="0" smtClean="0">
                    <a:solidFill>
                      <a:srgbClr val="1397E1"/>
                    </a:solidFill>
                    <a:latin typeface="Arial" charset="0"/>
                    <a:ea typeface="ＭＳ Ｐゴシック" charset="-128"/>
                    <a:cs typeface="ＭＳ Ｐゴシック" charset="0"/>
                  </a:rPr>
                  <a:t>Restarting VMs in DR</a:t>
                </a:r>
              </a:p>
              <a:p>
                <a:pPr marL="285750" lvl="1" indent="-285750" defTabSz="914400" fontAlgn="base">
                  <a:spcBef>
                    <a:spcPct val="0"/>
                  </a:spcBef>
                  <a:spcAft>
                    <a:spcPct val="0"/>
                  </a:spcAft>
                  <a:buFont typeface="Webdings" pitchFamily="18" charset="2"/>
                  <a:buChar char="a"/>
                  <a:defRPr/>
                </a:pPr>
                <a:r>
                  <a:rPr lang="en-US" sz="1600" dirty="0" smtClean="0">
                    <a:solidFill>
                      <a:srgbClr val="1397E1"/>
                    </a:solidFill>
                    <a:latin typeface="Arial" charset="0"/>
                    <a:ea typeface="ＭＳ Ｐゴシック" charset="-128"/>
                    <a:cs typeface="ＭＳ Ｐゴシック" charset="0"/>
                  </a:rPr>
                  <a:t>Cataloguing backups</a:t>
                </a:r>
              </a:p>
            </p:txBody>
          </p:sp>
          <p:sp>
            <p:nvSpPr>
              <p:cNvPr id="14" name="TextBox 13"/>
              <p:cNvSpPr txBox="1"/>
              <p:nvPr/>
            </p:nvSpPr>
            <p:spPr>
              <a:xfrm>
                <a:off x="599721" y="4393870"/>
                <a:ext cx="1880961" cy="400110"/>
              </a:xfrm>
              <a:prstGeom prst="rect">
                <a:avLst/>
              </a:prstGeom>
              <a:noFill/>
            </p:spPr>
            <p:txBody>
              <a:bodyPr wrap="square" rtlCol="0">
                <a:spAutoFit/>
              </a:bodyPr>
              <a:lstStyle/>
              <a:p>
                <a:r>
                  <a:rPr lang="en-US" sz="2000" b="1" dirty="0" smtClean="0">
                    <a:solidFill>
                      <a:srgbClr val="1397E1"/>
                    </a:solidFill>
                    <a:latin typeface="Robot t"/>
                    <a:cs typeface="Robot t"/>
                  </a:rPr>
                  <a:t>Single Interface:</a:t>
                </a:r>
                <a:endParaRPr lang="en-US" sz="2000" b="1" dirty="0">
                  <a:solidFill>
                    <a:srgbClr val="1397E1"/>
                  </a:solidFill>
                  <a:latin typeface="Robot t"/>
                  <a:cs typeface="Robot t"/>
                </a:endParaRPr>
              </a:p>
            </p:txBody>
          </p:sp>
        </p:grpSp>
      </p:grpSp>
      <p:grpSp>
        <p:nvGrpSpPr>
          <p:cNvPr id="19" name="Group 18"/>
          <p:cNvGrpSpPr/>
          <p:nvPr/>
        </p:nvGrpSpPr>
        <p:grpSpPr>
          <a:xfrm>
            <a:off x="6963546" y="2663904"/>
            <a:ext cx="4283574" cy="1830801"/>
            <a:chOff x="5156860" y="2970794"/>
            <a:chExt cx="3357751" cy="1531476"/>
          </a:xfrm>
        </p:grpSpPr>
        <p:pic>
          <p:nvPicPr>
            <p:cNvPr id="20" name="Picture 19"/>
            <p:cNvPicPr/>
            <p:nvPr/>
          </p:nvPicPr>
          <p:blipFill>
            <a:blip r:embed="rId3"/>
            <a:stretch>
              <a:fillRect/>
            </a:stretch>
          </p:blipFill>
          <p:spPr>
            <a:xfrm>
              <a:off x="5265514" y="3306017"/>
              <a:ext cx="3249097" cy="1196253"/>
            </a:xfrm>
            <a:prstGeom prst="rect">
              <a:avLst/>
            </a:prstGeom>
            <a:ln>
              <a:solidFill>
                <a:schemeClr val="tx1"/>
              </a:solidFill>
            </a:ln>
          </p:spPr>
        </p:pic>
        <p:sp>
          <p:nvSpPr>
            <p:cNvPr id="21" name="TextBox 20"/>
            <p:cNvSpPr txBox="1"/>
            <p:nvPr/>
          </p:nvSpPr>
          <p:spPr>
            <a:xfrm>
              <a:off x="5156860" y="2970794"/>
              <a:ext cx="2281394" cy="338554"/>
            </a:xfrm>
            <a:prstGeom prst="rect">
              <a:avLst/>
            </a:prstGeom>
            <a:noFill/>
          </p:spPr>
          <p:txBody>
            <a:bodyPr wrap="none" rtlCol="0">
              <a:spAutoFit/>
            </a:bodyPr>
            <a:lstStyle/>
            <a:p>
              <a:r>
                <a:rPr lang="en-US" sz="1600" dirty="0" smtClean="0">
                  <a:latin typeface="Arial" pitchFamily="34" charset="0"/>
                  <a:cs typeface="Arial" pitchFamily="34" charset="0"/>
                </a:rPr>
                <a:t>Easily set backup rules</a:t>
              </a:r>
              <a:endParaRPr lang="en-US" sz="1600" dirty="0">
                <a:latin typeface="Arial" pitchFamily="34" charset="0"/>
                <a:cs typeface="Arial" pitchFamily="34" charset="0"/>
              </a:endParaRPr>
            </a:p>
          </p:txBody>
        </p:sp>
      </p:grpSp>
      <p:grpSp>
        <p:nvGrpSpPr>
          <p:cNvPr id="22" name="Group 21"/>
          <p:cNvGrpSpPr/>
          <p:nvPr/>
        </p:nvGrpSpPr>
        <p:grpSpPr>
          <a:xfrm>
            <a:off x="6963546" y="561120"/>
            <a:ext cx="4281840" cy="2044551"/>
            <a:chOff x="5144985" y="1064282"/>
            <a:chExt cx="3356392" cy="1710279"/>
          </a:xfrm>
        </p:grpSpPr>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97"/>
            <a:stretch/>
          </p:blipFill>
          <p:spPr bwMode="auto">
            <a:xfrm>
              <a:off x="5248895" y="1393609"/>
              <a:ext cx="3252482" cy="13809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5144985" y="1064282"/>
              <a:ext cx="2199641" cy="338554"/>
            </a:xfrm>
            <a:prstGeom prst="rect">
              <a:avLst/>
            </a:prstGeom>
            <a:noFill/>
          </p:spPr>
          <p:txBody>
            <a:bodyPr wrap="none" rtlCol="0">
              <a:spAutoFit/>
            </a:bodyPr>
            <a:lstStyle/>
            <a:p>
              <a:r>
                <a:rPr lang="en-US" sz="1600" dirty="0" smtClean="0">
                  <a:latin typeface="Arial" pitchFamily="34" charset="0"/>
                  <a:cs typeface="Arial" pitchFamily="34" charset="0"/>
                </a:rPr>
                <a:t>Easily see all backups</a:t>
              </a:r>
              <a:endParaRPr lang="en-US" sz="1600" dirty="0">
                <a:latin typeface="Arial" pitchFamily="34" charset="0"/>
                <a:cs typeface="Arial" pitchFamily="34" charset="0"/>
              </a:endParaRPr>
            </a:p>
          </p:txBody>
        </p:sp>
      </p:grpSp>
      <p:sp>
        <p:nvSpPr>
          <p:cNvPr id="25" name="Rectangle 24"/>
          <p:cNvSpPr/>
          <p:nvPr/>
        </p:nvSpPr>
        <p:spPr>
          <a:xfrm>
            <a:off x="1069876" y="1123328"/>
            <a:ext cx="5432524" cy="2823444"/>
          </a:xfrm>
          <a:prstGeom prst="rect">
            <a:avLst/>
          </a:prstGeom>
          <a:solidFill>
            <a:srgbClr val="3256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latin typeface="Arial" pitchFamily="34" charset="0"/>
                <a:cs typeface="Arial" pitchFamily="34" charset="0"/>
              </a:rPr>
              <a:t> “</a:t>
            </a:r>
            <a:r>
              <a:rPr lang="en-US" sz="2000" dirty="0">
                <a:latin typeface="Arial" pitchFamily="34" charset="0"/>
                <a:cs typeface="Arial" pitchFamily="34" charset="0"/>
              </a:rPr>
              <a:t>SimpliVity has made great progress during </a:t>
            </a:r>
            <a:r>
              <a:rPr lang="en-US" sz="2000" dirty="0" smtClean="0">
                <a:latin typeface="Arial" pitchFamily="34" charset="0"/>
                <a:cs typeface="Arial" pitchFamily="34" charset="0"/>
              </a:rPr>
              <a:t>  </a:t>
            </a:r>
            <a:br>
              <a:rPr lang="en-US" sz="2000" dirty="0" smtClean="0">
                <a:latin typeface="Arial" pitchFamily="34" charset="0"/>
                <a:cs typeface="Arial" pitchFamily="34" charset="0"/>
              </a:rPr>
            </a:br>
            <a:r>
              <a:rPr lang="en-US" sz="2000" dirty="0" smtClean="0">
                <a:latin typeface="Arial" pitchFamily="34" charset="0"/>
                <a:cs typeface="Arial" pitchFamily="34" charset="0"/>
              </a:rPr>
              <a:t>  2013</a:t>
            </a:r>
            <a:r>
              <a:rPr lang="en-US" sz="2000" dirty="0">
                <a:latin typeface="Arial" pitchFamily="34" charset="0"/>
                <a:cs typeface="Arial" pitchFamily="34" charset="0"/>
              </a:rPr>
              <a:t>, and </a:t>
            </a:r>
            <a:r>
              <a:rPr lang="en-US" sz="3400" b="1" dirty="0">
                <a:latin typeface="Arial" pitchFamily="34" charset="0"/>
                <a:cs typeface="Arial" pitchFamily="34" charset="0"/>
              </a:rPr>
              <a:t>offers an even </a:t>
            </a:r>
            <a:r>
              <a:rPr lang="en-US" sz="3400" b="1" dirty="0" smtClean="0">
                <a:latin typeface="Arial" pitchFamily="34" charset="0"/>
                <a:cs typeface="Arial" pitchFamily="34" charset="0"/>
              </a:rPr>
              <a:t/>
            </a:r>
            <a:br>
              <a:rPr lang="en-US" sz="3400" b="1" dirty="0" smtClean="0">
                <a:latin typeface="Arial" pitchFamily="34" charset="0"/>
                <a:cs typeface="Arial" pitchFamily="34" charset="0"/>
              </a:rPr>
            </a:br>
            <a:r>
              <a:rPr lang="en-US" sz="3400" b="1" dirty="0" smtClean="0">
                <a:latin typeface="Arial" pitchFamily="34" charset="0"/>
                <a:cs typeface="Arial" pitchFamily="34" charset="0"/>
              </a:rPr>
              <a:t> more </a:t>
            </a:r>
            <a:r>
              <a:rPr lang="en-US" sz="3400" b="1" dirty="0">
                <a:latin typeface="Arial" pitchFamily="34" charset="0"/>
                <a:cs typeface="Arial" pitchFamily="34" charset="0"/>
              </a:rPr>
              <a:t>radical integration</a:t>
            </a:r>
            <a:r>
              <a:rPr lang="en-US" sz="2000" b="1" dirty="0">
                <a:latin typeface="Arial" pitchFamily="34" charset="0"/>
                <a:cs typeface="Arial" pitchFamily="34" charset="0"/>
              </a:rPr>
              <a:t> </a:t>
            </a: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t>
            </a:r>
            <a:r>
              <a:rPr lang="en-US" sz="1800" dirty="0" smtClean="0">
                <a:latin typeface="Arial" pitchFamily="34" charset="0"/>
                <a:cs typeface="Arial" pitchFamily="34" charset="0"/>
              </a:rPr>
              <a:t>story </a:t>
            </a:r>
            <a:r>
              <a:rPr lang="en-US" sz="1800" dirty="0">
                <a:latin typeface="Arial" pitchFamily="34" charset="0"/>
                <a:cs typeface="Arial" pitchFamily="34" charset="0"/>
              </a:rPr>
              <a:t>that extends to deduplication and negates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the </a:t>
            </a:r>
            <a:r>
              <a:rPr lang="en-US" sz="1800" dirty="0">
                <a:latin typeface="Arial" pitchFamily="34" charset="0"/>
                <a:cs typeface="Arial" pitchFamily="34" charset="0"/>
              </a:rPr>
              <a:t>need for WAN optimization.</a:t>
            </a:r>
            <a:r>
              <a:rPr lang="en-US" sz="1800" dirty="0" smtClean="0">
                <a:latin typeface="Arial" pitchFamily="34" charset="0"/>
                <a:cs typeface="Arial" pitchFamily="34" charset="0"/>
              </a:rPr>
              <a:t>”</a:t>
            </a:r>
          </a:p>
          <a:p>
            <a:r>
              <a:rPr lang="en-US" sz="1800" b="1" dirty="0">
                <a:latin typeface="Arial" pitchFamily="34" charset="0"/>
                <a:cs typeface="Arial" pitchFamily="34" charset="0"/>
              </a:rPr>
              <a:t> </a:t>
            </a:r>
            <a:r>
              <a:rPr lang="en-US" sz="1800" b="1" dirty="0" smtClean="0">
                <a:latin typeface="Arial" pitchFamily="34" charset="0"/>
                <a:cs typeface="Arial" pitchFamily="34" charset="0"/>
              </a:rPr>
              <a:t>    						</a:t>
            </a:r>
            <a:r>
              <a:rPr lang="en-US" sz="1400" b="1" i="1" dirty="0" smtClean="0">
                <a:latin typeface="Arial" pitchFamily="34" charset="0"/>
                <a:cs typeface="Arial" pitchFamily="34" charset="0"/>
              </a:rPr>
              <a:t>– Gartner</a:t>
            </a:r>
            <a:endParaRPr lang="en-US" sz="1400" b="1" i="1" dirty="0">
              <a:latin typeface="Arial" pitchFamily="34" charset="0"/>
              <a:cs typeface="Arial" pitchFamily="34" charset="0"/>
            </a:endParaRPr>
          </a:p>
        </p:txBody>
      </p:sp>
    </p:spTree>
    <p:extLst>
      <p:ext uri="{BB962C8B-B14F-4D97-AF65-F5344CB8AC3E}">
        <p14:creationId xmlns:p14="http://schemas.microsoft.com/office/powerpoint/2010/main" val="14498918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Simplify </a:t>
            </a:r>
            <a:r>
              <a:rPr lang="en-US" dirty="0"/>
              <a:t>the Buying Cycle</a:t>
            </a:r>
          </a:p>
        </p:txBody>
      </p:sp>
      <p:sp>
        <p:nvSpPr>
          <p:cNvPr id="60" name="Oval 59"/>
          <p:cNvSpPr/>
          <p:nvPr/>
        </p:nvSpPr>
        <p:spPr>
          <a:xfrm>
            <a:off x="4771013" y="2144227"/>
            <a:ext cx="2611475" cy="2611475"/>
          </a:xfrm>
          <a:prstGeom prst="ellipse">
            <a:avLst/>
          </a:prstGeom>
          <a:gradFill flip="none" rotWithShape="1">
            <a:gsLst>
              <a:gs pos="0">
                <a:srgbClr val="4F81BD"/>
              </a:gs>
              <a:gs pos="62000">
                <a:srgbClr val="1F497D">
                  <a:lumMod val="60000"/>
                  <a:lumOff val="40000"/>
                  <a:alpha val="0"/>
                </a:srgbClr>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Rounded Rectangle 60"/>
          <p:cNvSpPr/>
          <p:nvPr/>
        </p:nvSpPr>
        <p:spPr>
          <a:xfrm>
            <a:off x="9288717" y="874274"/>
            <a:ext cx="2001308" cy="5304346"/>
          </a:xfrm>
          <a:prstGeom prst="roundRect">
            <a:avLst>
              <a:gd name="adj" fmla="val 7063"/>
            </a:avLst>
          </a:prstGeom>
          <a:solidFill>
            <a:srgbClr val="309AEB">
              <a:alpha val="89000"/>
            </a:srgbClr>
          </a:solidFill>
          <a:ln w="9525" cap="flat" cmpd="sng" algn="ctr">
            <a:noFill/>
            <a:prstDash val="solid"/>
          </a:ln>
          <a:effectLst/>
        </p:spPr>
        <p:txBody>
          <a:bodyPr lIns="82058" tIns="182880" rIns="82058" bIns="18288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dirty="0" smtClean="0">
                <a:ln>
                  <a:noFill/>
                </a:ln>
                <a:solidFill>
                  <a:schemeClr val="bg1"/>
                </a:solidFill>
                <a:effectLst/>
                <a:uLnTx/>
                <a:uFillTx/>
                <a:latin typeface="Arial"/>
                <a:ea typeface="+mn-ea"/>
                <a:cs typeface="Arial"/>
              </a:rPr>
              <a:t>Solution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1F497D"/>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ysClr val="window" lastClr="FFFFFF"/>
                </a:solidFill>
                <a:effectLst/>
                <a:uLnTx/>
                <a:uFillTx/>
                <a:latin typeface="Arial"/>
                <a:ea typeface="+mn-ea"/>
                <a:cs typeface="Arial"/>
              </a:rPr>
              <a:t>SimpliVity </a:t>
            </a:r>
            <a:r>
              <a:rPr kumimoji="0" lang="en-US" sz="1400" b="0" i="0" u="none" strike="noStrike" kern="0" cap="none" spc="0" normalizeH="0" baseline="0" noProof="0" dirty="0" err="1" smtClean="0">
                <a:ln>
                  <a:noFill/>
                </a:ln>
                <a:solidFill>
                  <a:sysClr val="window" lastClr="FFFFFF"/>
                </a:solidFill>
                <a:effectLst/>
                <a:uLnTx/>
                <a:uFillTx/>
                <a:latin typeface="Arial"/>
                <a:ea typeface="+mn-ea"/>
                <a:cs typeface="Arial"/>
              </a:rPr>
              <a:t>OmniCube</a:t>
            </a:r>
            <a:endParaRPr kumimoji="0" lang="en-US" sz="1400" b="0" i="0" u="none" strike="noStrike" kern="0" cap="none" spc="0" normalizeH="0" baseline="0" noProof="0" dirty="0" smtClean="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ysClr val="window" lastClr="FFFFFF"/>
                </a:solidFill>
                <a:effectLst/>
                <a:uLnTx/>
                <a:uFillTx/>
                <a:latin typeface="Arial"/>
                <a:ea typeface="+mn-ea"/>
                <a:cs typeface="Arial"/>
              </a:rPr>
              <a:t>Break the </a:t>
            </a: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
            </a:r>
            <a:b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b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buying cycle</a:t>
            </a:r>
            <a:b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b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with SimpliVity</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smtClean="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Enable </a:t>
            </a:r>
            <a:r>
              <a:rPr kumimoji="0" lang="en-US" sz="1400" b="0" i="0" u="none" strike="noStrike" kern="0" cap="none" spc="0" normalizeH="0" baseline="0" noProof="0" dirty="0">
                <a:ln>
                  <a:noFill/>
                </a:ln>
                <a:solidFill>
                  <a:sysClr val="window" lastClr="FFFFFF"/>
                </a:solidFill>
                <a:effectLst/>
                <a:uLnTx/>
                <a:uFillTx/>
                <a:latin typeface="Arial"/>
                <a:ea typeface="+mn-ea"/>
                <a:cs typeface="Arial"/>
              </a:rPr>
              <a:t>continuous change without the </a:t>
            </a: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impact</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Scale</a:t>
            </a:r>
            <a:r>
              <a:rPr kumimoji="0" lang="en-US" sz="1400" b="0" i="0" u="none" strike="noStrike" kern="0" cap="none" spc="0" normalizeH="0" baseline="0" noProof="0" dirty="0">
                <a:ln>
                  <a:noFill/>
                </a:ln>
                <a:solidFill>
                  <a:sysClr val="window" lastClr="FFFFFF"/>
                </a:solidFill>
                <a:effectLst/>
                <a:uLnTx/>
                <a:uFillTx/>
                <a:latin typeface="Arial"/>
                <a:ea typeface="+mn-ea"/>
                <a:cs typeface="Arial"/>
              </a:rPr>
              <a:t>-out/in: buy what you need when you need </a:t>
            </a: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it</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smtClean="0">
                <a:ln>
                  <a:noFill/>
                </a:ln>
                <a:solidFill>
                  <a:sysClr val="window" lastClr="FFFFFF"/>
                </a:solidFill>
                <a:effectLst/>
                <a:uLnTx/>
                <a:uFillTx/>
                <a:latin typeface="Arial"/>
                <a:ea typeface="+mn-ea"/>
                <a:cs typeface="Arial"/>
              </a:rPr>
              <a:t>One vendor</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ysClr val="window" lastClr="FFFFFF"/>
                </a:solidFill>
                <a:effectLst/>
                <a:uLnTx/>
                <a:uFillTx/>
                <a:latin typeface="Arial"/>
                <a:ea typeface="+mn-ea"/>
                <a:cs typeface="Arial"/>
              </a:rPr>
              <a:t>Reallocate time and resources towards innovation and productivity </a:t>
            </a:r>
            <a:endParaRPr kumimoji="0" lang="en-US" sz="1400" b="0" i="0" u="none" strike="noStrike" kern="0" cap="none" spc="0" normalizeH="0" baseline="0" noProof="0" dirty="0" smtClean="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0" cap="none" spc="0" normalizeH="0" baseline="0" noProof="0" dirty="0" smtClean="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0" cap="none" spc="0" normalizeH="0" baseline="0" noProof="0" dirty="0">
              <a:ln>
                <a:noFill/>
              </a:ln>
              <a:solidFill>
                <a:sysClr val="window" lastClr="FFFFFF"/>
              </a:solidFill>
              <a:effectLst/>
              <a:uLnTx/>
              <a:uFillTx/>
              <a:latin typeface="Arial"/>
              <a:ea typeface="+mn-ea"/>
              <a:cs typeface="Arial"/>
            </a:endParaRPr>
          </a:p>
        </p:txBody>
      </p:sp>
      <p:pic>
        <p:nvPicPr>
          <p:cNvPr id="62" name="Picture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047" y="3234453"/>
            <a:ext cx="1302540" cy="126986"/>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047" y="3075212"/>
            <a:ext cx="1302540" cy="126986"/>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64" name="Picture 63" descr="SimpliVity Front -White Back.jpg"/>
          <p:cNvPicPr>
            <a:picLocks noChangeAspect="1"/>
          </p:cNvPicPr>
          <p:nvPr/>
        </p:nvPicPr>
        <p:blipFill rotWithShape="1">
          <a:blip r:embed="rId3">
            <a:extLst>
              <a:ext uri="{28A0092B-C50C-407E-A947-70E740481C1C}">
                <a14:useLocalDpi xmlns:a14="http://schemas.microsoft.com/office/drawing/2010/main" val="0"/>
              </a:ext>
            </a:extLst>
          </a:blip>
          <a:srcRect l="5056" t="34872" r="5614" b="32052"/>
          <a:stretch/>
        </p:blipFill>
        <p:spPr>
          <a:xfrm>
            <a:off x="4784910" y="3213563"/>
            <a:ext cx="2698553" cy="496677"/>
          </a:xfrm>
          <a:prstGeom prst="rect">
            <a:avLst/>
          </a:prstGeom>
        </p:spPr>
      </p:pic>
      <p:sp>
        <p:nvSpPr>
          <p:cNvPr id="65" name="Rounded Rectangle 64"/>
          <p:cNvSpPr/>
          <p:nvPr/>
        </p:nvSpPr>
        <p:spPr>
          <a:xfrm>
            <a:off x="879821" y="865542"/>
            <a:ext cx="2017050" cy="5313078"/>
          </a:xfrm>
          <a:prstGeom prst="roundRect">
            <a:avLst>
              <a:gd name="adj" fmla="val 7063"/>
            </a:avLst>
          </a:prstGeom>
          <a:solidFill>
            <a:srgbClr val="3256A7"/>
          </a:solidFill>
          <a:ln w="9525" cap="flat" cmpd="sng" algn="ctr">
            <a:noFill/>
            <a:prstDash val="solid"/>
          </a:ln>
          <a:effectLst/>
        </p:spPr>
        <p:txBody>
          <a:bodyPr lIns="91440" tIns="182880" rIns="91440" bIns="18288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dirty="0" smtClean="0">
                <a:ln>
                  <a:noFill/>
                </a:ln>
                <a:solidFill>
                  <a:schemeClr val="bg1"/>
                </a:solidFill>
                <a:effectLst/>
                <a:uLnTx/>
                <a:uFillTx/>
                <a:latin typeface="Arial"/>
                <a:ea typeface="+mn-ea"/>
                <a:cs typeface="Arial"/>
              </a:rPr>
              <a:t>Challenges</a:t>
            </a:r>
            <a:endParaRPr kumimoji="0" lang="en-US" sz="1900" b="1" i="0" u="none" strike="noStrike" kern="0" cap="none" spc="0" normalizeH="0" baseline="0" noProof="0" dirty="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1F497D"/>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Never-Ending Refresh Cycle</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Migrations are expensive: about 17% of the total cost of a storage </a:t>
            </a: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array</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Budgets are </a:t>
            </a: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flat</a:t>
            </a:r>
          </a:p>
          <a:p>
            <a:pPr marL="285750" marR="0" lvl="0"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Each Technology </a:t>
            </a: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
            </a:r>
            <a:b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b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has </a:t>
            </a: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its own:</a:t>
            </a:r>
          </a:p>
          <a:p>
            <a:pPr marL="742950" marR="0" lvl="1"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Management</a:t>
            </a:r>
          </a:p>
          <a:p>
            <a:pPr marL="742950" marR="0" lvl="1"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Training</a:t>
            </a:r>
          </a:p>
          <a:p>
            <a:pPr marL="742950" marR="0" lvl="1"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Maintenance</a:t>
            </a:r>
          </a:p>
          <a:p>
            <a:pPr marL="742950" marR="0" lvl="1"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Support</a:t>
            </a:r>
          </a:p>
          <a:p>
            <a:pPr marL="742950" marR="0" lvl="1"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Operational </a:t>
            </a: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Expense</a:t>
            </a:r>
          </a:p>
          <a:p>
            <a:pPr marL="742950" marR="0" lvl="1" indent="-192024" defTabSz="91440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0" cap="none" spc="0" normalizeH="0" baseline="0" noProof="0" dirty="0">
              <a:ln>
                <a:noFill/>
              </a:ln>
              <a:solidFill>
                <a:sysClr val="window" lastClr="FFFFFF"/>
              </a:solidFill>
              <a:effectLst/>
              <a:uLnTx/>
              <a:uFillTx/>
              <a:latin typeface="Arial"/>
              <a:ea typeface="+mn-ea"/>
              <a:cs typeface="Arial"/>
            </a:endParaRPr>
          </a:p>
          <a:p>
            <a:pPr marL="285750" marR="0" lvl="0" indent="-192024" defTabSz="914400" eaLnBrk="1" fontAlgn="auto" latinLnBrk="0" hangingPunct="1">
              <a:lnSpc>
                <a:spcPct val="100000"/>
              </a:lnSpc>
              <a:spcBef>
                <a:spcPts val="0"/>
              </a:spcBef>
              <a:spcAft>
                <a:spcPts val="0"/>
              </a:spcAft>
              <a:buClrTx/>
              <a:buSzTx/>
              <a:buFont typeface="Arial"/>
              <a:buChar char="•"/>
              <a:tabLst/>
              <a:defRPr/>
            </a:pP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Predictions of future growth </a:t>
            </a: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have </a:t>
            </a: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been </a:t>
            </a: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
            </a:r>
            <a:b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br>
            <a:r>
              <a:rPr kumimoji="0" lang="en-US" sz="1300" b="0" i="0" u="none" strike="noStrike" kern="0" cap="none" spc="0" normalizeH="0" baseline="0" noProof="0" dirty="0" smtClean="0">
                <a:ln>
                  <a:noFill/>
                </a:ln>
                <a:solidFill>
                  <a:sysClr val="window" lastClr="FFFFFF"/>
                </a:solidFill>
                <a:effectLst/>
                <a:uLnTx/>
                <a:uFillTx/>
                <a:latin typeface="Arial"/>
                <a:ea typeface="+mn-ea"/>
                <a:cs typeface="Arial"/>
              </a:rPr>
              <a:t>far </a:t>
            </a:r>
            <a:r>
              <a:rPr kumimoji="0" lang="en-US" sz="1300" b="0" i="0" u="none" strike="noStrike" kern="0" cap="none" spc="0" normalizeH="0" baseline="0" noProof="0" dirty="0">
                <a:ln>
                  <a:noFill/>
                </a:ln>
                <a:solidFill>
                  <a:sysClr val="window" lastClr="FFFFFF"/>
                </a:solidFill>
                <a:effectLst/>
                <a:uLnTx/>
                <a:uFillTx/>
                <a:latin typeface="Arial"/>
                <a:ea typeface="+mn-ea"/>
                <a:cs typeface="Arial"/>
              </a:rPr>
              <a:t>from accurate</a:t>
            </a:r>
          </a:p>
        </p:txBody>
      </p:sp>
      <p:pic>
        <p:nvPicPr>
          <p:cNvPr id="66" name="Picture 65" descr="Top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30105">
            <a:off x="6936288" y="1618382"/>
            <a:ext cx="1443961" cy="842311"/>
          </a:xfrm>
          <a:prstGeom prst="rect">
            <a:avLst/>
          </a:prstGeom>
        </p:spPr>
      </p:pic>
      <p:sp>
        <p:nvSpPr>
          <p:cNvPr id="67" name="TextBox 66"/>
          <p:cNvSpPr txBox="1"/>
          <p:nvPr/>
        </p:nvSpPr>
        <p:spPr>
          <a:xfrm>
            <a:off x="7321156" y="2669801"/>
            <a:ext cx="1676400" cy="313932"/>
          </a:xfrm>
          <a:prstGeom prst="rect">
            <a:avLst/>
          </a:prstGeom>
          <a:noFill/>
        </p:spPr>
        <p:txBody>
          <a:bodyPr wrap="square" rtlCol="0">
            <a:spAutoFit/>
          </a:bodyPr>
          <a:lstStyle/>
          <a:p>
            <a:pPr lvl="0" algn="ctr">
              <a:lnSpc>
                <a:spcPct val="90000"/>
              </a:lnSpc>
            </a:pPr>
            <a:r>
              <a:rPr lang="en-US" sz="1600" dirty="0" smtClean="0">
                <a:latin typeface="Arial"/>
                <a:cs typeface="Arial"/>
              </a:rPr>
              <a:t>Servers</a:t>
            </a:r>
            <a:endParaRPr lang="en-US" sz="1600" dirty="0">
              <a:latin typeface="Arial"/>
              <a:cs typeface="Arial"/>
            </a:endParaRPr>
          </a:p>
        </p:txBody>
      </p:sp>
      <p:grpSp>
        <p:nvGrpSpPr>
          <p:cNvPr id="68" name="Group 67"/>
          <p:cNvGrpSpPr/>
          <p:nvPr/>
        </p:nvGrpSpPr>
        <p:grpSpPr>
          <a:xfrm>
            <a:off x="6534809" y="3519535"/>
            <a:ext cx="2071039" cy="2226677"/>
            <a:chOff x="5094024" y="2910569"/>
            <a:chExt cx="2263426" cy="2909908"/>
          </a:xfrm>
        </p:grpSpPr>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832" y="5190873"/>
              <a:ext cx="1166376" cy="314802"/>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832" y="5505675"/>
              <a:ext cx="1166376" cy="314802"/>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71" name="Picture 70" descr="Top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0">
              <a:off x="5785863" y="3324144"/>
              <a:ext cx="1985162" cy="1158012"/>
            </a:xfrm>
            <a:prstGeom prst="rect">
              <a:avLst/>
            </a:prstGeom>
          </p:spPr>
        </p:pic>
        <p:sp>
          <p:nvSpPr>
            <p:cNvPr id="72" name="TextBox 71"/>
            <p:cNvSpPr txBox="1"/>
            <p:nvPr/>
          </p:nvSpPr>
          <p:spPr>
            <a:xfrm>
              <a:off x="5094024" y="4776977"/>
              <a:ext cx="1676400" cy="410259"/>
            </a:xfrm>
            <a:prstGeom prst="rect">
              <a:avLst/>
            </a:prstGeom>
            <a:noFill/>
          </p:spPr>
          <p:txBody>
            <a:bodyPr wrap="square" rtlCol="0">
              <a:spAutoFit/>
            </a:bodyPr>
            <a:lstStyle/>
            <a:p>
              <a:pPr lvl="0" algn="ctr">
                <a:lnSpc>
                  <a:spcPct val="90000"/>
                </a:lnSpc>
              </a:pPr>
              <a:r>
                <a:rPr lang="en-US" sz="1600" dirty="0" smtClean="0">
                  <a:latin typeface="Arial"/>
                  <a:cs typeface="Arial"/>
                </a:rPr>
                <a:t>Storage</a:t>
              </a:r>
              <a:endParaRPr lang="en-US" sz="1600" dirty="0">
                <a:latin typeface="Arial"/>
                <a:cs typeface="Arial"/>
              </a:endParaRPr>
            </a:p>
          </p:txBody>
        </p:sp>
      </p:grpSp>
      <p:grpSp>
        <p:nvGrpSpPr>
          <p:cNvPr id="73" name="Group 72"/>
          <p:cNvGrpSpPr/>
          <p:nvPr/>
        </p:nvGrpSpPr>
        <p:grpSpPr>
          <a:xfrm>
            <a:off x="3844055" y="4610913"/>
            <a:ext cx="3297183" cy="1578357"/>
            <a:chOff x="2507975" y="4335098"/>
            <a:chExt cx="3603470" cy="2062658"/>
          </a:xfrm>
        </p:grpSpPr>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7975" y="4586416"/>
              <a:ext cx="943591" cy="824831"/>
            </a:xfrm>
            <a:prstGeom prst="rect">
              <a:avLst/>
            </a:prstGeom>
            <a:effectLst>
              <a:outerShdw blurRad="76200" dir="13500000" sy="23000" kx="1200000" algn="br" rotWithShape="0">
                <a:prstClr val="black">
                  <a:alpha val="20000"/>
                </a:prstClr>
              </a:outerShdw>
            </a:effectLst>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760" y="5284446"/>
              <a:ext cx="1274132" cy="21950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76" name="Picture 75" descr="Top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093912">
              <a:off x="4126282" y="5239744"/>
              <a:ext cx="1985163" cy="1158012"/>
            </a:xfrm>
            <a:prstGeom prst="rect">
              <a:avLst/>
            </a:prstGeom>
          </p:spPr>
        </p:pic>
        <p:sp>
          <p:nvSpPr>
            <p:cNvPr id="77" name="TextBox 76"/>
            <p:cNvSpPr txBox="1"/>
            <p:nvPr/>
          </p:nvSpPr>
          <p:spPr>
            <a:xfrm>
              <a:off x="2672707" y="4335098"/>
              <a:ext cx="1676400" cy="410259"/>
            </a:xfrm>
            <a:prstGeom prst="rect">
              <a:avLst/>
            </a:prstGeom>
            <a:noFill/>
          </p:spPr>
          <p:txBody>
            <a:bodyPr wrap="square" rtlCol="0">
              <a:spAutoFit/>
            </a:bodyPr>
            <a:lstStyle/>
            <a:p>
              <a:pPr lvl="0" algn="ctr">
                <a:lnSpc>
                  <a:spcPct val="90000"/>
                </a:lnSpc>
              </a:pPr>
              <a:r>
                <a:rPr lang="en-US" sz="1600" dirty="0" smtClean="0">
                  <a:latin typeface="Arial"/>
                  <a:cs typeface="Arial"/>
                </a:rPr>
                <a:t>Backup</a:t>
              </a:r>
              <a:endParaRPr lang="en-US" sz="1600" dirty="0">
                <a:latin typeface="Arial"/>
                <a:cs typeface="Arial"/>
              </a:endParaRPr>
            </a:p>
          </p:txBody>
        </p:sp>
      </p:grpSp>
      <p:grpSp>
        <p:nvGrpSpPr>
          <p:cNvPr id="78" name="Group 77"/>
          <p:cNvGrpSpPr/>
          <p:nvPr/>
        </p:nvGrpSpPr>
        <p:grpSpPr>
          <a:xfrm>
            <a:off x="2548502" y="2481780"/>
            <a:ext cx="2448058" cy="2215281"/>
            <a:chOff x="1342105" y="1675236"/>
            <a:chExt cx="2675467" cy="2895015"/>
          </a:xfrm>
        </p:grpSpPr>
        <p:pic>
          <p:nvPicPr>
            <p:cNvPr id="79" name="Picture 78" descr="C:\Users\Meghan Kelley\Desktop\brocad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5422" y="2326400"/>
              <a:ext cx="1253106" cy="134276"/>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0" name="Picture 79" descr="Top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00000">
              <a:off x="1622084" y="2998664"/>
              <a:ext cx="1985163" cy="1158012"/>
            </a:xfrm>
            <a:prstGeom prst="rect">
              <a:avLst/>
            </a:prstGeom>
          </p:spPr>
        </p:pic>
        <p:sp>
          <p:nvSpPr>
            <p:cNvPr id="81" name="TextBox 80"/>
            <p:cNvSpPr txBox="1"/>
            <p:nvPr/>
          </p:nvSpPr>
          <p:spPr>
            <a:xfrm>
              <a:off x="1342105" y="1675236"/>
              <a:ext cx="2675467" cy="591256"/>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Arial"/>
                  <a:cs typeface="Arial"/>
                </a:rPr>
                <a:t>SAN </a:t>
              </a:r>
              <a:r>
                <a:rPr kumimoji="0" lang="en-US" sz="1400" b="0" i="0" u="none" strike="noStrike" kern="0" cap="none" spc="0" normalizeH="0" baseline="0" noProof="0" dirty="0">
                  <a:ln>
                    <a:noFill/>
                  </a:ln>
                  <a:solidFill>
                    <a:sysClr val="windowText" lastClr="000000"/>
                  </a:solidFill>
                  <a:effectLst/>
                  <a:uLnTx/>
                  <a:uFillTx/>
                  <a:latin typeface="Arial"/>
                  <a:cs typeface="Arial"/>
                </a:rPr>
                <a:t>Switch </a:t>
              </a:r>
              <a:br>
                <a:rPr kumimoji="0" lang="en-US" sz="1400" b="0" i="0" u="none" strike="noStrike" kern="0" cap="none" spc="0" normalizeH="0" baseline="0" noProof="0" dirty="0">
                  <a:ln>
                    <a:noFill/>
                  </a:ln>
                  <a:solidFill>
                    <a:sysClr val="windowText" lastClr="000000"/>
                  </a:solidFill>
                  <a:effectLst/>
                  <a:uLnTx/>
                  <a:uFillTx/>
                  <a:latin typeface="Arial"/>
                  <a:cs typeface="Arial"/>
                </a:rPr>
              </a:br>
              <a:r>
                <a:rPr kumimoji="0" lang="en-US" sz="1200" b="0" i="0" u="none" strike="noStrike" kern="0" cap="none" spc="0" normalizeH="0" baseline="0" noProof="0" dirty="0">
                  <a:ln>
                    <a:noFill/>
                  </a:ln>
                  <a:solidFill>
                    <a:sysClr val="window" lastClr="FFFFFF">
                      <a:lumMod val="50000"/>
                    </a:sysClr>
                  </a:solidFill>
                  <a:effectLst/>
                  <a:uLnTx/>
                  <a:uFillTx/>
                  <a:latin typeface="Arial"/>
                  <a:cs typeface="Arial"/>
                </a:rPr>
                <a:t>(and servers again)</a:t>
              </a:r>
              <a:endParaRPr kumimoji="0" lang="en-US" sz="1200" b="0" i="0" u="none" strike="noStrike" kern="0" cap="none" spc="0" normalizeH="0" baseline="0" noProof="0" dirty="0">
                <a:ln>
                  <a:noFill/>
                </a:ln>
                <a:solidFill>
                  <a:sysClr val="window" lastClr="FFFFFF">
                    <a:lumMod val="50000"/>
                  </a:sysClr>
                </a:solidFill>
                <a:effectLst/>
                <a:uLnTx/>
                <a:uFillTx/>
              </a:endParaRPr>
            </a:p>
          </p:txBody>
        </p:sp>
      </p:grpSp>
      <p:grpSp>
        <p:nvGrpSpPr>
          <p:cNvPr id="82" name="Group 81"/>
          <p:cNvGrpSpPr/>
          <p:nvPr/>
        </p:nvGrpSpPr>
        <p:grpSpPr>
          <a:xfrm>
            <a:off x="3965103" y="1169500"/>
            <a:ext cx="3335676" cy="1326866"/>
            <a:chOff x="1507146" y="1517357"/>
            <a:chExt cx="3645539" cy="1733999"/>
          </a:xfrm>
        </p:grpSpPr>
        <p:pic>
          <p:nvPicPr>
            <p:cNvPr id="83" name="Picture 82" descr="C:\Users\Meghan Kelley\Desktop\brocad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9598" y="2288731"/>
              <a:ext cx="1253106" cy="134276"/>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4" name="Picture 83" descr="Top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07012">
              <a:off x="1507146" y="1866652"/>
              <a:ext cx="1660168" cy="1384704"/>
            </a:xfrm>
            <a:prstGeom prst="rect">
              <a:avLst/>
            </a:prstGeom>
          </p:spPr>
        </p:pic>
        <p:sp>
          <p:nvSpPr>
            <p:cNvPr id="85" name="TextBox 84"/>
            <p:cNvSpPr txBox="1"/>
            <p:nvPr/>
          </p:nvSpPr>
          <p:spPr>
            <a:xfrm>
              <a:off x="2477218" y="1517357"/>
              <a:ext cx="2675467" cy="591256"/>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Arial"/>
                  <a:cs typeface="Arial"/>
                </a:rPr>
                <a:t>WAN Optimization </a:t>
              </a:r>
              <a:r>
                <a:rPr kumimoji="0" lang="en-US" sz="1400" b="0" i="0" u="none" strike="noStrike" kern="0" cap="none" spc="0" normalizeH="0" baseline="0" noProof="0" dirty="0">
                  <a:ln>
                    <a:noFill/>
                  </a:ln>
                  <a:solidFill>
                    <a:sysClr val="windowText" lastClr="000000"/>
                  </a:solidFill>
                  <a:effectLst/>
                  <a:uLnTx/>
                  <a:uFillTx/>
                  <a:latin typeface="Arial"/>
                  <a:cs typeface="Arial"/>
                </a:rPr>
                <a:t/>
              </a:r>
              <a:br>
                <a:rPr kumimoji="0" lang="en-US" sz="1400" b="0" i="0" u="none" strike="noStrike" kern="0" cap="none" spc="0" normalizeH="0" baseline="0" noProof="0" dirty="0">
                  <a:ln>
                    <a:noFill/>
                  </a:ln>
                  <a:solidFill>
                    <a:sysClr val="windowText" lastClr="000000"/>
                  </a:solidFill>
                  <a:effectLst/>
                  <a:uLnTx/>
                  <a:uFillTx/>
                  <a:latin typeface="Arial"/>
                  <a:cs typeface="Arial"/>
                </a:rPr>
              </a:br>
              <a:r>
                <a:rPr kumimoji="0" lang="en-US" sz="1200" b="0" i="0" u="none" strike="noStrike" kern="0" cap="none" spc="0" normalizeH="0" baseline="0" noProof="0" dirty="0">
                  <a:ln>
                    <a:noFill/>
                  </a:ln>
                  <a:solidFill>
                    <a:sysClr val="window" lastClr="FFFFFF">
                      <a:lumMod val="50000"/>
                    </a:sysClr>
                  </a:solidFill>
                  <a:effectLst/>
                  <a:uLnTx/>
                  <a:uFillTx/>
                  <a:latin typeface="Arial"/>
                  <a:cs typeface="Arial"/>
                </a:rPr>
                <a:t>(and </a:t>
              </a:r>
              <a:r>
                <a:rPr kumimoji="0" lang="en-US" sz="1200" b="0" i="0" u="none" strike="noStrike" kern="0" cap="none" spc="0" normalizeH="0" baseline="0" noProof="0" dirty="0" smtClean="0">
                  <a:ln>
                    <a:noFill/>
                  </a:ln>
                  <a:solidFill>
                    <a:sysClr val="window" lastClr="FFFFFF">
                      <a:lumMod val="50000"/>
                    </a:sysClr>
                  </a:solidFill>
                  <a:effectLst/>
                  <a:uLnTx/>
                  <a:uFillTx/>
                  <a:latin typeface="Arial"/>
                  <a:cs typeface="Arial"/>
                </a:rPr>
                <a:t>storage again</a:t>
              </a:r>
              <a:r>
                <a:rPr kumimoji="0" lang="en-US" sz="1200" b="0" i="0" u="none" strike="noStrike" kern="0" cap="none" spc="0" normalizeH="0" baseline="0" noProof="0" dirty="0">
                  <a:ln>
                    <a:noFill/>
                  </a:ln>
                  <a:solidFill>
                    <a:sysClr val="window" lastClr="FFFFFF">
                      <a:lumMod val="50000"/>
                    </a:sysClr>
                  </a:solidFill>
                  <a:effectLst/>
                  <a:uLnTx/>
                  <a:uFillTx/>
                  <a:latin typeface="Arial"/>
                  <a:cs typeface="Arial"/>
                </a:rPr>
                <a:t>)</a:t>
              </a:r>
              <a:endParaRPr kumimoji="0" lang="en-US" sz="1200" b="0" i="0" u="none" strike="noStrike" kern="0" cap="none" spc="0" normalizeH="0" baseline="0" noProof="0" dirty="0">
                <a:ln>
                  <a:noFill/>
                </a:ln>
                <a:solidFill>
                  <a:sysClr val="window" lastClr="FFFFFF">
                    <a:lumMod val="50000"/>
                  </a:sysClr>
                </a:solidFill>
                <a:effectLst/>
                <a:uLnTx/>
                <a:uFillTx/>
              </a:endParaRPr>
            </a:p>
          </p:txBody>
        </p:sp>
      </p:grpSp>
    </p:spTree>
    <p:extLst>
      <p:ext uri="{BB962C8B-B14F-4D97-AF65-F5344CB8AC3E}">
        <p14:creationId xmlns:p14="http://schemas.microsoft.com/office/powerpoint/2010/main" val="1264970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down)">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wipe(down)">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par>
                          <p:cTn id="28" fill="hold">
                            <p:stCondLst>
                              <p:cond delay="500"/>
                            </p:stCondLst>
                            <p:childTnLst>
                              <p:par>
                                <p:cTn id="29" presetID="10" presetClass="entr" presetSubtype="0" fill="hold" grpId="0" nodeType="afterEffect">
                                  <p:stCondLst>
                                    <p:cond delay="10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30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78"/>
                                        </p:tgtEl>
                                      </p:cBhvr>
                                    </p:animEffect>
                                    <p:set>
                                      <p:cBhvr>
                                        <p:cTn id="44" dur="1" fill="hold">
                                          <p:stCondLst>
                                            <p:cond delay="499"/>
                                          </p:stCondLst>
                                        </p:cTn>
                                        <p:tgtEl>
                                          <p:spTgt spid="7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2"/>
                                        </p:tgtEl>
                                      </p:cBhvr>
                                    </p:animEffect>
                                    <p:set>
                                      <p:cBhvr>
                                        <p:cTn id="50" dur="1" fill="hold">
                                          <p:stCondLst>
                                            <p:cond delay="499"/>
                                          </p:stCondLst>
                                        </p:cTn>
                                        <p:tgtEl>
                                          <p:spTgt spid="6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67"/>
                                        </p:tgtEl>
                                      </p:cBhvr>
                                    </p:animEffect>
                                    <p:set>
                                      <p:cBhvr>
                                        <p:cTn id="56" dur="1" fill="hold">
                                          <p:stCondLst>
                                            <p:cond delay="499"/>
                                          </p:stCondLst>
                                        </p:cTn>
                                        <p:tgtEl>
                                          <p:spTgt spid="6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8"/>
                                        </p:tgtEl>
                                      </p:cBhvr>
                                    </p:animEffect>
                                    <p:set>
                                      <p:cBhvr>
                                        <p:cTn id="59" dur="1" fill="hold">
                                          <p:stCondLst>
                                            <p:cond delay="499"/>
                                          </p:stCondLst>
                                        </p:cTn>
                                        <p:tgtEl>
                                          <p:spTgt spid="6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73"/>
                                        </p:tgtEl>
                                      </p:cBhvr>
                                    </p:animEffect>
                                    <p:set>
                                      <p:cBhvr>
                                        <p:cTn id="62" dur="1" fill="hold">
                                          <p:stCondLst>
                                            <p:cond delay="499"/>
                                          </p:stCondLst>
                                        </p:cTn>
                                        <p:tgtEl>
                                          <p:spTgt spid="7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82"/>
                                        </p:tgtEl>
                                      </p:cBhvr>
                                    </p:animEffect>
                                    <p:set>
                                      <p:cBhvr>
                                        <p:cTn id="65" dur="1" fill="hold">
                                          <p:stCondLst>
                                            <p:cond delay="499"/>
                                          </p:stCondLst>
                                        </p:cTn>
                                        <p:tgtEl>
                                          <p:spTgt spid="8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par>
                                <p:cTn id="71" presetID="10" presetClass="exit" presetSubtype="0" fill="hold" grpId="1" nodeType="withEffect">
                                  <p:stCondLst>
                                    <p:cond delay="0"/>
                                  </p:stCondLst>
                                  <p:childTnLst>
                                    <p:animEffect transition="out" filter="fade">
                                      <p:cBhvr>
                                        <p:cTn id="72" dur="500"/>
                                        <p:tgtEl>
                                          <p:spTgt spid="65"/>
                                        </p:tgtEl>
                                      </p:cBhvr>
                                    </p:animEffect>
                                    <p:set>
                                      <p:cBhvr>
                                        <p:cTn id="73"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5" grpId="0" animBg="1"/>
      <p:bldP spid="65" grpId="1" animBg="1"/>
      <p:bldP spid="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4389985" y="1087737"/>
            <a:ext cx="7225777" cy="49445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50" name="Rectangle 49"/>
          <p:cNvSpPr/>
          <p:nvPr/>
        </p:nvSpPr>
        <p:spPr>
          <a:xfrm>
            <a:off x="4542134" y="1248603"/>
            <a:ext cx="6904302" cy="46482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p:txBody>
          <a:bodyPr/>
          <a:lstStyle/>
          <a:p>
            <a:r>
              <a:rPr lang="en-US" dirty="0" smtClean="0"/>
              <a:t>Increase the Application </a:t>
            </a:r>
            <a:r>
              <a:rPr lang="en-US" dirty="0"/>
              <a:t>Performance</a:t>
            </a:r>
          </a:p>
        </p:txBody>
      </p:sp>
      <p:sp>
        <p:nvSpPr>
          <p:cNvPr id="12" name="Rectangle 11"/>
          <p:cNvSpPr/>
          <p:nvPr/>
        </p:nvSpPr>
        <p:spPr>
          <a:xfrm>
            <a:off x="4155297" y="-3046114"/>
            <a:ext cx="5522061" cy="2324679"/>
          </a:xfrm>
          <a:prstGeom prst="rect">
            <a:avLst/>
          </a:prstGeom>
          <a:solidFill>
            <a:srgbClr val="3256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a:cs typeface="Arial"/>
            </a:endParaRPr>
          </a:p>
        </p:txBody>
      </p:sp>
      <p:sp>
        <p:nvSpPr>
          <p:cNvPr id="13" name="Rectangle 12"/>
          <p:cNvSpPr/>
          <p:nvPr/>
        </p:nvSpPr>
        <p:spPr>
          <a:xfrm>
            <a:off x="4285102" y="-2916714"/>
            <a:ext cx="2837050" cy="20786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82744" y="-3046114"/>
            <a:ext cx="2494615" cy="23246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dirty="0">
                <a:solidFill>
                  <a:schemeClr val="bg1"/>
                </a:solidFill>
                <a:latin typeface="Arial"/>
                <a:cs typeface="Arial"/>
              </a:rPr>
              <a:t>&gt;1/2 see </a:t>
            </a:r>
            <a:endParaRPr lang="en-US" sz="2000" b="1" dirty="0" smtClean="0">
              <a:solidFill>
                <a:schemeClr val="bg1"/>
              </a:solidFill>
              <a:latin typeface="Arial"/>
              <a:cs typeface="Arial"/>
            </a:endParaRPr>
          </a:p>
          <a:p>
            <a:pPr algn="ctr">
              <a:lnSpc>
                <a:spcPct val="90000"/>
              </a:lnSpc>
            </a:pPr>
            <a:r>
              <a:rPr lang="en-US" sz="2000" b="1" dirty="0" smtClean="0">
                <a:solidFill>
                  <a:schemeClr val="bg1"/>
                </a:solidFill>
                <a:latin typeface="Arial"/>
                <a:cs typeface="Arial"/>
              </a:rPr>
              <a:t>&gt;50% </a:t>
            </a:r>
            <a:r>
              <a:rPr lang="en-US" sz="2000" b="1" dirty="0">
                <a:solidFill>
                  <a:schemeClr val="bg1"/>
                </a:solidFill>
                <a:latin typeface="Arial"/>
                <a:cs typeface="Arial"/>
              </a:rPr>
              <a:t>P</a:t>
            </a:r>
            <a:r>
              <a:rPr lang="en-US" sz="2000" b="1" dirty="0" smtClean="0">
                <a:solidFill>
                  <a:schemeClr val="bg1"/>
                </a:solidFill>
                <a:latin typeface="Arial"/>
                <a:cs typeface="Arial"/>
              </a:rPr>
              <a:t>erformance </a:t>
            </a:r>
            <a:r>
              <a:rPr lang="en-US" sz="2000" b="1" dirty="0">
                <a:solidFill>
                  <a:schemeClr val="bg1"/>
                </a:solidFill>
                <a:latin typeface="Arial"/>
                <a:cs typeface="Arial"/>
              </a:rPr>
              <a:t>I</a:t>
            </a:r>
            <a:r>
              <a:rPr lang="en-US" sz="2000" b="1" dirty="0" smtClean="0">
                <a:solidFill>
                  <a:schemeClr val="bg1"/>
                </a:solidFill>
                <a:latin typeface="Arial"/>
                <a:cs typeface="Arial"/>
              </a:rPr>
              <a:t>mprovements</a:t>
            </a:r>
            <a:endParaRPr lang="en-US" sz="2000" b="1" dirty="0">
              <a:solidFill>
                <a:schemeClr val="bg1"/>
              </a:solidFill>
              <a:latin typeface="Arial"/>
              <a:cs typeface="Arial"/>
            </a:endParaRPr>
          </a:p>
        </p:txBody>
      </p:sp>
      <p:sp>
        <p:nvSpPr>
          <p:cNvPr id="15" name="TextBox 14"/>
          <p:cNvSpPr txBox="1"/>
          <p:nvPr/>
        </p:nvSpPr>
        <p:spPr>
          <a:xfrm>
            <a:off x="4285103" y="-2915914"/>
            <a:ext cx="2837050" cy="781752"/>
          </a:xfrm>
          <a:prstGeom prst="rect">
            <a:avLst/>
          </a:prstGeom>
          <a:noFill/>
        </p:spPr>
        <p:txBody>
          <a:bodyPr wrap="square" rtlCol="0">
            <a:spAutoFit/>
          </a:bodyPr>
          <a:lstStyle/>
          <a:p>
            <a:pPr algn="ctr">
              <a:lnSpc>
                <a:spcPct val="80000"/>
              </a:lnSpc>
            </a:pPr>
            <a:r>
              <a:rPr lang="en-US" sz="1400" b="1" dirty="0" smtClean="0"/>
              <a:t>SimpliVity Provides </a:t>
            </a:r>
            <a:r>
              <a:rPr lang="en-US" sz="1400" b="1" dirty="0"/>
              <a:t>D</a:t>
            </a:r>
            <a:r>
              <a:rPr lang="en-US" sz="1400" b="1" dirty="0" smtClean="0"/>
              <a:t>ramatic </a:t>
            </a:r>
            <a:br>
              <a:rPr lang="en-US" sz="1400" b="1" dirty="0" smtClean="0"/>
            </a:br>
            <a:r>
              <a:rPr lang="en-US" sz="1400" b="1" dirty="0" smtClean="0"/>
              <a:t>Application Performance </a:t>
            </a:r>
            <a:r>
              <a:rPr lang="en-US" sz="1400" b="1" dirty="0"/>
              <a:t>I</a:t>
            </a:r>
            <a:r>
              <a:rPr lang="en-US" sz="1400" b="1" dirty="0" smtClean="0"/>
              <a:t>mprovements</a:t>
            </a:r>
            <a:endParaRPr lang="en-US" sz="1400" b="1" dirty="0"/>
          </a:p>
        </p:txBody>
      </p:sp>
      <p:grpSp>
        <p:nvGrpSpPr>
          <p:cNvPr id="16" name="Group 15"/>
          <p:cNvGrpSpPr/>
          <p:nvPr/>
        </p:nvGrpSpPr>
        <p:grpSpPr>
          <a:xfrm>
            <a:off x="4434671" y="-2247569"/>
            <a:ext cx="1143717" cy="1167605"/>
            <a:chOff x="5702187" y="4604228"/>
            <a:chExt cx="1130000" cy="1134533"/>
          </a:xfrm>
        </p:grpSpPr>
        <p:sp>
          <p:nvSpPr>
            <p:cNvPr id="22" name="Oval 21"/>
            <p:cNvSpPr/>
            <p:nvPr/>
          </p:nvSpPr>
          <p:spPr>
            <a:xfrm>
              <a:off x="5702187" y="4610578"/>
              <a:ext cx="1126066" cy="1126066"/>
            </a:xfrm>
            <a:prstGeom prst="ellipse">
              <a:avLst/>
            </a:prstGeom>
            <a:solidFill>
              <a:srgbClr val="339C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5866987" y="4610578"/>
              <a:ext cx="393700" cy="561975"/>
            </a:xfrm>
            <a:custGeom>
              <a:avLst/>
              <a:gdLst>
                <a:gd name="connsiteX0" fmla="*/ 0 w 393700"/>
                <a:gd name="connsiteY0" fmla="*/ 168275 h 561975"/>
                <a:gd name="connsiteX1" fmla="*/ 393700 w 393700"/>
                <a:gd name="connsiteY1" fmla="*/ 561975 h 561975"/>
                <a:gd name="connsiteX2" fmla="*/ 390525 w 393700"/>
                <a:gd name="connsiteY2" fmla="*/ 0 h 561975"/>
                <a:gd name="connsiteX3" fmla="*/ 327025 w 393700"/>
                <a:gd name="connsiteY3" fmla="*/ 6350 h 561975"/>
                <a:gd name="connsiteX4" fmla="*/ 260350 w 393700"/>
                <a:gd name="connsiteY4" fmla="*/ 15875 h 561975"/>
                <a:gd name="connsiteX5" fmla="*/ 193675 w 393700"/>
                <a:gd name="connsiteY5" fmla="*/ 38100 h 561975"/>
                <a:gd name="connsiteX6" fmla="*/ 139700 w 393700"/>
                <a:gd name="connsiteY6" fmla="*/ 63500 h 561975"/>
                <a:gd name="connsiteX7" fmla="*/ 69850 w 393700"/>
                <a:gd name="connsiteY7" fmla="*/ 104775 h 561975"/>
                <a:gd name="connsiteX8" fmla="*/ 0 w 393700"/>
                <a:gd name="connsiteY8" fmla="*/ 16827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00" h="561975">
                  <a:moveTo>
                    <a:pt x="0" y="168275"/>
                  </a:moveTo>
                  <a:lnTo>
                    <a:pt x="393700" y="561975"/>
                  </a:lnTo>
                  <a:cubicBezTo>
                    <a:pt x="392642" y="374650"/>
                    <a:pt x="391583" y="187325"/>
                    <a:pt x="390525" y="0"/>
                  </a:cubicBezTo>
                  <a:lnTo>
                    <a:pt x="327025" y="6350"/>
                  </a:lnTo>
                  <a:lnTo>
                    <a:pt x="260350" y="15875"/>
                  </a:lnTo>
                  <a:lnTo>
                    <a:pt x="193675" y="38100"/>
                  </a:lnTo>
                  <a:lnTo>
                    <a:pt x="139700" y="63500"/>
                  </a:lnTo>
                  <a:lnTo>
                    <a:pt x="69850" y="104775"/>
                  </a:lnTo>
                  <a:lnTo>
                    <a:pt x="0" y="168275"/>
                  </a:lnTo>
                  <a:close/>
                </a:path>
              </a:pathLst>
            </a:custGeom>
            <a:solidFill>
              <a:srgbClr val="36A3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6257512" y="4604228"/>
              <a:ext cx="498475" cy="571500"/>
            </a:xfrm>
            <a:custGeom>
              <a:avLst/>
              <a:gdLst>
                <a:gd name="connsiteX0" fmla="*/ 0 w 498475"/>
                <a:gd name="connsiteY0" fmla="*/ 0 h 571500"/>
                <a:gd name="connsiteX1" fmla="*/ 6350 w 498475"/>
                <a:gd name="connsiteY1" fmla="*/ 571500 h 571500"/>
                <a:gd name="connsiteX2" fmla="*/ 498475 w 498475"/>
                <a:gd name="connsiteY2" fmla="*/ 285750 h 571500"/>
                <a:gd name="connsiteX3" fmla="*/ 438150 w 498475"/>
                <a:gd name="connsiteY3" fmla="*/ 200025 h 571500"/>
                <a:gd name="connsiteX4" fmla="*/ 368300 w 498475"/>
                <a:gd name="connsiteY4" fmla="*/ 136525 h 571500"/>
                <a:gd name="connsiteX5" fmla="*/ 304800 w 498475"/>
                <a:gd name="connsiteY5" fmla="*/ 88900 h 571500"/>
                <a:gd name="connsiteX6" fmla="*/ 234950 w 498475"/>
                <a:gd name="connsiteY6" fmla="*/ 53975 h 571500"/>
                <a:gd name="connsiteX7" fmla="*/ 142875 w 498475"/>
                <a:gd name="connsiteY7" fmla="*/ 22225 h 571500"/>
                <a:gd name="connsiteX8" fmla="*/ 73025 w 498475"/>
                <a:gd name="connsiteY8" fmla="*/ 12700 h 571500"/>
                <a:gd name="connsiteX9" fmla="*/ 0 w 498475"/>
                <a:gd name="connsiteY9"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75" h="571500">
                  <a:moveTo>
                    <a:pt x="0" y="0"/>
                  </a:moveTo>
                  <a:cubicBezTo>
                    <a:pt x="2117" y="190500"/>
                    <a:pt x="4233" y="381000"/>
                    <a:pt x="6350" y="571500"/>
                  </a:cubicBezTo>
                  <a:lnTo>
                    <a:pt x="498475" y="285750"/>
                  </a:lnTo>
                  <a:lnTo>
                    <a:pt x="438150" y="200025"/>
                  </a:lnTo>
                  <a:lnTo>
                    <a:pt x="368300" y="136525"/>
                  </a:lnTo>
                  <a:lnTo>
                    <a:pt x="304800" y="88900"/>
                  </a:lnTo>
                  <a:lnTo>
                    <a:pt x="234950" y="53975"/>
                  </a:lnTo>
                  <a:lnTo>
                    <a:pt x="142875" y="22225"/>
                  </a:lnTo>
                  <a:lnTo>
                    <a:pt x="73025" y="12700"/>
                  </a:lnTo>
                  <a:lnTo>
                    <a:pt x="0" y="0"/>
                  </a:lnTo>
                  <a:close/>
                </a:path>
              </a:pathLst>
            </a:custGeom>
            <a:solidFill>
              <a:srgbClr val="D4BB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6267037" y="4886803"/>
              <a:ext cx="565150" cy="844550"/>
            </a:xfrm>
            <a:custGeom>
              <a:avLst/>
              <a:gdLst>
                <a:gd name="connsiteX0" fmla="*/ 488950 w 565150"/>
                <a:gd name="connsiteY0" fmla="*/ 0 h 844550"/>
                <a:gd name="connsiteX1" fmla="*/ 0 w 565150"/>
                <a:gd name="connsiteY1" fmla="*/ 285750 h 844550"/>
                <a:gd name="connsiteX2" fmla="*/ 0 w 565150"/>
                <a:gd name="connsiteY2" fmla="*/ 844550 h 844550"/>
                <a:gd name="connsiteX3" fmla="*/ 95250 w 565150"/>
                <a:gd name="connsiteY3" fmla="*/ 838200 h 844550"/>
                <a:gd name="connsiteX4" fmla="*/ 168275 w 565150"/>
                <a:gd name="connsiteY4" fmla="*/ 815975 h 844550"/>
                <a:gd name="connsiteX5" fmla="*/ 276225 w 565150"/>
                <a:gd name="connsiteY5" fmla="*/ 768350 h 844550"/>
                <a:gd name="connsiteX6" fmla="*/ 333375 w 565150"/>
                <a:gd name="connsiteY6" fmla="*/ 730250 h 844550"/>
                <a:gd name="connsiteX7" fmla="*/ 403225 w 565150"/>
                <a:gd name="connsiteY7" fmla="*/ 669925 h 844550"/>
                <a:gd name="connsiteX8" fmla="*/ 454025 w 565150"/>
                <a:gd name="connsiteY8" fmla="*/ 606425 h 844550"/>
                <a:gd name="connsiteX9" fmla="*/ 495300 w 565150"/>
                <a:gd name="connsiteY9" fmla="*/ 536575 h 844550"/>
                <a:gd name="connsiteX10" fmla="*/ 523875 w 565150"/>
                <a:gd name="connsiteY10" fmla="*/ 485775 h 844550"/>
                <a:gd name="connsiteX11" fmla="*/ 542925 w 565150"/>
                <a:gd name="connsiteY11" fmla="*/ 409575 h 844550"/>
                <a:gd name="connsiteX12" fmla="*/ 565150 w 565150"/>
                <a:gd name="connsiteY12" fmla="*/ 307975 h 844550"/>
                <a:gd name="connsiteX13" fmla="*/ 558800 w 565150"/>
                <a:gd name="connsiteY13" fmla="*/ 206375 h 844550"/>
                <a:gd name="connsiteX14" fmla="*/ 542925 w 565150"/>
                <a:gd name="connsiteY14" fmla="*/ 127000 h 844550"/>
                <a:gd name="connsiteX15" fmla="*/ 517525 w 565150"/>
                <a:gd name="connsiteY15" fmla="*/ 76200 h 844550"/>
                <a:gd name="connsiteX16" fmla="*/ 488950 w 565150"/>
                <a:gd name="connsiteY16"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5150" h="844550">
                  <a:moveTo>
                    <a:pt x="488950" y="0"/>
                  </a:moveTo>
                  <a:lnTo>
                    <a:pt x="0" y="285750"/>
                  </a:lnTo>
                  <a:lnTo>
                    <a:pt x="0" y="844550"/>
                  </a:lnTo>
                  <a:lnTo>
                    <a:pt x="95250" y="838200"/>
                  </a:lnTo>
                  <a:lnTo>
                    <a:pt x="168275" y="815975"/>
                  </a:lnTo>
                  <a:lnTo>
                    <a:pt x="276225" y="768350"/>
                  </a:lnTo>
                  <a:lnTo>
                    <a:pt x="333375" y="730250"/>
                  </a:lnTo>
                  <a:lnTo>
                    <a:pt x="403225" y="669925"/>
                  </a:lnTo>
                  <a:lnTo>
                    <a:pt x="454025" y="606425"/>
                  </a:lnTo>
                  <a:lnTo>
                    <a:pt x="495300" y="536575"/>
                  </a:lnTo>
                  <a:lnTo>
                    <a:pt x="523875" y="485775"/>
                  </a:lnTo>
                  <a:lnTo>
                    <a:pt x="542925" y="409575"/>
                  </a:lnTo>
                  <a:lnTo>
                    <a:pt x="565150" y="307975"/>
                  </a:lnTo>
                  <a:lnTo>
                    <a:pt x="558800" y="206375"/>
                  </a:lnTo>
                  <a:lnTo>
                    <a:pt x="542925" y="127000"/>
                  </a:lnTo>
                  <a:lnTo>
                    <a:pt x="517525" y="76200"/>
                  </a:lnTo>
                  <a:lnTo>
                    <a:pt x="488950" y="0"/>
                  </a:lnTo>
                  <a:close/>
                </a:path>
              </a:pathLst>
            </a:custGeom>
            <a:solidFill>
              <a:srgbClr val="A0D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706121" y="4612695"/>
              <a:ext cx="1126066" cy="1126066"/>
            </a:xfrm>
            <a:prstGeom prst="ellipse">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5" idx="2"/>
            </p:cNvCxnSpPr>
            <p:nvPr/>
          </p:nvCxnSpPr>
          <p:spPr>
            <a:xfrm flipH="1">
              <a:off x="6267037" y="4612695"/>
              <a:ext cx="2117" cy="111865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1"/>
              <a:endCxn id="24" idx="1"/>
            </p:cNvCxnSpPr>
            <p:nvPr/>
          </p:nvCxnSpPr>
          <p:spPr>
            <a:xfrm>
              <a:off x="5871030" y="4777604"/>
              <a:ext cx="392832" cy="398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4" idx="1"/>
            </p:cNvCxnSpPr>
            <p:nvPr/>
          </p:nvCxnSpPr>
          <p:spPr>
            <a:xfrm flipH="1">
              <a:off x="6263864" y="4886803"/>
              <a:ext cx="469900" cy="28892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5750835" y="-2177049"/>
            <a:ext cx="1766628" cy="923330"/>
          </a:xfrm>
          <a:prstGeom prst="rect">
            <a:avLst/>
          </a:prstGeom>
          <a:noFill/>
        </p:spPr>
        <p:txBody>
          <a:bodyPr wrap="square" rtlCol="0">
            <a:spAutoFit/>
          </a:bodyPr>
          <a:lstStyle/>
          <a:p>
            <a:pPr>
              <a:lnSpc>
                <a:spcPct val="150000"/>
              </a:lnSpc>
            </a:pPr>
            <a:r>
              <a:rPr lang="en-US" sz="900" dirty="0" smtClean="0"/>
              <a:t>Greater than 75%: 17%</a:t>
            </a:r>
          </a:p>
          <a:p>
            <a:pPr>
              <a:lnSpc>
                <a:spcPct val="150000"/>
              </a:lnSpc>
            </a:pPr>
            <a:r>
              <a:rPr lang="en-US" sz="900" dirty="0" smtClean="0"/>
              <a:t>50% to 75%: 33%</a:t>
            </a:r>
          </a:p>
          <a:p>
            <a:pPr>
              <a:lnSpc>
                <a:spcPct val="150000"/>
              </a:lnSpc>
            </a:pPr>
            <a:r>
              <a:rPr lang="en-US" sz="900" dirty="0" smtClean="0"/>
              <a:t>25% to 50%: 38%</a:t>
            </a:r>
          </a:p>
          <a:p>
            <a:pPr>
              <a:lnSpc>
                <a:spcPct val="150000"/>
              </a:lnSpc>
            </a:pPr>
            <a:r>
              <a:rPr lang="en-US" sz="900" dirty="0" smtClean="0"/>
              <a:t>Up to 25%: 12%</a:t>
            </a:r>
            <a:endParaRPr lang="en-US" sz="900" dirty="0"/>
          </a:p>
        </p:txBody>
      </p:sp>
      <p:sp>
        <p:nvSpPr>
          <p:cNvPr id="18" name="Rectangle 17"/>
          <p:cNvSpPr/>
          <p:nvPr/>
        </p:nvSpPr>
        <p:spPr>
          <a:xfrm>
            <a:off x="5691693" y="-1443050"/>
            <a:ext cx="97140" cy="98775"/>
          </a:xfrm>
          <a:prstGeom prst="rect">
            <a:avLst/>
          </a:prstGeom>
          <a:solidFill>
            <a:srgbClr val="48A6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691693" y="-1643552"/>
            <a:ext cx="97140" cy="98775"/>
          </a:xfrm>
          <a:prstGeom prst="rect">
            <a:avLst/>
          </a:prstGeom>
          <a:solidFill>
            <a:srgbClr val="389F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691693" y="-1844054"/>
            <a:ext cx="97140" cy="98775"/>
          </a:xfrm>
          <a:prstGeom prst="rect">
            <a:avLst/>
          </a:prstGeom>
          <a:solidFill>
            <a:srgbClr val="A2DA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691693" y="-2044556"/>
            <a:ext cx="97140" cy="98775"/>
          </a:xfrm>
          <a:prstGeom prst="rect">
            <a:avLst/>
          </a:prstGeom>
          <a:solidFill>
            <a:srgbClr val="CDC2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42135" y="2137609"/>
            <a:ext cx="6904302" cy="461665"/>
          </a:xfrm>
          <a:prstGeom prst="rect">
            <a:avLst/>
          </a:prstGeom>
          <a:noFill/>
        </p:spPr>
        <p:txBody>
          <a:bodyPr wrap="square" rtlCol="0">
            <a:spAutoFit/>
          </a:bodyPr>
          <a:lstStyle/>
          <a:p>
            <a:pPr algn="ctr"/>
            <a:r>
              <a:rPr lang="en-US" sz="1200" dirty="0" smtClean="0"/>
              <a:t>Since deploying SimpliVity, how much have you improved </a:t>
            </a:r>
            <a:br>
              <a:rPr lang="en-US" sz="1200" dirty="0" smtClean="0"/>
            </a:br>
            <a:r>
              <a:rPr lang="en-US" sz="1200" dirty="0" smtClean="0"/>
              <a:t>or do you expect to improve performance?</a:t>
            </a:r>
          </a:p>
        </p:txBody>
      </p:sp>
      <p:pic>
        <p:nvPicPr>
          <p:cNvPr id="47" name="Picture 46" descr="tech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744" y="5726554"/>
            <a:ext cx="2399468" cy="342781"/>
          </a:xfrm>
          <a:prstGeom prst="rect">
            <a:avLst/>
          </a:prstGeom>
        </p:spPr>
      </p:pic>
      <p:sp>
        <p:nvSpPr>
          <p:cNvPr id="51" name="TextBox 50"/>
          <p:cNvSpPr txBox="1"/>
          <p:nvPr/>
        </p:nvSpPr>
        <p:spPr>
          <a:xfrm>
            <a:off x="4298312" y="1284146"/>
            <a:ext cx="7426381" cy="819199"/>
          </a:xfrm>
          <a:prstGeom prst="rect">
            <a:avLst/>
          </a:prstGeom>
          <a:noFill/>
        </p:spPr>
        <p:txBody>
          <a:bodyPr wrap="square" rtlCol="0">
            <a:spAutoFit/>
          </a:bodyPr>
          <a:lstStyle/>
          <a:p>
            <a:pPr algn="ctr">
              <a:lnSpc>
                <a:spcPct val="90000"/>
              </a:lnSpc>
            </a:pPr>
            <a:r>
              <a:rPr lang="en-US" sz="2600" b="1" dirty="0" smtClean="0">
                <a:solidFill>
                  <a:prstClr val="black"/>
                </a:solidFill>
              </a:rPr>
              <a:t>SimpliVity Provides Dramatic</a:t>
            </a:r>
          </a:p>
          <a:p>
            <a:pPr algn="ctr">
              <a:lnSpc>
                <a:spcPct val="90000"/>
              </a:lnSpc>
            </a:pPr>
            <a:r>
              <a:rPr lang="en-US" sz="2600" b="1" dirty="0" smtClean="0">
                <a:solidFill>
                  <a:prstClr val="black"/>
                </a:solidFill>
              </a:rPr>
              <a:t>Application Performance Improvements</a:t>
            </a:r>
            <a:endParaRPr lang="en-US" sz="2600" b="1" dirty="0">
              <a:solidFill>
                <a:prstClr val="black"/>
              </a:solidFill>
            </a:endParaRPr>
          </a:p>
        </p:txBody>
      </p:sp>
      <p:grpSp>
        <p:nvGrpSpPr>
          <p:cNvPr id="59" name="Group 58"/>
          <p:cNvGrpSpPr/>
          <p:nvPr/>
        </p:nvGrpSpPr>
        <p:grpSpPr>
          <a:xfrm>
            <a:off x="4917817" y="2819400"/>
            <a:ext cx="7986984" cy="2973522"/>
            <a:chOff x="4587071" y="-2095169"/>
            <a:chExt cx="3136230" cy="1167605"/>
          </a:xfrm>
        </p:grpSpPr>
        <p:grpSp>
          <p:nvGrpSpPr>
            <p:cNvPr id="60" name="Group 59"/>
            <p:cNvGrpSpPr/>
            <p:nvPr/>
          </p:nvGrpSpPr>
          <p:grpSpPr>
            <a:xfrm>
              <a:off x="4587071" y="-2095169"/>
              <a:ext cx="1143717" cy="1167605"/>
              <a:chOff x="5702187" y="4604228"/>
              <a:chExt cx="1130000" cy="1134533"/>
            </a:xfrm>
          </p:grpSpPr>
          <p:sp>
            <p:nvSpPr>
              <p:cNvPr id="66" name="Oval 65"/>
              <p:cNvSpPr/>
              <p:nvPr/>
            </p:nvSpPr>
            <p:spPr>
              <a:xfrm>
                <a:off x="5702187" y="4610578"/>
                <a:ext cx="1126066" cy="1126066"/>
              </a:xfrm>
              <a:prstGeom prst="ellipse">
                <a:avLst/>
              </a:prstGeom>
              <a:solidFill>
                <a:srgbClr val="339C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66"/>
              <p:cNvSpPr/>
              <p:nvPr/>
            </p:nvSpPr>
            <p:spPr>
              <a:xfrm>
                <a:off x="5866987" y="4610578"/>
                <a:ext cx="393700" cy="561975"/>
              </a:xfrm>
              <a:custGeom>
                <a:avLst/>
                <a:gdLst>
                  <a:gd name="connsiteX0" fmla="*/ 0 w 393700"/>
                  <a:gd name="connsiteY0" fmla="*/ 168275 h 561975"/>
                  <a:gd name="connsiteX1" fmla="*/ 393700 w 393700"/>
                  <a:gd name="connsiteY1" fmla="*/ 561975 h 561975"/>
                  <a:gd name="connsiteX2" fmla="*/ 390525 w 393700"/>
                  <a:gd name="connsiteY2" fmla="*/ 0 h 561975"/>
                  <a:gd name="connsiteX3" fmla="*/ 327025 w 393700"/>
                  <a:gd name="connsiteY3" fmla="*/ 6350 h 561975"/>
                  <a:gd name="connsiteX4" fmla="*/ 260350 w 393700"/>
                  <a:gd name="connsiteY4" fmla="*/ 15875 h 561975"/>
                  <a:gd name="connsiteX5" fmla="*/ 193675 w 393700"/>
                  <a:gd name="connsiteY5" fmla="*/ 38100 h 561975"/>
                  <a:gd name="connsiteX6" fmla="*/ 139700 w 393700"/>
                  <a:gd name="connsiteY6" fmla="*/ 63500 h 561975"/>
                  <a:gd name="connsiteX7" fmla="*/ 69850 w 393700"/>
                  <a:gd name="connsiteY7" fmla="*/ 104775 h 561975"/>
                  <a:gd name="connsiteX8" fmla="*/ 0 w 393700"/>
                  <a:gd name="connsiteY8" fmla="*/ 16827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00" h="561975">
                    <a:moveTo>
                      <a:pt x="0" y="168275"/>
                    </a:moveTo>
                    <a:lnTo>
                      <a:pt x="393700" y="561975"/>
                    </a:lnTo>
                    <a:cubicBezTo>
                      <a:pt x="392642" y="374650"/>
                      <a:pt x="391583" y="187325"/>
                      <a:pt x="390525" y="0"/>
                    </a:cubicBezTo>
                    <a:lnTo>
                      <a:pt x="327025" y="6350"/>
                    </a:lnTo>
                    <a:lnTo>
                      <a:pt x="260350" y="15875"/>
                    </a:lnTo>
                    <a:lnTo>
                      <a:pt x="193675" y="38100"/>
                    </a:lnTo>
                    <a:lnTo>
                      <a:pt x="139700" y="63500"/>
                    </a:lnTo>
                    <a:lnTo>
                      <a:pt x="69850" y="104775"/>
                    </a:lnTo>
                    <a:lnTo>
                      <a:pt x="0" y="168275"/>
                    </a:lnTo>
                    <a:close/>
                  </a:path>
                </a:pathLst>
              </a:custGeom>
              <a:solidFill>
                <a:srgbClr val="36A3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a:off x="6257512" y="4604228"/>
                <a:ext cx="498475" cy="571500"/>
              </a:xfrm>
              <a:custGeom>
                <a:avLst/>
                <a:gdLst>
                  <a:gd name="connsiteX0" fmla="*/ 0 w 498475"/>
                  <a:gd name="connsiteY0" fmla="*/ 0 h 571500"/>
                  <a:gd name="connsiteX1" fmla="*/ 6350 w 498475"/>
                  <a:gd name="connsiteY1" fmla="*/ 571500 h 571500"/>
                  <a:gd name="connsiteX2" fmla="*/ 498475 w 498475"/>
                  <a:gd name="connsiteY2" fmla="*/ 285750 h 571500"/>
                  <a:gd name="connsiteX3" fmla="*/ 438150 w 498475"/>
                  <a:gd name="connsiteY3" fmla="*/ 200025 h 571500"/>
                  <a:gd name="connsiteX4" fmla="*/ 368300 w 498475"/>
                  <a:gd name="connsiteY4" fmla="*/ 136525 h 571500"/>
                  <a:gd name="connsiteX5" fmla="*/ 304800 w 498475"/>
                  <a:gd name="connsiteY5" fmla="*/ 88900 h 571500"/>
                  <a:gd name="connsiteX6" fmla="*/ 234950 w 498475"/>
                  <a:gd name="connsiteY6" fmla="*/ 53975 h 571500"/>
                  <a:gd name="connsiteX7" fmla="*/ 142875 w 498475"/>
                  <a:gd name="connsiteY7" fmla="*/ 22225 h 571500"/>
                  <a:gd name="connsiteX8" fmla="*/ 73025 w 498475"/>
                  <a:gd name="connsiteY8" fmla="*/ 12700 h 571500"/>
                  <a:gd name="connsiteX9" fmla="*/ 0 w 498475"/>
                  <a:gd name="connsiteY9"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75" h="571500">
                    <a:moveTo>
                      <a:pt x="0" y="0"/>
                    </a:moveTo>
                    <a:cubicBezTo>
                      <a:pt x="2117" y="190500"/>
                      <a:pt x="4233" y="381000"/>
                      <a:pt x="6350" y="571500"/>
                    </a:cubicBezTo>
                    <a:lnTo>
                      <a:pt x="498475" y="285750"/>
                    </a:lnTo>
                    <a:lnTo>
                      <a:pt x="438150" y="200025"/>
                    </a:lnTo>
                    <a:lnTo>
                      <a:pt x="368300" y="136525"/>
                    </a:lnTo>
                    <a:lnTo>
                      <a:pt x="304800" y="88900"/>
                    </a:lnTo>
                    <a:lnTo>
                      <a:pt x="234950" y="53975"/>
                    </a:lnTo>
                    <a:lnTo>
                      <a:pt x="142875" y="22225"/>
                    </a:lnTo>
                    <a:lnTo>
                      <a:pt x="73025" y="12700"/>
                    </a:lnTo>
                    <a:lnTo>
                      <a:pt x="0" y="0"/>
                    </a:lnTo>
                    <a:close/>
                  </a:path>
                </a:pathLst>
              </a:custGeom>
              <a:solidFill>
                <a:srgbClr val="D4BB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6267037" y="4886803"/>
                <a:ext cx="565150" cy="844550"/>
              </a:xfrm>
              <a:custGeom>
                <a:avLst/>
                <a:gdLst>
                  <a:gd name="connsiteX0" fmla="*/ 488950 w 565150"/>
                  <a:gd name="connsiteY0" fmla="*/ 0 h 844550"/>
                  <a:gd name="connsiteX1" fmla="*/ 0 w 565150"/>
                  <a:gd name="connsiteY1" fmla="*/ 285750 h 844550"/>
                  <a:gd name="connsiteX2" fmla="*/ 0 w 565150"/>
                  <a:gd name="connsiteY2" fmla="*/ 844550 h 844550"/>
                  <a:gd name="connsiteX3" fmla="*/ 95250 w 565150"/>
                  <a:gd name="connsiteY3" fmla="*/ 838200 h 844550"/>
                  <a:gd name="connsiteX4" fmla="*/ 168275 w 565150"/>
                  <a:gd name="connsiteY4" fmla="*/ 815975 h 844550"/>
                  <a:gd name="connsiteX5" fmla="*/ 276225 w 565150"/>
                  <a:gd name="connsiteY5" fmla="*/ 768350 h 844550"/>
                  <a:gd name="connsiteX6" fmla="*/ 333375 w 565150"/>
                  <a:gd name="connsiteY6" fmla="*/ 730250 h 844550"/>
                  <a:gd name="connsiteX7" fmla="*/ 403225 w 565150"/>
                  <a:gd name="connsiteY7" fmla="*/ 669925 h 844550"/>
                  <a:gd name="connsiteX8" fmla="*/ 454025 w 565150"/>
                  <a:gd name="connsiteY8" fmla="*/ 606425 h 844550"/>
                  <a:gd name="connsiteX9" fmla="*/ 495300 w 565150"/>
                  <a:gd name="connsiteY9" fmla="*/ 536575 h 844550"/>
                  <a:gd name="connsiteX10" fmla="*/ 523875 w 565150"/>
                  <a:gd name="connsiteY10" fmla="*/ 485775 h 844550"/>
                  <a:gd name="connsiteX11" fmla="*/ 542925 w 565150"/>
                  <a:gd name="connsiteY11" fmla="*/ 409575 h 844550"/>
                  <a:gd name="connsiteX12" fmla="*/ 565150 w 565150"/>
                  <a:gd name="connsiteY12" fmla="*/ 307975 h 844550"/>
                  <a:gd name="connsiteX13" fmla="*/ 558800 w 565150"/>
                  <a:gd name="connsiteY13" fmla="*/ 206375 h 844550"/>
                  <a:gd name="connsiteX14" fmla="*/ 542925 w 565150"/>
                  <a:gd name="connsiteY14" fmla="*/ 127000 h 844550"/>
                  <a:gd name="connsiteX15" fmla="*/ 517525 w 565150"/>
                  <a:gd name="connsiteY15" fmla="*/ 76200 h 844550"/>
                  <a:gd name="connsiteX16" fmla="*/ 488950 w 565150"/>
                  <a:gd name="connsiteY16"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5150" h="844550">
                    <a:moveTo>
                      <a:pt x="488950" y="0"/>
                    </a:moveTo>
                    <a:lnTo>
                      <a:pt x="0" y="285750"/>
                    </a:lnTo>
                    <a:lnTo>
                      <a:pt x="0" y="844550"/>
                    </a:lnTo>
                    <a:lnTo>
                      <a:pt x="95250" y="838200"/>
                    </a:lnTo>
                    <a:lnTo>
                      <a:pt x="168275" y="815975"/>
                    </a:lnTo>
                    <a:lnTo>
                      <a:pt x="276225" y="768350"/>
                    </a:lnTo>
                    <a:lnTo>
                      <a:pt x="333375" y="730250"/>
                    </a:lnTo>
                    <a:lnTo>
                      <a:pt x="403225" y="669925"/>
                    </a:lnTo>
                    <a:lnTo>
                      <a:pt x="454025" y="606425"/>
                    </a:lnTo>
                    <a:lnTo>
                      <a:pt x="495300" y="536575"/>
                    </a:lnTo>
                    <a:lnTo>
                      <a:pt x="523875" y="485775"/>
                    </a:lnTo>
                    <a:lnTo>
                      <a:pt x="542925" y="409575"/>
                    </a:lnTo>
                    <a:lnTo>
                      <a:pt x="565150" y="307975"/>
                    </a:lnTo>
                    <a:lnTo>
                      <a:pt x="558800" y="206375"/>
                    </a:lnTo>
                    <a:lnTo>
                      <a:pt x="542925" y="127000"/>
                    </a:lnTo>
                    <a:lnTo>
                      <a:pt x="517525" y="76200"/>
                    </a:lnTo>
                    <a:lnTo>
                      <a:pt x="488950" y="0"/>
                    </a:lnTo>
                    <a:close/>
                  </a:path>
                </a:pathLst>
              </a:custGeom>
              <a:solidFill>
                <a:srgbClr val="A0D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706121" y="4612695"/>
                <a:ext cx="1126066" cy="1126066"/>
              </a:xfrm>
              <a:prstGeom prst="ellipse">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a:stCxn id="70" idx="0"/>
                <a:endCxn id="69" idx="2"/>
              </p:cNvCxnSpPr>
              <p:nvPr/>
            </p:nvCxnSpPr>
            <p:spPr>
              <a:xfrm flipH="1">
                <a:off x="6267037" y="4612695"/>
                <a:ext cx="2117" cy="111865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70" idx="1"/>
                <a:endCxn id="68" idx="1"/>
              </p:cNvCxnSpPr>
              <p:nvPr/>
            </p:nvCxnSpPr>
            <p:spPr>
              <a:xfrm>
                <a:off x="5871030" y="4777604"/>
                <a:ext cx="392832" cy="398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endCxn id="68" idx="1"/>
              </p:cNvCxnSpPr>
              <p:nvPr/>
            </p:nvCxnSpPr>
            <p:spPr>
              <a:xfrm flipH="1">
                <a:off x="6263864" y="4886803"/>
                <a:ext cx="469900" cy="28892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1" name="TextBox 60"/>
            <p:cNvSpPr txBox="1"/>
            <p:nvPr/>
          </p:nvSpPr>
          <p:spPr>
            <a:xfrm>
              <a:off x="5956673" y="-1995185"/>
              <a:ext cx="1766628" cy="931629"/>
            </a:xfrm>
            <a:prstGeom prst="rect">
              <a:avLst/>
            </a:prstGeom>
            <a:noFill/>
          </p:spPr>
          <p:txBody>
            <a:bodyPr wrap="square" rtlCol="0">
              <a:spAutoFit/>
            </a:bodyPr>
            <a:lstStyle/>
            <a:p>
              <a:pPr>
                <a:lnSpc>
                  <a:spcPct val="200000"/>
                </a:lnSpc>
              </a:pPr>
              <a:r>
                <a:rPr lang="en-US" sz="1700" dirty="0" smtClean="0"/>
                <a:t>Greater than 75%: 17%</a:t>
              </a:r>
            </a:p>
            <a:p>
              <a:pPr>
                <a:lnSpc>
                  <a:spcPct val="200000"/>
                </a:lnSpc>
              </a:pPr>
              <a:r>
                <a:rPr lang="en-US" sz="1700" dirty="0" smtClean="0"/>
                <a:t>50% to 75%: 33%</a:t>
              </a:r>
            </a:p>
            <a:p>
              <a:pPr>
                <a:lnSpc>
                  <a:spcPct val="200000"/>
                </a:lnSpc>
              </a:pPr>
              <a:r>
                <a:rPr lang="en-US" sz="1700" dirty="0" smtClean="0"/>
                <a:t>25% to 50%: 38%</a:t>
              </a:r>
            </a:p>
            <a:p>
              <a:pPr>
                <a:lnSpc>
                  <a:spcPct val="200000"/>
                </a:lnSpc>
              </a:pPr>
              <a:r>
                <a:rPr lang="en-US" sz="1700" dirty="0" smtClean="0"/>
                <a:t>Up to 25%: 12%</a:t>
              </a:r>
              <a:endParaRPr lang="en-US" sz="1700" dirty="0"/>
            </a:p>
          </p:txBody>
        </p:sp>
        <p:sp>
          <p:nvSpPr>
            <p:cNvPr id="62" name="Rectangle 61"/>
            <p:cNvSpPr/>
            <p:nvPr/>
          </p:nvSpPr>
          <p:spPr>
            <a:xfrm>
              <a:off x="5844093" y="-1290650"/>
              <a:ext cx="97140" cy="98775"/>
            </a:xfrm>
            <a:prstGeom prst="rect">
              <a:avLst/>
            </a:prstGeom>
            <a:solidFill>
              <a:srgbClr val="48A6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844093" y="-1491152"/>
              <a:ext cx="97140" cy="98775"/>
            </a:xfrm>
            <a:prstGeom prst="rect">
              <a:avLst/>
            </a:prstGeom>
            <a:solidFill>
              <a:srgbClr val="389F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44093" y="-1691654"/>
              <a:ext cx="97140" cy="98775"/>
            </a:xfrm>
            <a:prstGeom prst="rect">
              <a:avLst/>
            </a:prstGeom>
            <a:solidFill>
              <a:srgbClr val="A2DA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5844093" y="-1892156"/>
              <a:ext cx="97140" cy="98775"/>
            </a:xfrm>
            <a:prstGeom prst="rect">
              <a:avLst/>
            </a:prstGeom>
            <a:solidFill>
              <a:srgbClr val="CDC2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715613" y="1615105"/>
            <a:ext cx="3343787" cy="3155560"/>
            <a:chOff x="6818981" y="303025"/>
            <a:chExt cx="3343787" cy="3155560"/>
          </a:xfrm>
        </p:grpSpPr>
        <p:sp>
          <p:nvSpPr>
            <p:cNvPr id="77" name="Rectangle 76"/>
            <p:cNvSpPr/>
            <p:nvPr/>
          </p:nvSpPr>
          <p:spPr>
            <a:xfrm>
              <a:off x="6818981" y="303025"/>
              <a:ext cx="3343787" cy="31555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78" name="Rectangle 77"/>
            <p:cNvSpPr/>
            <p:nvPr/>
          </p:nvSpPr>
          <p:spPr>
            <a:xfrm>
              <a:off x="6853774" y="1087575"/>
              <a:ext cx="3258196" cy="2311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000" b="1" dirty="0" smtClean="0">
                  <a:solidFill>
                    <a:prstClr val="white"/>
                  </a:solidFill>
                  <a:cs typeface="Arial"/>
                </a:rPr>
                <a:t>90% </a:t>
              </a:r>
              <a:r>
                <a:rPr lang="en-US" b="1" dirty="0" smtClean="0">
                  <a:solidFill>
                    <a:prstClr val="white"/>
                  </a:solidFill>
                  <a:cs typeface="Arial"/>
                </a:rPr>
                <a:t>experience &gt;25% </a:t>
              </a:r>
              <a:r>
                <a:rPr lang="en-US" sz="3200" b="1" dirty="0" smtClean="0">
                  <a:solidFill>
                    <a:prstClr val="white"/>
                  </a:solidFill>
                  <a:cs typeface="Arial"/>
                </a:rPr>
                <a:t>performance improvement</a:t>
              </a:r>
            </a:p>
            <a:p>
              <a:pPr algn="ctr"/>
              <a:r>
                <a:rPr lang="en-US" b="1" u="sng" dirty="0" smtClean="0">
                  <a:solidFill>
                    <a:prstClr val="white"/>
                  </a:solidFill>
                  <a:cs typeface="Arial"/>
                </a:rPr>
                <a:t>with </a:t>
              </a:r>
              <a:r>
                <a:rPr lang="en-US" b="1" u="sng" dirty="0" err="1" smtClean="0">
                  <a:solidFill>
                    <a:prstClr val="white"/>
                  </a:solidFill>
                  <a:cs typeface="Arial"/>
                </a:rPr>
                <a:t>dedupe</a:t>
              </a:r>
              <a:r>
                <a:rPr lang="en-US" b="1" u="sng" dirty="0" smtClean="0">
                  <a:solidFill>
                    <a:prstClr val="white"/>
                  </a:solidFill>
                  <a:cs typeface="Arial"/>
                </a:rPr>
                <a:t> &amp; compression </a:t>
              </a:r>
              <a:r>
                <a:rPr lang="en-US" sz="2000" b="1" dirty="0" smtClean="0">
                  <a:solidFill>
                    <a:prstClr val="white"/>
                  </a:solidFill>
                  <a:cs typeface="Arial"/>
                </a:rPr>
                <a:t/>
              </a:r>
              <a:br>
                <a:rPr lang="en-US" sz="2000" b="1" dirty="0" smtClean="0">
                  <a:solidFill>
                    <a:prstClr val="white"/>
                  </a:solidFill>
                  <a:cs typeface="Arial"/>
                </a:rPr>
              </a:br>
              <a:r>
                <a:rPr lang="en-US" sz="2000" b="1" dirty="0" smtClean="0">
                  <a:solidFill>
                    <a:prstClr val="white"/>
                  </a:solidFill>
                  <a:cs typeface="Arial"/>
                </a:rPr>
                <a:t/>
              </a:r>
              <a:br>
                <a:rPr lang="en-US" sz="2000" b="1" dirty="0" smtClean="0">
                  <a:solidFill>
                    <a:prstClr val="white"/>
                  </a:solidFill>
                  <a:cs typeface="Arial"/>
                </a:rPr>
              </a:br>
              <a:r>
                <a:rPr lang="en-US" sz="2000" b="1" dirty="0" smtClean="0">
                  <a:solidFill>
                    <a:prstClr val="white"/>
                  </a:solidFill>
                  <a:cs typeface="Arial"/>
                </a:rPr>
                <a:t>greater efficiency </a:t>
              </a:r>
              <a:br>
                <a:rPr lang="en-US" sz="2000" b="1" dirty="0" smtClean="0">
                  <a:solidFill>
                    <a:prstClr val="white"/>
                  </a:solidFill>
                  <a:cs typeface="Arial"/>
                </a:rPr>
              </a:br>
              <a:r>
                <a:rPr lang="en-US" sz="2000" b="1" dirty="0" smtClean="0">
                  <a:solidFill>
                    <a:prstClr val="white"/>
                  </a:solidFill>
                  <a:cs typeface="Arial"/>
                </a:rPr>
                <a:t>with SimpliVity</a:t>
              </a:r>
              <a:endParaRPr lang="en-US" sz="2000" b="1" dirty="0">
                <a:solidFill>
                  <a:prstClr val="white"/>
                </a:solidFill>
                <a:cs typeface="Arial"/>
              </a:endParaRPr>
            </a:p>
          </p:txBody>
        </p:sp>
      </p:grpSp>
    </p:spTree>
    <p:extLst>
      <p:ext uri="{BB962C8B-B14F-4D97-AF65-F5344CB8AC3E}">
        <p14:creationId xmlns:p14="http://schemas.microsoft.com/office/powerpoint/2010/main" val="24029763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304525" y="1050996"/>
            <a:ext cx="7771853" cy="494453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5" name="Title 4"/>
          <p:cNvSpPr>
            <a:spLocks noGrp="1"/>
          </p:cNvSpPr>
          <p:nvPr>
            <p:ph type="title"/>
          </p:nvPr>
        </p:nvSpPr>
        <p:spPr/>
        <p:txBody>
          <a:bodyPr/>
          <a:lstStyle/>
          <a:p>
            <a:r>
              <a:rPr lang="en-US" dirty="0" smtClean="0"/>
              <a:t>Accelerate Deployments</a:t>
            </a:r>
            <a:endParaRPr lang="en-US" dirty="0"/>
          </a:p>
        </p:txBody>
      </p:sp>
      <p:grpSp>
        <p:nvGrpSpPr>
          <p:cNvPr id="19" name="Group 18"/>
          <p:cNvGrpSpPr/>
          <p:nvPr/>
        </p:nvGrpSpPr>
        <p:grpSpPr>
          <a:xfrm>
            <a:off x="630153" y="1693827"/>
            <a:ext cx="3343787" cy="3425391"/>
            <a:chOff x="6818981" y="418488"/>
            <a:chExt cx="3343787" cy="3425391"/>
          </a:xfrm>
        </p:grpSpPr>
        <p:sp>
          <p:nvSpPr>
            <p:cNvPr id="21" name="Rectangle 20"/>
            <p:cNvSpPr/>
            <p:nvPr/>
          </p:nvSpPr>
          <p:spPr>
            <a:xfrm>
              <a:off x="6818981" y="418488"/>
              <a:ext cx="3343787" cy="342539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prstClr val="white"/>
                </a:solidFill>
                <a:cs typeface="Arial"/>
              </a:endParaRPr>
            </a:p>
          </p:txBody>
        </p:sp>
        <p:sp>
          <p:nvSpPr>
            <p:cNvPr id="22" name="Rectangle 21"/>
            <p:cNvSpPr/>
            <p:nvPr/>
          </p:nvSpPr>
          <p:spPr>
            <a:xfrm>
              <a:off x="6853774" y="1029843"/>
              <a:ext cx="3258196" cy="2311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white"/>
                  </a:solidFill>
                  <a:cs typeface="Arial"/>
                </a:rPr>
                <a:t>Before SimpliVity:</a:t>
              </a:r>
            </a:p>
            <a:p>
              <a:pPr algn="ctr">
                <a:lnSpc>
                  <a:spcPct val="90000"/>
                </a:lnSpc>
              </a:pPr>
              <a:r>
                <a:rPr lang="en-US" sz="5000" b="1" dirty="0" smtClean="0">
                  <a:solidFill>
                    <a:prstClr val="white"/>
                  </a:solidFill>
                  <a:cs typeface="Arial"/>
                </a:rPr>
                <a:t>17% </a:t>
              </a:r>
              <a:br>
                <a:rPr lang="en-US" sz="5000" b="1" dirty="0" smtClean="0">
                  <a:solidFill>
                    <a:prstClr val="white"/>
                  </a:solidFill>
                  <a:cs typeface="Arial"/>
                </a:rPr>
              </a:br>
              <a:r>
                <a:rPr lang="en-US" sz="2000" b="1" dirty="0" smtClean="0">
                  <a:solidFill>
                    <a:prstClr val="white"/>
                  </a:solidFill>
                  <a:cs typeface="Arial"/>
                </a:rPr>
                <a:t>could deploy in one day</a:t>
              </a:r>
              <a:br>
                <a:rPr lang="en-US" sz="2000" b="1" dirty="0" smtClean="0">
                  <a:solidFill>
                    <a:prstClr val="white"/>
                  </a:solidFill>
                  <a:cs typeface="Arial"/>
                </a:rPr>
              </a:br>
              <a:r>
                <a:rPr lang="en-US" sz="2000" b="1" dirty="0" smtClean="0">
                  <a:solidFill>
                    <a:prstClr val="white"/>
                  </a:solidFill>
                  <a:cs typeface="Arial"/>
                </a:rPr>
                <a:t/>
              </a:r>
              <a:br>
                <a:rPr lang="en-US" sz="2000" b="1" dirty="0" smtClean="0">
                  <a:solidFill>
                    <a:prstClr val="white"/>
                  </a:solidFill>
                  <a:cs typeface="Arial"/>
                </a:rPr>
              </a:br>
              <a:r>
                <a:rPr lang="en-US" b="1" dirty="0" smtClean="0">
                  <a:solidFill>
                    <a:prstClr val="white"/>
                  </a:solidFill>
                  <a:cs typeface="Arial"/>
                </a:rPr>
                <a:t>After </a:t>
              </a:r>
              <a:r>
                <a:rPr lang="en-US" b="1" dirty="0">
                  <a:solidFill>
                    <a:prstClr val="white"/>
                  </a:solidFill>
                  <a:cs typeface="Arial"/>
                </a:rPr>
                <a:t>SimpliVity:</a:t>
              </a:r>
            </a:p>
            <a:p>
              <a:pPr algn="ctr"/>
              <a:r>
                <a:rPr lang="en-US" sz="5000" b="1" dirty="0" smtClean="0">
                  <a:solidFill>
                    <a:prstClr val="white"/>
                  </a:solidFill>
                  <a:cs typeface="Arial"/>
                </a:rPr>
                <a:t>74%</a:t>
              </a:r>
              <a:endParaRPr lang="en-US" sz="5000" b="1" dirty="0">
                <a:solidFill>
                  <a:prstClr val="white"/>
                </a:solidFill>
                <a:cs typeface="Arial"/>
              </a:endParaRPr>
            </a:p>
          </p:txBody>
        </p:sp>
      </p:grpSp>
      <p:pic>
        <p:nvPicPr>
          <p:cNvPr id="25" name="Picture 24" descr="tech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284" y="5824145"/>
            <a:ext cx="2399468" cy="342781"/>
          </a:xfrm>
          <a:prstGeom prst="rect">
            <a:avLst/>
          </a:prstGeom>
        </p:spPr>
      </p:pic>
      <p:grpSp>
        <p:nvGrpSpPr>
          <p:cNvPr id="4" name="Group 3"/>
          <p:cNvGrpSpPr/>
          <p:nvPr/>
        </p:nvGrpSpPr>
        <p:grpSpPr>
          <a:xfrm>
            <a:off x="4505337" y="1298107"/>
            <a:ext cx="7648209" cy="4391706"/>
            <a:chOff x="2586915" y="467078"/>
            <a:chExt cx="9924580" cy="5530144"/>
          </a:xfrm>
        </p:grpSpPr>
        <p:pic>
          <p:nvPicPr>
            <p:cNvPr id="26" name="Picture 25" descr="Deployment Accele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915" y="467078"/>
              <a:ext cx="9473696" cy="5530144"/>
            </a:xfrm>
            <a:prstGeom prst="rect">
              <a:avLst/>
            </a:prstGeom>
          </p:spPr>
        </p:pic>
        <p:sp>
          <p:nvSpPr>
            <p:cNvPr id="27" name="TextBox 26"/>
            <p:cNvSpPr txBox="1"/>
            <p:nvPr/>
          </p:nvSpPr>
          <p:spPr>
            <a:xfrm>
              <a:off x="4797229" y="3824844"/>
              <a:ext cx="636931" cy="348804"/>
            </a:xfrm>
            <a:prstGeom prst="rect">
              <a:avLst/>
            </a:prstGeom>
            <a:noFill/>
          </p:spPr>
          <p:txBody>
            <a:bodyPr wrap="none" rtlCol="0">
              <a:spAutoFit/>
            </a:bodyPr>
            <a:lstStyle/>
            <a:p>
              <a:r>
                <a:rPr lang="en-US" sz="1200" b="1" dirty="0" smtClean="0"/>
                <a:t>17%</a:t>
              </a:r>
            </a:p>
          </p:txBody>
        </p:sp>
        <p:sp>
          <p:nvSpPr>
            <p:cNvPr id="28" name="TextBox 27"/>
            <p:cNvSpPr txBox="1"/>
            <p:nvPr/>
          </p:nvSpPr>
          <p:spPr>
            <a:xfrm>
              <a:off x="6030610" y="3816784"/>
              <a:ext cx="636931" cy="348804"/>
            </a:xfrm>
            <a:prstGeom prst="rect">
              <a:avLst/>
            </a:prstGeom>
            <a:noFill/>
          </p:spPr>
          <p:txBody>
            <a:bodyPr wrap="none" rtlCol="0">
              <a:spAutoFit/>
            </a:bodyPr>
            <a:lstStyle/>
            <a:p>
              <a:r>
                <a:rPr lang="en-US" sz="1200" b="1" dirty="0" smtClean="0"/>
                <a:t>54%</a:t>
              </a:r>
            </a:p>
          </p:txBody>
        </p:sp>
        <p:sp>
          <p:nvSpPr>
            <p:cNvPr id="29" name="TextBox 28"/>
            <p:cNvSpPr txBox="1"/>
            <p:nvPr/>
          </p:nvSpPr>
          <p:spPr>
            <a:xfrm>
              <a:off x="9894240" y="3816784"/>
              <a:ext cx="636931" cy="348804"/>
            </a:xfrm>
            <a:prstGeom prst="rect">
              <a:avLst/>
            </a:prstGeom>
            <a:noFill/>
          </p:spPr>
          <p:txBody>
            <a:bodyPr wrap="none" rtlCol="0">
              <a:spAutoFit/>
            </a:bodyPr>
            <a:lstStyle/>
            <a:p>
              <a:r>
                <a:rPr lang="en-US" sz="1200" b="1" dirty="0" smtClean="0"/>
                <a:t>23%</a:t>
              </a:r>
            </a:p>
          </p:txBody>
        </p:sp>
        <p:sp>
          <p:nvSpPr>
            <p:cNvPr id="30" name="TextBox 29"/>
            <p:cNvSpPr txBox="1"/>
            <p:nvPr/>
          </p:nvSpPr>
          <p:spPr>
            <a:xfrm>
              <a:off x="11504301" y="3824844"/>
              <a:ext cx="526684" cy="348804"/>
            </a:xfrm>
            <a:prstGeom prst="rect">
              <a:avLst/>
            </a:prstGeom>
            <a:noFill/>
          </p:spPr>
          <p:txBody>
            <a:bodyPr wrap="none" rtlCol="0">
              <a:spAutoFit/>
            </a:bodyPr>
            <a:lstStyle/>
            <a:p>
              <a:r>
                <a:rPr lang="en-US" sz="1200" b="1" dirty="0">
                  <a:solidFill>
                    <a:srgbClr val="FFFFFF"/>
                  </a:solidFill>
                </a:rPr>
                <a:t>6</a:t>
              </a:r>
              <a:r>
                <a:rPr lang="en-US" sz="1200" b="1" dirty="0" smtClean="0">
                  <a:solidFill>
                    <a:srgbClr val="FFFFFF"/>
                  </a:solidFill>
                </a:rPr>
                <a:t>%</a:t>
              </a:r>
            </a:p>
          </p:txBody>
        </p:sp>
        <p:sp>
          <p:nvSpPr>
            <p:cNvPr id="31" name="TextBox 30"/>
            <p:cNvSpPr txBox="1"/>
            <p:nvPr/>
          </p:nvSpPr>
          <p:spPr>
            <a:xfrm>
              <a:off x="4839562" y="4481903"/>
              <a:ext cx="636931" cy="348804"/>
            </a:xfrm>
            <a:prstGeom prst="rect">
              <a:avLst/>
            </a:prstGeom>
            <a:noFill/>
          </p:spPr>
          <p:txBody>
            <a:bodyPr wrap="none" rtlCol="0">
              <a:spAutoFit/>
            </a:bodyPr>
            <a:lstStyle/>
            <a:p>
              <a:r>
                <a:rPr lang="en-US" sz="1200" b="1" dirty="0" smtClean="0"/>
                <a:t>74%</a:t>
              </a:r>
            </a:p>
          </p:txBody>
        </p:sp>
        <p:sp>
          <p:nvSpPr>
            <p:cNvPr id="32" name="TextBox 31"/>
            <p:cNvSpPr txBox="1"/>
            <p:nvPr/>
          </p:nvSpPr>
          <p:spPr>
            <a:xfrm>
              <a:off x="10057059" y="4481903"/>
              <a:ext cx="636931" cy="348804"/>
            </a:xfrm>
            <a:prstGeom prst="rect">
              <a:avLst/>
            </a:prstGeom>
            <a:noFill/>
          </p:spPr>
          <p:txBody>
            <a:bodyPr wrap="none" rtlCol="0">
              <a:spAutoFit/>
            </a:bodyPr>
            <a:lstStyle/>
            <a:p>
              <a:r>
                <a:rPr lang="en-US" sz="1200" b="1" dirty="0" smtClean="0"/>
                <a:t>21%</a:t>
              </a:r>
            </a:p>
          </p:txBody>
        </p:sp>
        <p:sp>
          <p:nvSpPr>
            <p:cNvPr id="33" name="TextBox 32"/>
            <p:cNvSpPr txBox="1"/>
            <p:nvPr/>
          </p:nvSpPr>
          <p:spPr>
            <a:xfrm>
              <a:off x="11505528" y="4481903"/>
              <a:ext cx="526684" cy="348804"/>
            </a:xfrm>
            <a:prstGeom prst="rect">
              <a:avLst/>
            </a:prstGeom>
            <a:noFill/>
          </p:spPr>
          <p:txBody>
            <a:bodyPr wrap="none" rtlCol="0">
              <a:spAutoFit/>
            </a:bodyPr>
            <a:lstStyle/>
            <a:p>
              <a:r>
                <a:rPr lang="en-US" sz="1200" b="1" dirty="0"/>
                <a:t>4</a:t>
              </a:r>
              <a:r>
                <a:rPr lang="en-US" sz="1200" b="1" dirty="0" smtClean="0"/>
                <a:t>%</a:t>
              </a:r>
            </a:p>
          </p:txBody>
        </p:sp>
        <p:sp>
          <p:nvSpPr>
            <p:cNvPr id="34" name="TextBox 33"/>
            <p:cNvSpPr txBox="1"/>
            <p:nvPr/>
          </p:nvSpPr>
          <p:spPr>
            <a:xfrm>
              <a:off x="11984811" y="4481903"/>
              <a:ext cx="526684" cy="348804"/>
            </a:xfrm>
            <a:prstGeom prst="rect">
              <a:avLst/>
            </a:prstGeom>
            <a:noFill/>
          </p:spPr>
          <p:txBody>
            <a:bodyPr wrap="none" rtlCol="0">
              <a:spAutoFit/>
            </a:bodyPr>
            <a:lstStyle/>
            <a:p>
              <a:r>
                <a:rPr lang="en-US" sz="1200" b="1" dirty="0">
                  <a:solidFill>
                    <a:schemeClr val="bg1"/>
                  </a:solidFill>
                </a:rPr>
                <a:t>1</a:t>
              </a:r>
              <a:r>
                <a:rPr lang="en-US" sz="1200" b="1" dirty="0" smtClean="0">
                  <a:solidFill>
                    <a:schemeClr val="bg1"/>
                  </a:solidFill>
                </a:rPr>
                <a:t>%</a:t>
              </a:r>
            </a:p>
          </p:txBody>
        </p:sp>
      </p:grpSp>
      <p:sp>
        <p:nvSpPr>
          <p:cNvPr id="11" name="Oval 10"/>
          <p:cNvSpPr/>
          <p:nvPr/>
        </p:nvSpPr>
        <p:spPr>
          <a:xfrm>
            <a:off x="6230479" y="3915335"/>
            <a:ext cx="1020526" cy="36104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169004" y="4346398"/>
            <a:ext cx="4093073" cy="516572"/>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5671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endParaRPr lang="en-US" dirty="0">
              <a:solidFill>
                <a:prstClr val="white"/>
              </a:solidFill>
            </a:endParaRPr>
          </a:p>
        </p:txBody>
      </p:sp>
      <p:sp>
        <p:nvSpPr>
          <p:cNvPr id="4" name="Subtitle 3"/>
          <p:cNvSpPr>
            <a:spLocks noGrp="1"/>
          </p:cNvSpPr>
          <p:nvPr>
            <p:ph type="subTitle" idx="1"/>
          </p:nvPr>
        </p:nvSpPr>
        <p:spPr>
          <a:xfrm>
            <a:off x="232513" y="890273"/>
            <a:ext cx="3357816" cy="712204"/>
          </a:xfrm>
        </p:spPr>
        <p:txBody>
          <a:bodyPr>
            <a:noAutofit/>
          </a:bodyPr>
          <a:lstStyle/>
          <a:p>
            <a:pPr marL="0" lvl="0" indent="0">
              <a:buNone/>
            </a:pPr>
            <a:r>
              <a:rPr lang="en-US" sz="2800" b="1" dirty="0"/>
              <a:t>F</a:t>
            </a:r>
            <a:r>
              <a:rPr lang="en-US" sz="2800" b="1" dirty="0" smtClean="0"/>
              <a:t>aster </a:t>
            </a:r>
            <a:r>
              <a:rPr lang="en-US" sz="2800" b="1" dirty="0"/>
              <a:t>O</a:t>
            </a:r>
            <a:r>
              <a:rPr lang="en-US" sz="2800" b="1" dirty="0" smtClean="0"/>
              <a:t>perations</a:t>
            </a:r>
            <a:endParaRPr lang="en-US" sz="2800" b="1" dirty="0" smtClean="0"/>
          </a:p>
        </p:txBody>
      </p:sp>
      <p:sp>
        <p:nvSpPr>
          <p:cNvPr id="8" name="Subtitle 3"/>
          <p:cNvSpPr txBox="1">
            <a:spLocks/>
          </p:cNvSpPr>
          <p:nvPr/>
        </p:nvSpPr>
        <p:spPr>
          <a:xfrm>
            <a:off x="8300134" y="2361786"/>
            <a:ext cx="295296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Back up</a:t>
            </a:r>
            <a:endParaRPr lang="en-US" sz="2800" b="1" dirty="0"/>
          </a:p>
        </p:txBody>
      </p:sp>
      <p:sp>
        <p:nvSpPr>
          <p:cNvPr id="11" name="Subtitle 3"/>
          <p:cNvSpPr txBox="1">
            <a:spLocks/>
          </p:cNvSpPr>
          <p:nvPr/>
        </p:nvSpPr>
        <p:spPr>
          <a:xfrm>
            <a:off x="9198058" y="1564660"/>
            <a:ext cx="295296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DR</a:t>
            </a:r>
            <a:endParaRPr lang="en-US" sz="2800" b="1" dirty="0"/>
          </a:p>
        </p:txBody>
      </p:sp>
      <p:sp>
        <p:nvSpPr>
          <p:cNvPr id="12" name="Subtitle 3"/>
          <p:cNvSpPr txBox="1">
            <a:spLocks/>
          </p:cNvSpPr>
          <p:nvPr/>
        </p:nvSpPr>
        <p:spPr>
          <a:xfrm>
            <a:off x="4807888" y="4634904"/>
            <a:ext cx="5957266"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WAN optimization ROBO</a:t>
            </a:r>
            <a:endParaRPr lang="en-US" sz="2800" b="1" dirty="0"/>
          </a:p>
        </p:txBody>
      </p:sp>
      <p:sp>
        <p:nvSpPr>
          <p:cNvPr id="13" name="Subtitle 3"/>
          <p:cNvSpPr txBox="1">
            <a:spLocks/>
          </p:cNvSpPr>
          <p:nvPr/>
        </p:nvSpPr>
        <p:spPr>
          <a:xfrm>
            <a:off x="8544939" y="3795122"/>
            <a:ext cx="295296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Scale-out</a:t>
            </a:r>
            <a:endParaRPr lang="en-US" sz="2800" b="1" dirty="0"/>
          </a:p>
        </p:txBody>
      </p:sp>
      <p:sp>
        <p:nvSpPr>
          <p:cNvPr id="14" name="Subtitle 3"/>
          <p:cNvSpPr txBox="1">
            <a:spLocks/>
          </p:cNvSpPr>
          <p:nvPr/>
        </p:nvSpPr>
        <p:spPr>
          <a:xfrm>
            <a:off x="2178803" y="1602476"/>
            <a:ext cx="4934954"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Application performance</a:t>
            </a:r>
            <a:endParaRPr lang="en-US" sz="2800" b="1" dirty="0"/>
          </a:p>
        </p:txBody>
      </p:sp>
      <p:sp>
        <p:nvSpPr>
          <p:cNvPr id="15" name="Subtitle 3"/>
          <p:cNvSpPr txBox="1">
            <a:spLocks/>
          </p:cNvSpPr>
          <p:nvPr/>
        </p:nvSpPr>
        <p:spPr>
          <a:xfrm>
            <a:off x="7113757" y="1564660"/>
            <a:ext cx="295296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VDI</a:t>
            </a:r>
            <a:endParaRPr lang="en-US" sz="2800" b="1" dirty="0"/>
          </a:p>
        </p:txBody>
      </p:sp>
      <p:sp>
        <p:nvSpPr>
          <p:cNvPr id="16" name="Subtitle 3"/>
          <p:cNvSpPr txBox="1">
            <a:spLocks/>
          </p:cNvSpPr>
          <p:nvPr/>
        </p:nvSpPr>
        <p:spPr>
          <a:xfrm>
            <a:off x="0" y="5526247"/>
            <a:ext cx="5485765"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Consolidated management</a:t>
            </a:r>
            <a:endParaRPr lang="en-US" sz="2800" b="1" dirty="0"/>
          </a:p>
        </p:txBody>
      </p:sp>
      <p:sp>
        <p:nvSpPr>
          <p:cNvPr id="17" name="Subtitle 3"/>
          <p:cNvSpPr txBox="1">
            <a:spLocks/>
          </p:cNvSpPr>
          <p:nvPr/>
        </p:nvSpPr>
        <p:spPr>
          <a:xfrm>
            <a:off x="5117066" y="910027"/>
            <a:ext cx="4904353"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Consolidated infrastructure</a:t>
            </a:r>
            <a:endParaRPr lang="en-US" sz="2800" b="1" dirty="0"/>
          </a:p>
        </p:txBody>
      </p:sp>
      <p:sp>
        <p:nvSpPr>
          <p:cNvPr id="18" name="Subtitle 3"/>
          <p:cNvSpPr txBox="1">
            <a:spLocks/>
          </p:cNvSpPr>
          <p:nvPr/>
        </p:nvSpPr>
        <p:spPr>
          <a:xfrm>
            <a:off x="6303729" y="5528501"/>
            <a:ext cx="565195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Deduplication Compression</a:t>
            </a:r>
            <a:endParaRPr lang="en-US" sz="2800" b="1" dirty="0"/>
          </a:p>
        </p:txBody>
      </p:sp>
      <p:sp>
        <p:nvSpPr>
          <p:cNvPr id="19" name="Subtitle 3"/>
          <p:cNvSpPr txBox="1">
            <a:spLocks/>
          </p:cNvSpPr>
          <p:nvPr/>
        </p:nvSpPr>
        <p:spPr>
          <a:xfrm>
            <a:off x="232513" y="3269731"/>
            <a:ext cx="295296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Cloud</a:t>
            </a:r>
            <a:endParaRPr lang="en-US" sz="2800" b="1" dirty="0"/>
          </a:p>
        </p:txBody>
      </p:sp>
      <p:sp>
        <p:nvSpPr>
          <p:cNvPr id="20" name="Subtitle 3"/>
          <p:cNvSpPr txBox="1">
            <a:spLocks/>
          </p:cNvSpPr>
          <p:nvPr/>
        </p:nvSpPr>
        <p:spPr>
          <a:xfrm>
            <a:off x="523878" y="4487572"/>
            <a:ext cx="3631419"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High Availability</a:t>
            </a:r>
            <a:endParaRPr lang="en-US" sz="2800" b="1" dirty="0"/>
          </a:p>
        </p:txBody>
      </p:sp>
      <p:sp>
        <p:nvSpPr>
          <p:cNvPr id="21" name="Subtitle 3"/>
          <p:cNvSpPr txBox="1">
            <a:spLocks/>
          </p:cNvSpPr>
          <p:nvPr/>
        </p:nvSpPr>
        <p:spPr>
          <a:xfrm>
            <a:off x="325440" y="2294926"/>
            <a:ext cx="2952960" cy="692450"/>
          </a:xfrm>
          <a:prstGeom prst="rect">
            <a:avLst/>
          </a:prstGeom>
        </p:spPr>
        <p:txBody>
          <a:bodyPr vert="horz" lIns="121500" tIns="60749" rIns="121500" bIns="60749" rtlCol="0">
            <a:noAutofit/>
          </a:bodyPr>
          <a:lstStyle>
            <a:lvl1pPr marL="342043" indent="-342043" algn="l" defTabSz="607469" rtl="0" eaLnBrk="1" latinLnBrk="0" hangingPunct="1">
              <a:spcBef>
                <a:spcPct val="20000"/>
              </a:spcBef>
              <a:buClrTx/>
              <a:buFont typeface="+mj-lt"/>
              <a:buAutoNum type="arabicPeriod"/>
              <a:defRPr lang="en-US" sz="1795" kern="1200" baseline="0">
                <a:solidFill>
                  <a:schemeClr val="tx1"/>
                </a:solidFill>
                <a:latin typeface="Arial"/>
                <a:ea typeface="+mn-ea"/>
                <a:cs typeface="Arial"/>
              </a:defRPr>
            </a:lvl1pPr>
            <a:lvl2pPr marL="947993" marR="0" indent="-342043" algn="l" defTabSz="605950" rtl="0" eaLnBrk="1" fontAlgn="auto" latinLnBrk="0" hangingPunct="1">
              <a:lnSpc>
                <a:spcPct val="100000"/>
              </a:lnSpc>
              <a:spcBef>
                <a:spcPct val="20000"/>
              </a:spcBef>
              <a:spcAft>
                <a:spcPts val="0"/>
              </a:spcAft>
              <a:buClrTx/>
              <a:buSzTx/>
              <a:buFont typeface="+mj-lt"/>
              <a:buAutoNum type="alphaUcPeriod"/>
              <a:tabLst/>
              <a:defRPr lang="en-US" sz="1795" kern="1200">
                <a:solidFill>
                  <a:schemeClr val="tx1"/>
                </a:solidFill>
                <a:latin typeface="Arial Narrow" panose="020B0606020202030204" pitchFamily="34" charset="0"/>
                <a:ea typeface="+mn-ea"/>
                <a:cs typeface="+mn-cs"/>
              </a:defRPr>
            </a:lvl2pPr>
            <a:lvl3pPr marL="1553943" marR="0" indent="-342043" algn="l" defTabSz="605950" rtl="0" eaLnBrk="1" fontAlgn="auto" latinLnBrk="0" hangingPunct="1">
              <a:lnSpc>
                <a:spcPct val="100000"/>
              </a:lnSpc>
              <a:spcBef>
                <a:spcPct val="20000"/>
              </a:spcBef>
              <a:spcAft>
                <a:spcPts val="0"/>
              </a:spcAft>
              <a:buClrTx/>
              <a:buSzTx/>
              <a:buFont typeface="+mj-lt"/>
              <a:buAutoNum type="arabicPeriod"/>
              <a:tabLst/>
              <a:defRPr lang="en-US" sz="1795" kern="1200">
                <a:solidFill>
                  <a:schemeClr val="tx1"/>
                </a:solidFill>
                <a:latin typeface="Arial Narrow" panose="020B0606020202030204" pitchFamily="34" charset="0"/>
                <a:ea typeface="+mn-ea"/>
                <a:cs typeface="+mn-cs"/>
              </a:defRPr>
            </a:lvl3pPr>
            <a:lvl4pPr marL="2159894" marR="0" indent="-342043" algn="l" defTabSz="605950" rtl="0" eaLnBrk="1" fontAlgn="auto" latinLnBrk="0" hangingPunct="1">
              <a:lnSpc>
                <a:spcPct val="100000"/>
              </a:lnSpc>
              <a:spcBef>
                <a:spcPct val="20000"/>
              </a:spcBef>
              <a:spcAft>
                <a:spcPts val="0"/>
              </a:spcAft>
              <a:buClrTx/>
              <a:buSzTx/>
              <a:buFont typeface="+mj-lt"/>
              <a:buAutoNum type="alphaLcPeriod"/>
              <a:tabLst/>
              <a:defRPr lang="en-US" sz="1795" kern="1200" baseline="0">
                <a:solidFill>
                  <a:schemeClr val="tx1"/>
                </a:solidFill>
                <a:latin typeface="Arial Narrow" panose="020B0606020202030204" pitchFamily="34" charset="0"/>
                <a:ea typeface="+mn-ea"/>
                <a:cs typeface="+mn-cs"/>
              </a:defRPr>
            </a:lvl4pPr>
            <a:lvl5pPr marL="2822852" marR="0" indent="-399050" algn="l" defTabSz="605950" rtl="0" eaLnBrk="1" fontAlgn="auto" latinLnBrk="0" hangingPunct="1">
              <a:lnSpc>
                <a:spcPct val="100000"/>
              </a:lnSpc>
              <a:spcBef>
                <a:spcPct val="20000"/>
              </a:spcBef>
              <a:spcAft>
                <a:spcPts val="0"/>
              </a:spcAft>
              <a:buClrTx/>
              <a:buSzTx/>
              <a:buFont typeface="+mj-lt"/>
              <a:buAutoNum type="romanLcPeriod"/>
              <a:tabLst/>
              <a:defRPr lang="en-US" sz="1795" kern="1200">
                <a:solidFill>
                  <a:schemeClr val="tx1"/>
                </a:solidFill>
                <a:latin typeface="Arial Narrow" panose="020B0606020202030204" pitchFamily="34" charset="0"/>
                <a:ea typeface="+mn-ea"/>
                <a:cs typeface="+mn-cs"/>
              </a:defRPr>
            </a:lvl5pPr>
            <a:lvl6pPr marL="3029753" marR="0" indent="0" algn="l" defTabSz="605950" rtl="0" eaLnBrk="1" fontAlgn="auto" latinLnBrk="0" hangingPunct="1">
              <a:lnSpc>
                <a:spcPct val="100000"/>
              </a:lnSpc>
              <a:spcBef>
                <a:spcPct val="20000"/>
              </a:spcBef>
              <a:spcAft>
                <a:spcPts val="0"/>
              </a:spcAft>
              <a:buClrTx/>
              <a:buSzTx/>
              <a:buFont typeface="Arial"/>
              <a:buNone/>
              <a:tabLst/>
              <a:defRPr lang="en-US" sz="1795" kern="1200">
                <a:solidFill>
                  <a:schemeClr val="tx1"/>
                </a:solidFill>
                <a:latin typeface="Arial Narrow" panose="020B0606020202030204" pitchFamily="34" charset="0"/>
                <a:ea typeface="+mn-ea"/>
                <a:cs typeface="+mn-cs"/>
              </a:defRPr>
            </a:lvl6pPr>
            <a:lvl7pPr marL="3635707" indent="0" algn="ctr" defTabSz="607469" rtl="0" eaLnBrk="1" latinLnBrk="0" hangingPunct="1">
              <a:spcBef>
                <a:spcPct val="20000"/>
              </a:spcBef>
              <a:buFont typeface="+mj-lt"/>
              <a:buNone/>
              <a:defRPr sz="1895" kern="1200" baseline="0">
                <a:solidFill>
                  <a:schemeClr val="tx1"/>
                </a:solidFill>
                <a:latin typeface="Arial Narrow" panose="020B0606020202030204" pitchFamily="34" charset="0"/>
                <a:ea typeface="+mn-ea"/>
                <a:cs typeface="+mn-cs"/>
              </a:defRPr>
            </a:lvl7pPr>
            <a:lvl8pPr marL="4241654"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47611" indent="0" algn="ctr" defTabSz="607469" rtl="0" eaLnBrk="1" latinLnBrk="0" hangingPunct="1">
              <a:spcBef>
                <a:spcPct val="20000"/>
              </a:spcBef>
              <a:buFont typeface="Arial"/>
              <a:buNone/>
              <a:defRPr sz="2700" kern="1200">
                <a:solidFill>
                  <a:schemeClr val="tx1">
                    <a:tint val="75000"/>
                  </a:schemeClr>
                </a:solidFill>
                <a:latin typeface="+mn-lt"/>
                <a:ea typeface="+mn-ea"/>
                <a:cs typeface="+mn-cs"/>
              </a:defRPr>
            </a:lvl9pPr>
          </a:lstStyle>
          <a:p>
            <a:pPr marL="0" indent="0" algn="ctr">
              <a:buNone/>
            </a:pPr>
            <a:r>
              <a:rPr lang="en-US" sz="2800" b="1" dirty="0" smtClean="0"/>
              <a:t>Improved SLA</a:t>
            </a:r>
            <a:endParaRPr lang="en-US" sz="2800" b="1" dirty="0"/>
          </a:p>
        </p:txBody>
      </p:sp>
      <p:sp>
        <p:nvSpPr>
          <p:cNvPr id="22" name="Title 4"/>
          <p:cNvSpPr>
            <a:spLocks noGrp="1"/>
          </p:cNvSpPr>
          <p:nvPr>
            <p:ph type="body" sz="quarter" idx="11"/>
          </p:nvPr>
        </p:nvSpPr>
        <p:spPr/>
        <p:txBody>
          <a:bodyPr>
            <a:normAutofit/>
          </a:bodyPr>
          <a:lstStyle/>
          <a:p>
            <a:r>
              <a:rPr lang="en-US" sz="2800" b="0" dirty="0">
                <a:solidFill>
                  <a:schemeClr val="accent1"/>
                </a:solidFill>
                <a:latin typeface="+mn-lt"/>
                <a:cs typeface="+mn-cs"/>
              </a:rPr>
              <a:t>What </a:t>
            </a:r>
            <a:r>
              <a:rPr lang="en-US" sz="2800" b="0" dirty="0">
                <a:solidFill>
                  <a:schemeClr val="accent1"/>
                </a:solidFill>
                <a:latin typeface="+mn-lt"/>
                <a:cs typeface="+mn-cs"/>
              </a:rPr>
              <a:t>is Hyperconvergence </a:t>
            </a:r>
            <a:r>
              <a:rPr lang="en-US" sz="2800" b="0" dirty="0">
                <a:solidFill>
                  <a:schemeClr val="accent1"/>
                </a:solidFill>
                <a:latin typeface="+mn-lt"/>
                <a:cs typeface="+mn-cs"/>
              </a:rPr>
              <a:t>?</a:t>
            </a:r>
            <a:endParaRPr lang="en-US" sz="2800" b="0" dirty="0">
              <a:solidFill>
                <a:schemeClr val="accent1"/>
              </a:solidFill>
              <a:latin typeface="+mn-lt"/>
              <a:cs typeface="+mn-cs"/>
            </a:endParaRPr>
          </a:p>
        </p:txBody>
      </p:sp>
      <p:pic>
        <p:nvPicPr>
          <p:cNvPr id="27" name="Picture 24" descr="SimpliVity Front -White Back.jpg"/>
          <p:cNvPicPr>
            <a:picLocks noChangeAspect="1"/>
          </p:cNvPicPr>
          <p:nvPr/>
        </p:nvPicPr>
        <p:blipFill rotWithShape="1">
          <a:blip r:embed="rId2" cstate="print">
            <a:extLst>
              <a:ext uri="{28A0092B-C50C-407E-A947-70E740481C1C}">
                <a14:useLocalDpi xmlns:a14="http://schemas.microsoft.com/office/drawing/2010/main" val="0"/>
              </a:ext>
            </a:extLst>
          </a:blip>
          <a:srcRect l="5056" t="34872" r="5614" b="32052"/>
          <a:stretch/>
        </p:blipFill>
        <p:spPr>
          <a:xfrm>
            <a:off x="4122770" y="3554188"/>
            <a:ext cx="3883776" cy="481867"/>
          </a:xfrm>
          <a:prstGeom prst="rect">
            <a:avLst/>
          </a:prstGeom>
        </p:spPr>
      </p:pic>
      <p:pic>
        <p:nvPicPr>
          <p:cNvPr id="28" name="Picture 24" descr="SimpliVity Front -White Back.jpg"/>
          <p:cNvPicPr>
            <a:picLocks noChangeAspect="1"/>
          </p:cNvPicPr>
          <p:nvPr/>
        </p:nvPicPr>
        <p:blipFill rotWithShape="1">
          <a:blip r:embed="rId2" cstate="print">
            <a:extLst>
              <a:ext uri="{28A0092B-C50C-407E-A947-70E740481C1C}">
                <a14:useLocalDpi xmlns:a14="http://schemas.microsoft.com/office/drawing/2010/main" val="0"/>
              </a:ext>
            </a:extLst>
          </a:blip>
          <a:srcRect l="5056" t="34872" r="5614" b="32052"/>
          <a:stretch/>
        </p:blipFill>
        <p:spPr>
          <a:xfrm>
            <a:off x="4122770" y="3054236"/>
            <a:ext cx="3883776" cy="481867"/>
          </a:xfrm>
          <a:prstGeom prst="rect">
            <a:avLst/>
          </a:prstGeom>
        </p:spPr>
      </p:pic>
    </p:spTree>
    <p:extLst>
      <p:ext uri="{BB962C8B-B14F-4D97-AF65-F5344CB8AC3E}">
        <p14:creationId xmlns:p14="http://schemas.microsoft.com/office/powerpoint/2010/main" val="980358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30</a:t>
            </a:fld>
            <a:endParaRPr lang="en-US" dirty="0">
              <a:solidFill>
                <a:prstClr val="white"/>
              </a:solidFill>
            </a:endParaRPr>
          </a:p>
        </p:txBody>
      </p:sp>
      <p:sp>
        <p:nvSpPr>
          <p:cNvPr id="4" name="Subtitle 3"/>
          <p:cNvSpPr>
            <a:spLocks noGrp="1"/>
          </p:cNvSpPr>
          <p:nvPr>
            <p:ph type="subTitle" idx="1"/>
          </p:nvPr>
        </p:nvSpPr>
        <p:spPr>
          <a:xfrm>
            <a:off x="222716" y="1397693"/>
            <a:ext cx="10794839" cy="5104179"/>
          </a:xfrm>
        </p:spPr>
        <p:txBody>
          <a:bodyPr>
            <a:noAutofit/>
          </a:bodyPr>
          <a:lstStyle/>
          <a:p>
            <a:pPr marL="342900" indent="-342900">
              <a:buFont typeface="Arial"/>
              <a:buChar char="•"/>
            </a:pPr>
            <a:r>
              <a:rPr lang="en-US" sz="2400" dirty="0" smtClean="0"/>
              <a:t>Native </a:t>
            </a:r>
            <a:r>
              <a:rPr lang="en-US" sz="2400" b="1" dirty="0" smtClean="0"/>
              <a:t>HA architecture </a:t>
            </a:r>
            <a:r>
              <a:rPr lang="en-US" sz="2400" dirty="0" smtClean="0"/>
              <a:t>with </a:t>
            </a:r>
            <a:r>
              <a:rPr lang="en-US" sz="2400" dirty="0" smtClean="0"/>
              <a:t>immediate </a:t>
            </a:r>
            <a:r>
              <a:rPr lang="en-US" sz="2400" b="1" dirty="0" smtClean="0"/>
              <a:t>DR functionality (2+1)</a:t>
            </a:r>
            <a:endParaRPr lang="pl-PL" sz="2400" b="1" dirty="0"/>
          </a:p>
          <a:p>
            <a:pPr marL="342900" indent="-342900">
              <a:buFont typeface="Arial"/>
              <a:buChar char="•"/>
            </a:pPr>
            <a:r>
              <a:rPr lang="en-US" sz="2400" b="1" dirty="0" smtClean="0"/>
              <a:t>Native backup with reach functionality </a:t>
            </a:r>
            <a:r>
              <a:rPr lang="en-US" sz="2400" dirty="0" smtClean="0"/>
              <a:t>(no additional devices) also in remote sites </a:t>
            </a:r>
            <a:r>
              <a:rPr lang="en-US" sz="2400" dirty="0"/>
              <a:t>on production environment</a:t>
            </a:r>
            <a:endParaRPr lang="pl-PL" sz="2400" dirty="0"/>
          </a:p>
          <a:p>
            <a:pPr marL="342900" lvl="0" indent="-342900">
              <a:buFont typeface="Arial"/>
              <a:buChar char="•"/>
            </a:pPr>
            <a:r>
              <a:rPr lang="en-US" sz="2400" dirty="0" smtClean="0"/>
              <a:t>Significant </a:t>
            </a:r>
            <a:r>
              <a:rPr lang="en-US" sz="2400" b="1" dirty="0" smtClean="0"/>
              <a:t>application </a:t>
            </a:r>
            <a:r>
              <a:rPr lang="en-US" sz="2400" b="1" dirty="0"/>
              <a:t>performance improvement </a:t>
            </a:r>
            <a:r>
              <a:rPr lang="en-US" sz="2400" dirty="0"/>
              <a:t>(</a:t>
            </a:r>
            <a:r>
              <a:rPr lang="en-US" sz="2400" dirty="0" smtClean="0"/>
              <a:t>increased IOPS)</a:t>
            </a:r>
          </a:p>
          <a:p>
            <a:pPr marL="342900" lvl="0" indent="-342900">
              <a:buFont typeface="Arial"/>
              <a:buChar char="•"/>
            </a:pPr>
            <a:r>
              <a:rPr lang="en-US" sz="2400" dirty="0" smtClean="0"/>
              <a:t>Guaranteed</a:t>
            </a:r>
            <a:r>
              <a:rPr lang="en-US" sz="2400" b="1" dirty="0" smtClean="0"/>
              <a:t> 10:1 storage </a:t>
            </a:r>
            <a:r>
              <a:rPr lang="en-US" sz="2400" b="1" dirty="0"/>
              <a:t>savings </a:t>
            </a:r>
            <a:endParaRPr lang="en-US" sz="2400" b="1" dirty="0" smtClean="0"/>
          </a:p>
          <a:p>
            <a:pPr marL="342900" lvl="0" indent="-342900">
              <a:buFont typeface="Arial"/>
              <a:buChar char="•"/>
            </a:pPr>
            <a:r>
              <a:rPr lang="en-US" sz="2400" b="1" dirty="0" smtClean="0"/>
              <a:t>WAN</a:t>
            </a:r>
            <a:r>
              <a:rPr lang="en-US" sz="2400" dirty="0" smtClean="0"/>
              <a:t> performance – problems solved</a:t>
            </a:r>
            <a:endParaRPr lang="en-US" sz="2400" dirty="0" smtClean="0"/>
          </a:p>
          <a:p>
            <a:pPr marL="342900" lvl="0" indent="-342900">
              <a:buFont typeface="Arial"/>
              <a:buChar char="•"/>
            </a:pPr>
            <a:r>
              <a:rPr lang="en-US" sz="2400" b="1" dirty="0" smtClean="0"/>
              <a:t>TCO </a:t>
            </a:r>
            <a:r>
              <a:rPr lang="en-US" sz="2400" b="1" dirty="0"/>
              <a:t>savings</a:t>
            </a:r>
            <a:r>
              <a:rPr lang="en-US" sz="2400" dirty="0"/>
              <a:t> up to 300% in 3-5 years </a:t>
            </a:r>
            <a:r>
              <a:rPr lang="en-US" sz="2400" dirty="0" smtClean="0"/>
              <a:t>(individual analysis on request</a:t>
            </a:r>
            <a:r>
              <a:rPr lang="en-US" sz="2400" dirty="0" smtClean="0"/>
              <a:t>)</a:t>
            </a:r>
            <a:endParaRPr lang="pl-PL" sz="2400" dirty="0"/>
          </a:p>
        </p:txBody>
      </p:sp>
      <p:sp>
        <p:nvSpPr>
          <p:cNvPr id="5" name="Text Placeholder 4"/>
          <p:cNvSpPr>
            <a:spLocks noGrp="1"/>
          </p:cNvSpPr>
          <p:nvPr>
            <p:ph type="body" sz="quarter" idx="11"/>
          </p:nvPr>
        </p:nvSpPr>
        <p:spPr/>
        <p:txBody>
          <a:bodyPr>
            <a:normAutofit/>
          </a:bodyPr>
          <a:lstStyle/>
          <a:p>
            <a:r>
              <a:rPr lang="en-US" sz="2800" b="0" dirty="0" err="1" smtClean="0">
                <a:solidFill>
                  <a:schemeClr val="accent1"/>
                </a:solidFill>
                <a:latin typeface="+mn-lt"/>
                <a:cs typeface="+mn-cs"/>
              </a:rPr>
              <a:t>HyperConverged</a:t>
            </a:r>
            <a:r>
              <a:rPr lang="en-US" sz="2800" b="0" dirty="0" smtClean="0">
                <a:solidFill>
                  <a:schemeClr val="accent1"/>
                </a:solidFill>
                <a:latin typeface="+mn-lt"/>
                <a:cs typeface="+mn-cs"/>
              </a:rPr>
              <a:t> </a:t>
            </a:r>
            <a:r>
              <a:rPr lang="en-US" sz="2800" b="0" dirty="0" smtClean="0">
                <a:solidFill>
                  <a:schemeClr val="accent1"/>
                </a:solidFill>
                <a:latin typeface="+mn-lt"/>
                <a:cs typeface="+mn-cs"/>
              </a:rPr>
              <a:t>Architecture </a:t>
            </a:r>
            <a:r>
              <a:rPr lang="en-US" sz="2800" b="0" dirty="0" smtClean="0">
                <a:solidFill>
                  <a:schemeClr val="accent1"/>
                </a:solidFill>
                <a:latin typeface="+mn-lt"/>
                <a:cs typeface="+mn-cs"/>
              </a:rPr>
              <a:t>Makes </a:t>
            </a:r>
            <a:r>
              <a:rPr lang="en-US" sz="2800" b="0" dirty="0" smtClean="0">
                <a:solidFill>
                  <a:schemeClr val="accent1"/>
                </a:solidFill>
                <a:latin typeface="+mn-lt"/>
                <a:cs typeface="+mn-cs"/>
              </a:rPr>
              <a:t>IT Life Easier</a:t>
            </a:r>
            <a:endParaRPr lang="en-US" sz="2800" b="0" dirty="0">
              <a:solidFill>
                <a:schemeClr val="accent1"/>
              </a:solidFill>
              <a:latin typeface="+mn-lt"/>
              <a:cs typeface="+mn-cs"/>
            </a:endParaRPr>
          </a:p>
        </p:txBody>
      </p:sp>
      <p:pic>
        <p:nvPicPr>
          <p:cNvPr id="9" name="Picture 8" descr="efficien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710" y="-173430"/>
            <a:ext cx="1958726" cy="2127404"/>
          </a:xfrm>
          <a:prstGeom prst="rect">
            <a:avLst/>
          </a:prstGeom>
        </p:spPr>
      </p:pic>
    </p:spTree>
    <p:extLst>
      <p:ext uri="{BB962C8B-B14F-4D97-AF65-F5344CB8AC3E}">
        <p14:creationId xmlns:p14="http://schemas.microsoft.com/office/powerpoint/2010/main" val="20822420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31</a:t>
            </a:fld>
            <a:endParaRPr lang="en-US" dirty="0">
              <a:solidFill>
                <a:prstClr val="white"/>
              </a:solidFill>
            </a:endParaRPr>
          </a:p>
        </p:txBody>
      </p:sp>
      <p:sp>
        <p:nvSpPr>
          <p:cNvPr id="8" name="Text Placeholder 7"/>
          <p:cNvSpPr>
            <a:spLocks noGrp="1"/>
          </p:cNvSpPr>
          <p:nvPr>
            <p:ph type="body" sz="quarter" idx="11"/>
          </p:nvPr>
        </p:nvSpPr>
        <p:spPr/>
        <p:txBody>
          <a:bodyPr>
            <a:normAutofit/>
          </a:bodyPr>
          <a:lstStyle/>
          <a:p>
            <a:r>
              <a:rPr lang="en-US" sz="2800" b="0" dirty="0">
                <a:solidFill>
                  <a:schemeClr val="accent1"/>
                </a:solidFill>
                <a:latin typeface="+mn-lt"/>
                <a:cs typeface="+mn-cs"/>
              </a:rPr>
              <a:t>SimpliVity HyperGuarantee</a:t>
            </a:r>
          </a:p>
        </p:txBody>
      </p:sp>
      <p:graphicFrame>
        <p:nvGraphicFramePr>
          <p:cNvPr id="4" name="Table 3"/>
          <p:cNvGraphicFramePr>
            <a:graphicFrameLocks noGrp="1"/>
          </p:cNvGraphicFramePr>
          <p:nvPr>
            <p:extLst>
              <p:ext uri="{D42A27DB-BD31-4B8C-83A1-F6EECF244321}">
                <p14:modId xmlns:p14="http://schemas.microsoft.com/office/powerpoint/2010/main" val="793560378"/>
              </p:ext>
            </p:extLst>
          </p:nvPr>
        </p:nvGraphicFramePr>
        <p:xfrm>
          <a:off x="1857333" y="1580388"/>
          <a:ext cx="10329106" cy="4702996"/>
        </p:xfrm>
        <a:graphic>
          <a:graphicData uri="http://schemas.openxmlformats.org/drawingml/2006/table">
            <a:tbl>
              <a:tblPr firstRow="1" bandRow="1">
                <a:tableStyleId>{2D5ABB26-0587-4C30-8999-92F81FD0307C}</a:tableStyleId>
              </a:tblPr>
              <a:tblGrid>
                <a:gridCol w="3389439"/>
                <a:gridCol w="6939667"/>
              </a:tblGrid>
              <a:tr h="891612">
                <a:tc>
                  <a:txBody>
                    <a:bodyPr/>
                    <a:lstStyle/>
                    <a:p>
                      <a:pPr marL="0" indent="0" algn="r">
                        <a:buFontTx/>
                        <a:buNone/>
                      </a:pPr>
                      <a:r>
                        <a:rPr lang="en-US" altLang="en-US" sz="2400" b="1" dirty="0" smtClean="0">
                          <a:solidFill>
                            <a:schemeClr val="tx1"/>
                          </a:solidFill>
                        </a:rPr>
                        <a:t>Hyper</a:t>
                      </a:r>
                      <a:r>
                        <a:rPr lang="en-US" altLang="en-US" sz="2400" b="1" dirty="0" smtClean="0">
                          <a:solidFill>
                            <a:srgbClr val="3C5FAB"/>
                          </a:solidFill>
                        </a:rPr>
                        <a:t>Efficient</a:t>
                      </a:r>
                      <a:endParaRPr lang="en-US" sz="2400" b="1" dirty="0">
                        <a:solidFill>
                          <a:srgbClr val="3C5FAB"/>
                        </a:solidFill>
                      </a:endParaRPr>
                    </a:p>
                  </a:txBody>
                  <a:tcPr marL="91214" marR="91214" marT="45607" marB="45607"/>
                </a:tc>
                <a:tc>
                  <a:txBody>
                    <a:bodyPr/>
                    <a:lstStyle/>
                    <a:p>
                      <a:r>
                        <a:rPr lang="en-US" altLang="en-US" sz="2000" dirty="0" smtClean="0"/>
                        <a:t>90% capacity savings across all of your storage including backup.</a:t>
                      </a:r>
                      <a:endParaRPr lang="en-US" sz="2000" dirty="0"/>
                    </a:p>
                  </a:txBody>
                  <a:tcPr marL="91214" marR="91214" marT="45607" marB="45607"/>
                </a:tc>
              </a:tr>
              <a:tr h="699306">
                <a:tc>
                  <a:txBody>
                    <a:bodyPr/>
                    <a:lstStyle/>
                    <a:p>
                      <a:pPr marL="0" indent="0" algn="r">
                        <a:buFont typeface="+mj-lt"/>
                        <a:buNone/>
                      </a:pPr>
                      <a:r>
                        <a:rPr lang="en-US" altLang="en-US" sz="2400" b="1" dirty="0" smtClean="0">
                          <a:solidFill>
                            <a:srgbClr val="000000"/>
                          </a:solidFill>
                        </a:rPr>
                        <a:t>Hyper</a:t>
                      </a:r>
                      <a:r>
                        <a:rPr lang="en-US" altLang="en-US" sz="2400" b="1" dirty="0" smtClean="0">
                          <a:solidFill>
                            <a:srgbClr val="3C5FAB"/>
                          </a:solidFill>
                        </a:rPr>
                        <a:t>Protected</a:t>
                      </a:r>
                    </a:p>
                  </a:txBody>
                  <a:tcPr marL="91214" marR="91214" marT="45607" marB="45607"/>
                </a:tc>
                <a:tc>
                  <a:txBody>
                    <a:bodyPr/>
                    <a:lstStyle/>
                    <a:p>
                      <a:pPr marL="0" marR="0" indent="0" algn="l" defTabSz="809938" rtl="0" eaLnBrk="1" fontAlgn="auto" latinLnBrk="0" hangingPunct="1">
                        <a:lnSpc>
                          <a:spcPct val="100000"/>
                        </a:lnSpc>
                        <a:spcBef>
                          <a:spcPts val="0"/>
                        </a:spcBef>
                        <a:spcAft>
                          <a:spcPts val="0"/>
                        </a:spcAft>
                        <a:buClrTx/>
                        <a:buSzTx/>
                        <a:buFontTx/>
                        <a:buNone/>
                        <a:tabLst/>
                        <a:defRPr/>
                      </a:pPr>
                      <a:r>
                        <a:rPr lang="en-US" altLang="en-US" sz="2000" dirty="0" smtClean="0"/>
                        <a:t>60-seconds or less on average for local backup or restore a 1 TB VM.</a:t>
                      </a:r>
                    </a:p>
                  </a:txBody>
                  <a:tcPr marL="91214" marR="91214" marT="45607" marB="45607"/>
                </a:tc>
              </a:tr>
              <a:tr h="700480">
                <a:tc>
                  <a:txBody>
                    <a:bodyPr/>
                    <a:lstStyle/>
                    <a:p>
                      <a:pPr marL="0" marR="0" indent="0" algn="r" defTabSz="809938" rtl="0" eaLnBrk="1" fontAlgn="auto" latinLnBrk="0" hangingPunct="1">
                        <a:lnSpc>
                          <a:spcPct val="100000"/>
                        </a:lnSpc>
                        <a:spcBef>
                          <a:spcPts val="0"/>
                        </a:spcBef>
                        <a:spcAft>
                          <a:spcPts val="0"/>
                        </a:spcAft>
                        <a:buClrTx/>
                        <a:buSzTx/>
                        <a:buFontTx/>
                        <a:buNone/>
                        <a:tabLst/>
                        <a:defRPr/>
                      </a:pPr>
                      <a:r>
                        <a:rPr lang="en-US" altLang="en-US" sz="2400" b="1" dirty="0" smtClean="0">
                          <a:solidFill>
                            <a:srgbClr val="000000"/>
                          </a:solidFill>
                        </a:rPr>
                        <a:t>Hyper</a:t>
                      </a:r>
                      <a:r>
                        <a:rPr lang="en-US" altLang="en-US" sz="2400" b="1" dirty="0" smtClean="0">
                          <a:solidFill>
                            <a:srgbClr val="3C5FAB"/>
                          </a:solidFill>
                        </a:rPr>
                        <a:t>Simple</a:t>
                      </a:r>
                      <a:endParaRPr lang="en-US" sz="2400" b="1" dirty="0">
                        <a:solidFill>
                          <a:srgbClr val="3C5FAB"/>
                        </a:solidFill>
                      </a:endParaRPr>
                    </a:p>
                  </a:txBody>
                  <a:tcPr marL="91214" marR="91214" marT="45607" marB="45607"/>
                </a:tc>
                <a:tc>
                  <a:txBody>
                    <a:bodyPr/>
                    <a:lstStyle/>
                    <a:p>
                      <a:pPr marL="0" marR="0" indent="0" algn="l" defTabSz="809938" rtl="0" eaLnBrk="1" fontAlgn="auto" latinLnBrk="0" hangingPunct="1">
                        <a:lnSpc>
                          <a:spcPct val="100000"/>
                        </a:lnSpc>
                        <a:spcBef>
                          <a:spcPts val="0"/>
                        </a:spcBef>
                        <a:spcAft>
                          <a:spcPts val="0"/>
                        </a:spcAft>
                        <a:buClrTx/>
                        <a:buSzTx/>
                        <a:buFontTx/>
                        <a:buNone/>
                        <a:tabLst/>
                        <a:defRPr/>
                      </a:pPr>
                      <a:r>
                        <a:rPr lang="en-US" altLang="en-US" sz="2000" dirty="0" smtClean="0"/>
                        <a:t>3 clicks to backup, restore, clone or move a VM from a single console.</a:t>
                      </a:r>
                    </a:p>
                  </a:txBody>
                  <a:tcPr marL="91214" marR="91214" marT="45607" marB="45607"/>
                </a:tc>
              </a:tr>
              <a:tr h="1029195">
                <a:tc>
                  <a:txBody>
                    <a:bodyPr/>
                    <a:lstStyle/>
                    <a:p>
                      <a:pPr marL="0" marR="0" indent="0" algn="r" defTabSz="809938" rtl="0" eaLnBrk="1" fontAlgn="auto" latinLnBrk="0" hangingPunct="1">
                        <a:lnSpc>
                          <a:spcPct val="100000"/>
                        </a:lnSpc>
                        <a:spcBef>
                          <a:spcPts val="0"/>
                        </a:spcBef>
                        <a:spcAft>
                          <a:spcPts val="0"/>
                        </a:spcAft>
                        <a:buClrTx/>
                        <a:buSzTx/>
                        <a:buFontTx/>
                        <a:buNone/>
                        <a:tabLst/>
                        <a:defRPr/>
                      </a:pPr>
                      <a:r>
                        <a:rPr lang="en-US" altLang="en-US" sz="2400" b="1" dirty="0" smtClean="0">
                          <a:solidFill>
                            <a:srgbClr val="000000"/>
                          </a:solidFill>
                        </a:rPr>
                        <a:t>Hyper</a:t>
                      </a:r>
                      <a:r>
                        <a:rPr lang="en-US" altLang="en-US" sz="2400" b="1" dirty="0" smtClean="0">
                          <a:solidFill>
                            <a:srgbClr val="3C5FAB"/>
                          </a:solidFill>
                        </a:rPr>
                        <a:t>Manageable</a:t>
                      </a:r>
                      <a:endParaRPr lang="en-US" sz="2400" b="1" dirty="0">
                        <a:solidFill>
                          <a:srgbClr val="3C5FAB"/>
                        </a:solidFill>
                      </a:endParaRPr>
                    </a:p>
                  </a:txBody>
                  <a:tcPr marL="91214" marR="91214" marT="45607" marB="45607"/>
                </a:tc>
                <a:tc>
                  <a:txBody>
                    <a:bodyPr/>
                    <a:lstStyle/>
                    <a:p>
                      <a:r>
                        <a:rPr lang="en-US" altLang="en-US" sz="2000" dirty="0" smtClean="0"/>
                        <a:t>60-seconds or less on average to create or update backup policies for 1000s of VMs across dozens of remote sites from a single console.</a:t>
                      </a:r>
                      <a:endParaRPr lang="en-US" sz="2000" dirty="0"/>
                    </a:p>
                  </a:txBody>
                  <a:tcPr marL="91214" marR="91214" marT="45607" marB="45607"/>
                </a:tc>
              </a:tr>
              <a:tr h="1380561">
                <a:tc>
                  <a:txBody>
                    <a:bodyPr/>
                    <a:lstStyle/>
                    <a:p>
                      <a:pPr marL="0" marR="0" indent="0" algn="r" defTabSz="809938" rtl="0" eaLnBrk="1" fontAlgn="auto" latinLnBrk="0" hangingPunct="1">
                        <a:lnSpc>
                          <a:spcPct val="100000"/>
                        </a:lnSpc>
                        <a:spcBef>
                          <a:spcPts val="0"/>
                        </a:spcBef>
                        <a:spcAft>
                          <a:spcPts val="0"/>
                        </a:spcAft>
                        <a:buClrTx/>
                        <a:buSzTx/>
                        <a:buFontTx/>
                        <a:buNone/>
                        <a:tabLst/>
                        <a:defRPr/>
                      </a:pPr>
                      <a:r>
                        <a:rPr lang="en-US" altLang="en-US" sz="2400" b="1" dirty="0" smtClean="0">
                          <a:solidFill>
                            <a:srgbClr val="000000"/>
                          </a:solidFill>
                        </a:rPr>
                        <a:t>Hyper</a:t>
                      </a:r>
                      <a:r>
                        <a:rPr lang="en-US" altLang="en-US" sz="2400" b="1" dirty="0" smtClean="0">
                          <a:solidFill>
                            <a:srgbClr val="3C5FAB"/>
                          </a:solidFill>
                        </a:rPr>
                        <a:t>Available</a:t>
                      </a:r>
                      <a:endParaRPr lang="en-US" sz="2400" b="1" dirty="0">
                        <a:solidFill>
                          <a:srgbClr val="3C5FAB"/>
                        </a:solidFill>
                      </a:endParaRPr>
                    </a:p>
                  </a:txBody>
                  <a:tcPr marL="91214" marR="91214" marT="45607" marB="45607"/>
                </a:tc>
                <a:tc>
                  <a:txBody>
                    <a:bodyPr/>
                    <a:lstStyle/>
                    <a:p>
                      <a:pPr marL="0" marR="0" indent="0" algn="l" defTabSz="809938" rtl="0" eaLnBrk="1" fontAlgn="auto" latinLnBrk="0" hangingPunct="1">
                        <a:lnSpc>
                          <a:spcPct val="100000"/>
                        </a:lnSpc>
                        <a:spcBef>
                          <a:spcPts val="0"/>
                        </a:spcBef>
                        <a:spcAft>
                          <a:spcPts val="0"/>
                        </a:spcAft>
                        <a:buClrTx/>
                        <a:buSzTx/>
                        <a:buFontTx/>
                        <a:buNone/>
                        <a:tabLst/>
                        <a:defRPr/>
                      </a:pPr>
                      <a:r>
                        <a:rPr lang="en-US" altLang="en-US" sz="2000" dirty="0" smtClean="0"/>
                        <a:t>Add or remove a local or remote SimpliVity system without downtime, without interruption to local or remote backups, and without reconfiguration of backup policies or IP addresses</a:t>
                      </a:r>
                      <a:endParaRPr lang="en-US" sz="2000" dirty="0" smtClean="0"/>
                    </a:p>
                  </a:txBody>
                  <a:tcPr marL="91214" marR="91214" marT="45607" marB="45607"/>
                </a:tc>
              </a:tr>
            </a:tbl>
          </a:graphicData>
        </a:graphic>
      </p:graphicFrame>
      <p:pic>
        <p:nvPicPr>
          <p:cNvPr id="7" name="Picture 6" descr="J317_Guarantee_Graphic_v3[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5357"/>
            <a:ext cx="2695144" cy="2528943"/>
          </a:xfrm>
          <a:prstGeom prst="rect">
            <a:avLst/>
          </a:prstGeom>
        </p:spPr>
      </p:pic>
      <p:sp>
        <p:nvSpPr>
          <p:cNvPr id="9" name="Subtitle 1"/>
          <p:cNvSpPr>
            <a:spLocks noGrp="1"/>
          </p:cNvSpPr>
          <p:nvPr>
            <p:ph type="subTitle" idx="1"/>
          </p:nvPr>
        </p:nvSpPr>
        <p:spPr>
          <a:xfrm>
            <a:off x="336413" y="806208"/>
            <a:ext cx="10039571" cy="670369"/>
          </a:xfrm>
        </p:spPr>
        <p:txBody>
          <a:bodyPr/>
          <a:lstStyle/>
          <a:p>
            <a:pPr marL="0" indent="0">
              <a:buNone/>
            </a:pPr>
            <a:r>
              <a:rPr lang="en-US" sz="2400" b="1" dirty="0" smtClean="0"/>
              <a:t>The Industry’s Most Complete Guarantee</a:t>
            </a:r>
            <a:endParaRPr lang="en-US" sz="2000" dirty="0"/>
          </a:p>
          <a:p>
            <a:pPr marL="0" indent="0">
              <a:buNone/>
            </a:pPr>
            <a:endParaRPr lang="en-US" sz="2000" dirty="0"/>
          </a:p>
        </p:txBody>
      </p:sp>
    </p:spTree>
    <p:extLst>
      <p:ext uri="{BB962C8B-B14F-4D97-AF65-F5344CB8AC3E}">
        <p14:creationId xmlns:p14="http://schemas.microsoft.com/office/powerpoint/2010/main" val="3554378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32</a:t>
            </a:fld>
            <a:endParaRPr lang="en-US" dirty="0">
              <a:solidFill>
                <a:prstClr val="white"/>
              </a:solidFill>
            </a:endParaRPr>
          </a:p>
        </p:txBody>
      </p:sp>
      <p:sp>
        <p:nvSpPr>
          <p:cNvPr id="4" name="Subtitle 3"/>
          <p:cNvSpPr>
            <a:spLocks noGrp="1"/>
          </p:cNvSpPr>
          <p:nvPr>
            <p:ph type="subTitle" idx="1"/>
          </p:nvPr>
        </p:nvSpPr>
        <p:spPr>
          <a:xfrm>
            <a:off x="222716" y="1397693"/>
            <a:ext cx="11635028" cy="5104179"/>
          </a:xfrm>
        </p:spPr>
        <p:txBody>
          <a:bodyPr>
            <a:noAutofit/>
          </a:bodyPr>
          <a:lstStyle/>
          <a:p>
            <a:pPr marL="342900" indent="-342900">
              <a:buFont typeface="Arial"/>
              <a:buChar char="•"/>
            </a:pPr>
            <a:r>
              <a:rPr lang="en-US" sz="2400" dirty="0" smtClean="0"/>
              <a:t>Does </a:t>
            </a:r>
            <a:r>
              <a:rPr lang="en-US" sz="2400" dirty="0" smtClean="0"/>
              <a:t>HC</a:t>
            </a:r>
            <a:r>
              <a:rPr lang="en-US" sz="2400" dirty="0" smtClean="0"/>
              <a:t> fit to my applications, workloads</a:t>
            </a:r>
            <a:r>
              <a:rPr lang="en-US" sz="2400" dirty="0"/>
              <a:t>, scale</a:t>
            </a:r>
            <a:r>
              <a:rPr lang="en-US" sz="2400" dirty="0" smtClean="0"/>
              <a:t>?     </a:t>
            </a:r>
            <a:r>
              <a:rPr lang="en-US" sz="2400" b="1" dirty="0" smtClean="0"/>
              <a:t>Architecture workshop</a:t>
            </a:r>
            <a:endParaRPr lang="en-US" sz="2400" b="1" dirty="0" smtClean="0"/>
          </a:p>
          <a:p>
            <a:pPr marL="342900" indent="-342900">
              <a:buFont typeface="Arial"/>
              <a:buChar char="•"/>
            </a:pPr>
            <a:r>
              <a:rPr lang="en-US" sz="2400" dirty="0" smtClean="0"/>
              <a:t>How much is it ?     </a:t>
            </a:r>
            <a:r>
              <a:rPr lang="en-US" sz="2400" b="1" dirty="0" smtClean="0"/>
              <a:t>Sizing workshop =&gt; Budget proposal</a:t>
            </a:r>
          </a:p>
          <a:p>
            <a:pPr marL="342900" indent="-342900">
              <a:buFont typeface="Arial"/>
              <a:buChar char="•"/>
            </a:pPr>
            <a:r>
              <a:rPr lang="en-US" sz="2400" dirty="0" smtClean="0"/>
              <a:t>Does it fit budget?     </a:t>
            </a:r>
            <a:r>
              <a:rPr lang="en-US" sz="2400" b="1" dirty="0" smtClean="0"/>
              <a:t>TCO analysis &amp; </a:t>
            </a:r>
            <a:r>
              <a:rPr lang="en-US" sz="2400" b="1" dirty="0"/>
              <a:t>F</a:t>
            </a:r>
            <a:r>
              <a:rPr lang="en-US" sz="2400" b="1" dirty="0" smtClean="0"/>
              <a:t>inancing options</a:t>
            </a:r>
          </a:p>
          <a:p>
            <a:pPr marL="342900" indent="-342900">
              <a:buFont typeface="Arial"/>
              <a:buChar char="•"/>
            </a:pPr>
            <a:r>
              <a:rPr lang="en-US" sz="2400" dirty="0" smtClean="0"/>
              <a:t>How to make sure it works?     </a:t>
            </a:r>
            <a:r>
              <a:rPr lang="en-US" sz="2400" b="1" dirty="0" smtClean="0"/>
              <a:t>POC: cloud or on-site</a:t>
            </a:r>
          </a:p>
          <a:p>
            <a:pPr marL="342900" indent="-342900">
              <a:buFont typeface="Arial"/>
              <a:buChar char="•"/>
            </a:pPr>
            <a:r>
              <a:rPr lang="en-US" sz="2400" dirty="0" smtClean="0"/>
              <a:t>Internal documentation?     </a:t>
            </a:r>
            <a:r>
              <a:rPr lang="en-US" sz="2400" b="1" dirty="0" smtClean="0"/>
              <a:t>Ask – we will deliver</a:t>
            </a:r>
          </a:p>
          <a:p>
            <a:pPr marL="342900" indent="-342900">
              <a:buFont typeface="Arial"/>
              <a:buChar char="•"/>
            </a:pPr>
            <a:endParaRPr lang="en-US" sz="2400" b="1" dirty="0"/>
          </a:p>
          <a:p>
            <a:pPr marL="342900" indent="-342900">
              <a:buFont typeface="Arial"/>
              <a:buChar char="•"/>
            </a:pPr>
            <a:r>
              <a:rPr lang="en-US" sz="2400" b="1" dirty="0" err="1" smtClean="0"/>
              <a:t>OurSpace</a:t>
            </a:r>
            <a:r>
              <a:rPr lang="en-US" sz="2400" b="1" dirty="0" smtClean="0"/>
              <a:t> – </a:t>
            </a:r>
            <a:r>
              <a:rPr lang="en-US" sz="2400" b="1" dirty="0"/>
              <a:t>We work as a </a:t>
            </a:r>
            <a:r>
              <a:rPr lang="en-US" sz="2400" b="1" dirty="0" smtClean="0"/>
              <a:t>Team</a:t>
            </a:r>
            <a:endParaRPr lang="pl-PL" sz="2400" b="1" dirty="0"/>
          </a:p>
        </p:txBody>
      </p:sp>
      <p:sp>
        <p:nvSpPr>
          <p:cNvPr id="5" name="Text Placeholder 4"/>
          <p:cNvSpPr>
            <a:spLocks noGrp="1"/>
          </p:cNvSpPr>
          <p:nvPr>
            <p:ph type="body" sz="quarter" idx="11"/>
          </p:nvPr>
        </p:nvSpPr>
        <p:spPr/>
        <p:txBody>
          <a:bodyPr>
            <a:normAutofit/>
          </a:bodyPr>
          <a:lstStyle/>
          <a:p>
            <a:r>
              <a:rPr lang="en-US" sz="2800" b="0" dirty="0" smtClean="0">
                <a:solidFill>
                  <a:schemeClr val="accent1"/>
                </a:solidFill>
                <a:latin typeface="+mn-lt"/>
                <a:cs typeface="+mn-cs"/>
              </a:rPr>
              <a:t>Summary: How to Start My HC Journey?</a:t>
            </a:r>
            <a:endParaRPr lang="en-US" sz="2800" b="0" dirty="0">
              <a:solidFill>
                <a:schemeClr val="accent1"/>
              </a:solidFill>
              <a:latin typeface="+mn-lt"/>
              <a:cs typeface="+mn-cs"/>
            </a:endParaRPr>
          </a:p>
        </p:txBody>
      </p:sp>
    </p:spTree>
    <p:extLst>
      <p:ext uri="{BB962C8B-B14F-4D97-AF65-F5344CB8AC3E}">
        <p14:creationId xmlns:p14="http://schemas.microsoft.com/office/powerpoint/2010/main" val="856312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linds(horizontal)">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4" name="Title 3"/>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5048150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34</a:t>
            </a:fld>
            <a:endParaRPr lang="en-US" dirty="0">
              <a:solidFill>
                <a:prstClr val="white"/>
              </a:solidFill>
            </a:endParaRPr>
          </a:p>
        </p:txBody>
      </p:sp>
      <p:sp>
        <p:nvSpPr>
          <p:cNvPr id="4" name="Subtitle 3"/>
          <p:cNvSpPr>
            <a:spLocks noGrp="1"/>
          </p:cNvSpPr>
          <p:nvPr>
            <p:ph type="subTitle" idx="1"/>
          </p:nvPr>
        </p:nvSpPr>
        <p:spPr>
          <a:xfrm>
            <a:off x="336415" y="2094509"/>
            <a:ext cx="7558547" cy="2036712"/>
          </a:xfrm>
        </p:spPr>
        <p:txBody>
          <a:bodyPr>
            <a:normAutofit lnSpcReduction="10000"/>
          </a:bodyPr>
          <a:lstStyle/>
          <a:p>
            <a:pPr marL="310896" lvl="1"/>
            <a:r>
              <a:rPr lang="en-US" dirty="0" smtClean="0"/>
              <a:t>This assumes that you configure a backup policy to take at least one SimpliVity backup per day of every VM on every SimpliVity system in a given VMware Datacenter with those backups retained for 30 days</a:t>
            </a:r>
          </a:p>
          <a:p>
            <a:pPr marL="640080" lvl="2"/>
            <a:r>
              <a:rPr lang="en-US" sz="1700" dirty="0" smtClean="0"/>
              <a:t>If backups are performed more frequently and/or retained for a longer period, you will enjoy even greater efficiency.</a:t>
            </a:r>
          </a:p>
          <a:p>
            <a:pPr marL="640080" lvl="2"/>
            <a:r>
              <a:rPr lang="en-US" sz="1700" dirty="0" smtClean="0"/>
              <a:t>The data change rate is assumed to be up to 5% per day with up to 30% growth rate of the data over a duration of 30 contiguous days.</a:t>
            </a:r>
          </a:p>
        </p:txBody>
      </p:sp>
      <p:sp>
        <p:nvSpPr>
          <p:cNvPr id="5" name="Text Placeholder 4"/>
          <p:cNvSpPr>
            <a:spLocks noGrp="1"/>
          </p:cNvSpPr>
          <p:nvPr>
            <p:ph type="body" sz="quarter" idx="11"/>
          </p:nvPr>
        </p:nvSpPr>
        <p:spPr/>
        <p:txBody>
          <a:bodyPr>
            <a:normAutofit fontScale="92500" lnSpcReduction="20000"/>
          </a:bodyPr>
          <a:lstStyle/>
          <a:p>
            <a:r>
              <a:rPr lang="en-US" sz="3600" b="0" dirty="0" err="1" smtClean="0">
                <a:solidFill>
                  <a:schemeClr val="accent1"/>
                </a:solidFill>
              </a:rPr>
              <a:t>HyperGuarantee</a:t>
            </a:r>
            <a:r>
              <a:rPr lang="en-US" sz="3600" b="0" dirty="0" smtClean="0">
                <a:solidFill>
                  <a:schemeClr val="accent1"/>
                </a:solidFill>
              </a:rPr>
              <a:t> = </a:t>
            </a:r>
            <a:r>
              <a:rPr lang="en-US" sz="3600" b="0" dirty="0" err="1" smtClean="0">
                <a:solidFill>
                  <a:schemeClr val="accent1"/>
                </a:solidFill>
              </a:rPr>
              <a:t>HyperEfficient</a:t>
            </a:r>
            <a:endParaRPr lang="en-US" sz="3600" b="0" dirty="0">
              <a:solidFill>
                <a:schemeClr val="accent1"/>
              </a:solidFill>
            </a:endParaRPr>
          </a:p>
        </p:txBody>
      </p:sp>
      <p:sp>
        <p:nvSpPr>
          <p:cNvPr id="6" name="TextBox 5"/>
          <p:cNvSpPr txBox="1"/>
          <p:nvPr/>
        </p:nvSpPr>
        <p:spPr>
          <a:xfrm>
            <a:off x="2" y="4145160"/>
            <a:ext cx="12161836" cy="1969770"/>
          </a:xfrm>
          <a:prstGeom prst="rect">
            <a:avLst/>
          </a:prstGeom>
          <a:noFill/>
        </p:spPr>
        <p:txBody>
          <a:bodyPr wrap="square" rtlCol="0">
            <a:spAutoFit/>
          </a:bodyPr>
          <a:lstStyle/>
          <a:p>
            <a:pPr marL="310896" lvl="1"/>
            <a:r>
              <a:rPr lang="en-US" sz="1800" dirty="0" smtClean="0"/>
              <a:t>B.  90</a:t>
            </a:r>
            <a:r>
              <a:rPr lang="en-US" sz="1800" dirty="0"/>
              <a:t>% savings is the equivalent of 10:1 efficiency in the Datacenter panel </a:t>
            </a:r>
            <a:r>
              <a:rPr lang="en-US" sz="1800" dirty="0" smtClean="0"/>
              <a:t>in </a:t>
            </a:r>
            <a:r>
              <a:rPr lang="en-US" sz="1800" dirty="0"/>
              <a:t>SimpliVity tab </a:t>
            </a:r>
            <a:r>
              <a:rPr lang="en-US" sz="1800" dirty="0" smtClean="0"/>
              <a:t>within vSphere </a:t>
            </a:r>
            <a:r>
              <a:rPr lang="en-US" sz="1800" dirty="0"/>
              <a:t>Client.</a:t>
            </a:r>
          </a:p>
          <a:p>
            <a:pPr marL="310896" lvl="1"/>
            <a:r>
              <a:rPr lang="en-US" sz="1800" dirty="0" smtClean="0"/>
              <a:t>C.	 Efficiency </a:t>
            </a:r>
            <a:r>
              <a:rPr lang="en-US" sz="1800" dirty="0"/>
              <a:t>is calculated across all SimpliVity systems in a VMware </a:t>
            </a:r>
            <a:r>
              <a:rPr lang="en-US" sz="1800" dirty="0" smtClean="0"/>
              <a:t>Datacenter</a:t>
            </a:r>
          </a:p>
          <a:p>
            <a:pPr marL="982980" lvl="2" indent="-342900">
              <a:buFont typeface="+mj-lt"/>
              <a:buAutoNum type="arabicPeriod"/>
            </a:pPr>
            <a:r>
              <a:rPr lang="en-US" sz="1700" dirty="0" smtClean="0"/>
              <a:t>“Efficiency”: the ratio of storage capacity that would have been used on a comparable traditional storage solution to the physical storage that is actually used in the SimpliVity hyperconverged infrastructure.</a:t>
            </a:r>
          </a:p>
          <a:p>
            <a:pPr marL="982980" lvl="2" indent="-342900">
              <a:buFont typeface="+mj-lt"/>
              <a:buAutoNum type="arabicPeriod"/>
            </a:pPr>
            <a:r>
              <a:rPr lang="en-US" sz="1700" dirty="0" smtClean="0"/>
              <a:t>“</a:t>
            </a:r>
            <a:r>
              <a:rPr lang="en-US" sz="1700" dirty="0"/>
              <a:t>Comparable storage solutions</a:t>
            </a:r>
            <a:r>
              <a:rPr lang="en-US" sz="1700" dirty="0" smtClean="0"/>
              <a:t>”: storage </a:t>
            </a:r>
            <a:r>
              <a:rPr lang="en-US" sz="1700" dirty="0"/>
              <a:t>systems that provide VM-level synchronous replication for storage and backup and do not include any deduplication or compression capability.</a:t>
            </a:r>
          </a:p>
          <a:p>
            <a:endParaRPr lang="en-US" sz="1800" dirty="0" err="1" smtClean="0"/>
          </a:p>
        </p:txBody>
      </p:sp>
      <p:sp>
        <p:nvSpPr>
          <p:cNvPr id="7" name="TextBox 6"/>
          <p:cNvSpPr txBox="1"/>
          <p:nvPr/>
        </p:nvSpPr>
        <p:spPr>
          <a:xfrm>
            <a:off x="222715" y="1006642"/>
            <a:ext cx="8511936" cy="1200329"/>
          </a:xfrm>
          <a:prstGeom prst="rect">
            <a:avLst/>
          </a:prstGeom>
          <a:noFill/>
        </p:spPr>
        <p:txBody>
          <a:bodyPr wrap="square" rtlCol="0">
            <a:spAutoFit/>
          </a:bodyPr>
          <a:lstStyle/>
          <a:p>
            <a:r>
              <a:rPr lang="en-US" sz="1800" b="1" dirty="0"/>
              <a:t>U</a:t>
            </a:r>
            <a:r>
              <a:rPr lang="en-US" sz="1800" b="1" dirty="0" smtClean="0"/>
              <a:t>sing </a:t>
            </a:r>
            <a:r>
              <a:rPr lang="en-US" sz="1800" b="1" dirty="0"/>
              <a:t>SimpliVity hyperconverged infrastructure </a:t>
            </a:r>
            <a:r>
              <a:rPr lang="en-US" sz="1800" b="1" dirty="0" smtClean="0"/>
              <a:t>with </a:t>
            </a:r>
            <a:r>
              <a:rPr lang="en-US" sz="1800" b="1" dirty="0"/>
              <a:t>built-in VM-centric backup capability as outlined, you will save 90% capacity, across storage and backup combined, relative to comparable traditional solutions</a:t>
            </a:r>
          </a:p>
          <a:p>
            <a:endParaRPr lang="en-US" sz="1800" dirty="0" err="1" smtClean="0"/>
          </a:p>
        </p:txBody>
      </p:sp>
      <p:pic>
        <p:nvPicPr>
          <p:cNvPr id="9" name="Picture 8" descr="efficien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3265" y="79733"/>
            <a:ext cx="3212707" cy="3489373"/>
          </a:xfrm>
          <a:prstGeom prst="rect">
            <a:avLst/>
          </a:prstGeom>
        </p:spPr>
      </p:pic>
    </p:spTree>
    <p:extLst>
      <p:ext uri="{BB962C8B-B14F-4D97-AF65-F5344CB8AC3E}">
        <p14:creationId xmlns:p14="http://schemas.microsoft.com/office/powerpoint/2010/main" val="1790127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35</a:t>
            </a:fld>
            <a:endParaRPr lang="en-US" dirty="0">
              <a:solidFill>
                <a:prstClr val="white"/>
              </a:solidFill>
            </a:endParaRPr>
          </a:p>
        </p:txBody>
      </p:sp>
      <p:sp>
        <p:nvSpPr>
          <p:cNvPr id="4" name="Subtitle 3"/>
          <p:cNvSpPr>
            <a:spLocks noGrp="1"/>
          </p:cNvSpPr>
          <p:nvPr>
            <p:ph type="subTitle" idx="1"/>
          </p:nvPr>
        </p:nvSpPr>
        <p:spPr>
          <a:xfrm>
            <a:off x="325439" y="1061689"/>
            <a:ext cx="6233447" cy="806710"/>
          </a:xfrm>
        </p:spPr>
        <p:txBody>
          <a:bodyPr>
            <a:noAutofit/>
          </a:bodyPr>
          <a:lstStyle/>
          <a:p>
            <a:pPr marL="0" indent="0">
              <a:buNone/>
            </a:pPr>
            <a:r>
              <a:rPr lang="en-US" sz="2400" b="1" dirty="0"/>
              <a:t>If you use SimpliVity’s hyperconverged infrastructure and its built-in backup capability, it will take less than 1 minute*, on average, to complete a local backup or local restore of a 1TB VM.</a:t>
            </a:r>
          </a:p>
        </p:txBody>
      </p:sp>
      <p:sp>
        <p:nvSpPr>
          <p:cNvPr id="5" name="Text Placeholder 4"/>
          <p:cNvSpPr>
            <a:spLocks noGrp="1"/>
          </p:cNvSpPr>
          <p:nvPr>
            <p:ph type="body" sz="quarter" idx="11"/>
          </p:nvPr>
        </p:nvSpPr>
        <p:spPr/>
        <p:txBody>
          <a:bodyPr>
            <a:normAutofit fontScale="92500" lnSpcReduction="10000"/>
          </a:bodyPr>
          <a:lstStyle/>
          <a:p>
            <a:r>
              <a:rPr lang="en-US" sz="3200" b="0" dirty="0" err="1">
                <a:solidFill>
                  <a:schemeClr val="accent1"/>
                </a:solidFill>
              </a:rPr>
              <a:t>HyperGuarantee</a:t>
            </a:r>
            <a:r>
              <a:rPr lang="en-US" sz="3200" b="0" dirty="0">
                <a:solidFill>
                  <a:schemeClr val="accent1"/>
                </a:solidFill>
              </a:rPr>
              <a:t> </a:t>
            </a:r>
            <a:r>
              <a:rPr lang="en-US" sz="3200" b="0" dirty="0" smtClean="0">
                <a:solidFill>
                  <a:schemeClr val="accent1"/>
                </a:solidFill>
              </a:rPr>
              <a:t>= </a:t>
            </a:r>
            <a:r>
              <a:rPr lang="en-US" sz="3200" b="0" dirty="0" err="1" smtClean="0">
                <a:solidFill>
                  <a:schemeClr val="accent1"/>
                </a:solidFill>
              </a:rPr>
              <a:t>HyperProtected</a:t>
            </a:r>
            <a:endParaRPr lang="en-US" dirty="0"/>
          </a:p>
        </p:txBody>
      </p:sp>
      <p:sp>
        <p:nvSpPr>
          <p:cNvPr id="10" name="TextBox 9"/>
          <p:cNvSpPr txBox="1"/>
          <p:nvPr/>
        </p:nvSpPr>
        <p:spPr>
          <a:xfrm>
            <a:off x="543163" y="6097604"/>
            <a:ext cx="10850976" cy="584776"/>
          </a:xfrm>
          <a:prstGeom prst="rect">
            <a:avLst/>
          </a:prstGeom>
          <a:noFill/>
        </p:spPr>
        <p:txBody>
          <a:bodyPr wrap="square" rtlCol="0">
            <a:spAutoFit/>
          </a:bodyPr>
          <a:lstStyle/>
          <a:p>
            <a:pPr marL="0" lvl="1"/>
            <a:r>
              <a:rPr lang="en-US" sz="1400" dirty="0" smtClean="0"/>
              <a:t>*Time </a:t>
            </a:r>
            <a:r>
              <a:rPr lang="en-US" sz="1400" dirty="0"/>
              <a:t>taken by applications to </a:t>
            </a:r>
            <a:r>
              <a:rPr lang="en-US" sz="1400" dirty="0" err="1"/>
              <a:t>quiesce</a:t>
            </a:r>
            <a:r>
              <a:rPr lang="en-US" sz="1400" dirty="0"/>
              <a:t> data is not included in the 1 minute because it is not in SimpliVity’s control.</a:t>
            </a:r>
          </a:p>
          <a:p>
            <a:endParaRPr lang="en-US" sz="1800" dirty="0" err="1" smtClean="0"/>
          </a:p>
        </p:txBody>
      </p:sp>
      <p:pic>
        <p:nvPicPr>
          <p:cNvPr id="11" name="Picture 10" descr="prot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343" y="907145"/>
            <a:ext cx="3631338" cy="3944054"/>
          </a:xfrm>
          <a:prstGeom prst="rect">
            <a:avLst/>
          </a:prstGeom>
        </p:spPr>
      </p:pic>
    </p:spTree>
    <p:extLst>
      <p:ext uri="{BB962C8B-B14F-4D97-AF65-F5344CB8AC3E}">
        <p14:creationId xmlns:p14="http://schemas.microsoft.com/office/powerpoint/2010/main" val="423418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6413" y="936078"/>
            <a:ext cx="5787030" cy="2016725"/>
          </a:xfrm>
        </p:spPr>
        <p:txBody>
          <a:bodyPr/>
          <a:lstStyle/>
          <a:p>
            <a:pPr marL="0" indent="0">
              <a:buNone/>
            </a:pPr>
            <a:r>
              <a:rPr lang="en-US" sz="2400" b="1" dirty="0" smtClean="0"/>
              <a:t>Using SimpliVity’s user interface, which is fully integrated with VMware vCenter, you only need 3 clicks* to Backup, Restore, Move, or Clone a VM, all from a single console.</a:t>
            </a:r>
          </a:p>
          <a:p>
            <a:pPr marL="0" indent="0">
              <a:buNone/>
            </a:pPr>
            <a:endParaRPr lang="en-US" sz="2400" b="1" dirty="0"/>
          </a:p>
        </p:txBody>
      </p:sp>
      <p:sp>
        <p:nvSpPr>
          <p:cNvPr id="3" name="Text Placeholder 2"/>
          <p:cNvSpPr>
            <a:spLocks noGrp="1"/>
          </p:cNvSpPr>
          <p:nvPr>
            <p:ph type="body" sz="quarter" idx="11"/>
          </p:nvPr>
        </p:nvSpPr>
        <p:spPr/>
        <p:txBody>
          <a:bodyPr>
            <a:normAutofit fontScale="92500" lnSpcReduction="10000"/>
          </a:bodyPr>
          <a:lstStyle/>
          <a:p>
            <a:r>
              <a:rPr lang="en-US" sz="3200" b="0" dirty="0" err="1">
                <a:solidFill>
                  <a:schemeClr val="accent1"/>
                </a:solidFill>
              </a:rPr>
              <a:t>HyperGuarantee</a:t>
            </a:r>
            <a:r>
              <a:rPr lang="en-US" sz="3200" b="0" dirty="0">
                <a:solidFill>
                  <a:schemeClr val="accent1"/>
                </a:solidFill>
              </a:rPr>
              <a:t> </a:t>
            </a:r>
            <a:r>
              <a:rPr lang="en-US" sz="3200" b="0" dirty="0" smtClean="0">
                <a:solidFill>
                  <a:schemeClr val="accent1"/>
                </a:solidFill>
              </a:rPr>
              <a:t>= </a:t>
            </a:r>
            <a:r>
              <a:rPr lang="en-US" sz="3200" b="0" dirty="0" err="1" smtClean="0">
                <a:solidFill>
                  <a:schemeClr val="accent1"/>
                </a:solidFill>
              </a:rPr>
              <a:t>HyperSimple</a:t>
            </a:r>
            <a:endParaRPr lang="en-US" dirty="0"/>
          </a:p>
        </p:txBody>
      </p:sp>
      <p:pic>
        <p:nvPicPr>
          <p:cNvPr id="8" name="Picture 7" descr="resili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033" y="653142"/>
            <a:ext cx="4323369" cy="3784479"/>
          </a:xfrm>
          <a:prstGeom prst="rect">
            <a:avLst/>
          </a:prstGeom>
        </p:spPr>
      </p:pic>
      <p:sp>
        <p:nvSpPr>
          <p:cNvPr id="9" name="TextBox 8"/>
          <p:cNvSpPr txBox="1"/>
          <p:nvPr/>
        </p:nvSpPr>
        <p:spPr>
          <a:xfrm>
            <a:off x="336413" y="5878432"/>
            <a:ext cx="11409360" cy="523220"/>
          </a:xfrm>
          <a:prstGeom prst="rect">
            <a:avLst/>
          </a:prstGeom>
          <a:noFill/>
        </p:spPr>
        <p:txBody>
          <a:bodyPr wrap="square" rtlCol="0">
            <a:spAutoFit/>
          </a:bodyPr>
          <a:lstStyle/>
          <a:p>
            <a:r>
              <a:rPr lang="en-US" sz="1400" b="1" dirty="0"/>
              <a:t>*</a:t>
            </a:r>
            <a:r>
              <a:rPr lang="en-US" sz="1400" dirty="0"/>
              <a:t>This assumes that the user is starting from the view tab in the interface that shows the VMs or backups that are being acted on. Changing default destinations are not counted in the 3 clicks</a:t>
            </a:r>
            <a:r>
              <a:rPr lang="en-US" sz="1400" dirty="0" smtClean="0"/>
              <a:t>.</a:t>
            </a:r>
            <a:endParaRPr lang="en-US" sz="1400" dirty="0"/>
          </a:p>
        </p:txBody>
      </p:sp>
    </p:spTree>
    <p:extLst>
      <p:ext uri="{BB962C8B-B14F-4D97-AF65-F5344CB8AC3E}">
        <p14:creationId xmlns:p14="http://schemas.microsoft.com/office/powerpoint/2010/main" val="1775339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6414" y="936078"/>
            <a:ext cx="6028518" cy="766180"/>
          </a:xfrm>
        </p:spPr>
        <p:txBody>
          <a:bodyPr>
            <a:noAutofit/>
          </a:bodyPr>
          <a:lstStyle/>
          <a:p>
            <a:pPr marL="0" indent="0">
              <a:buNone/>
            </a:pPr>
            <a:r>
              <a:rPr lang="en-US" sz="2400" b="1" dirty="0"/>
              <a:t>Using SimpliVity’s user interface in central location, in less than a minute on average, you will be able to create or update backup policies for thousands of VMs across dozens of sites.</a:t>
            </a:r>
          </a:p>
        </p:txBody>
      </p:sp>
      <p:sp>
        <p:nvSpPr>
          <p:cNvPr id="3" name="Text Placeholder 2"/>
          <p:cNvSpPr>
            <a:spLocks noGrp="1"/>
          </p:cNvSpPr>
          <p:nvPr>
            <p:ph type="body" sz="quarter" idx="11"/>
          </p:nvPr>
        </p:nvSpPr>
        <p:spPr/>
        <p:txBody>
          <a:bodyPr>
            <a:normAutofit fontScale="92500" lnSpcReduction="10000"/>
          </a:bodyPr>
          <a:lstStyle/>
          <a:p>
            <a:r>
              <a:rPr lang="en-US" sz="3200" b="0" dirty="0" err="1">
                <a:solidFill>
                  <a:schemeClr val="accent1"/>
                </a:solidFill>
              </a:rPr>
              <a:t>HyperGuarantee</a:t>
            </a:r>
            <a:r>
              <a:rPr lang="en-US" sz="3200" b="0" dirty="0">
                <a:solidFill>
                  <a:schemeClr val="accent1"/>
                </a:solidFill>
              </a:rPr>
              <a:t> </a:t>
            </a:r>
            <a:r>
              <a:rPr lang="en-US" sz="3200" b="0" dirty="0" smtClean="0">
                <a:solidFill>
                  <a:schemeClr val="accent1"/>
                </a:solidFill>
              </a:rPr>
              <a:t>= </a:t>
            </a:r>
            <a:r>
              <a:rPr lang="en-US" sz="3200" b="0" dirty="0" err="1" smtClean="0">
                <a:solidFill>
                  <a:schemeClr val="accent1"/>
                </a:solidFill>
              </a:rPr>
              <a:t>HyperManageable</a:t>
            </a:r>
            <a:r>
              <a:rPr lang="en-US" sz="3200" b="0" dirty="0" smtClean="0">
                <a:solidFill>
                  <a:schemeClr val="accent1"/>
                </a:solidFill>
              </a:rPr>
              <a:t> </a:t>
            </a:r>
            <a:endParaRPr lang="en-US" dirty="0"/>
          </a:p>
        </p:txBody>
      </p:sp>
      <p:pic>
        <p:nvPicPr>
          <p:cNvPr id="34" name="Picture 33" descr="manageable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933" y="1232385"/>
            <a:ext cx="4744409" cy="4153038"/>
          </a:xfrm>
          <a:prstGeom prst="rect">
            <a:avLst/>
          </a:prstGeom>
        </p:spPr>
      </p:pic>
    </p:spTree>
    <p:extLst>
      <p:ext uri="{BB962C8B-B14F-4D97-AF65-F5344CB8AC3E}">
        <p14:creationId xmlns:p14="http://schemas.microsoft.com/office/powerpoint/2010/main" val="9959078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US" dirty="0">
              <a:solidFill>
                <a:prstClr val="white"/>
              </a:solidFill>
            </a:endParaRPr>
          </a:p>
        </p:txBody>
      </p:sp>
      <p:sp>
        <p:nvSpPr>
          <p:cNvPr id="3" name="Slide Number Placeholder 2"/>
          <p:cNvSpPr>
            <a:spLocks noGrp="1"/>
          </p:cNvSpPr>
          <p:nvPr>
            <p:ph type="sldNum" sz="quarter" idx="4"/>
          </p:nvPr>
        </p:nvSpPr>
        <p:spPr/>
        <p:txBody>
          <a:bodyPr/>
          <a:lstStyle/>
          <a:p>
            <a:fld id="{C4B3051C-F915-0A48-B98C-C8B9D7A070B9}" type="slidenum">
              <a:rPr lang="en-US" smtClean="0">
                <a:solidFill>
                  <a:prstClr val="white"/>
                </a:solidFill>
              </a:rPr>
              <a:pPr/>
              <a:t>38</a:t>
            </a:fld>
            <a:endParaRPr lang="en-US" dirty="0">
              <a:solidFill>
                <a:prstClr val="white"/>
              </a:solidFill>
            </a:endParaRPr>
          </a:p>
        </p:txBody>
      </p:sp>
      <p:sp>
        <p:nvSpPr>
          <p:cNvPr id="4" name="Subtitle 3"/>
          <p:cNvSpPr>
            <a:spLocks noGrp="1"/>
          </p:cNvSpPr>
          <p:nvPr>
            <p:ph type="subTitle" idx="1"/>
          </p:nvPr>
        </p:nvSpPr>
        <p:spPr>
          <a:xfrm>
            <a:off x="336414" y="936077"/>
            <a:ext cx="5338322" cy="5274225"/>
          </a:xfrm>
        </p:spPr>
        <p:txBody>
          <a:bodyPr/>
          <a:lstStyle/>
          <a:p>
            <a:r>
              <a:rPr lang="en-US" sz="2000" b="1" dirty="0" smtClean="0"/>
              <a:t>You will be able to add or replace SimpliVity OmniStack systems:</a:t>
            </a:r>
          </a:p>
          <a:p>
            <a:pPr lvl="1"/>
            <a:r>
              <a:rPr lang="en-US" sz="2000" dirty="0" smtClean="0"/>
              <a:t>Without any downtime for local or remote sites</a:t>
            </a:r>
          </a:p>
          <a:p>
            <a:pPr lvl="1"/>
            <a:r>
              <a:rPr lang="en-US" sz="2000" dirty="0" smtClean="0"/>
              <a:t>Without any disruption to local or remote SimpliVity backups</a:t>
            </a:r>
          </a:p>
          <a:p>
            <a:pPr lvl="1"/>
            <a:r>
              <a:rPr lang="en-US" sz="2000" dirty="0" smtClean="0"/>
              <a:t>Without any reconfiguration SimpliVity backup policies for local or remote sites</a:t>
            </a:r>
          </a:p>
          <a:p>
            <a:pPr lvl="1"/>
            <a:r>
              <a:rPr lang="en-US" sz="2000" dirty="0" smtClean="0"/>
              <a:t>Without the need to re-enter any IP addresses in remote sites </a:t>
            </a:r>
            <a:endParaRPr lang="en-US" sz="2000" dirty="0"/>
          </a:p>
        </p:txBody>
      </p:sp>
      <p:sp>
        <p:nvSpPr>
          <p:cNvPr id="5" name="Text Placeholder 4"/>
          <p:cNvSpPr>
            <a:spLocks noGrp="1"/>
          </p:cNvSpPr>
          <p:nvPr>
            <p:ph type="body" sz="quarter" idx="11"/>
          </p:nvPr>
        </p:nvSpPr>
        <p:spPr/>
        <p:txBody>
          <a:bodyPr>
            <a:normAutofit fontScale="92500" lnSpcReduction="10000"/>
          </a:bodyPr>
          <a:lstStyle/>
          <a:p>
            <a:r>
              <a:rPr lang="en-US" sz="3200" b="0" dirty="0" err="1">
                <a:solidFill>
                  <a:schemeClr val="accent1"/>
                </a:solidFill>
              </a:rPr>
              <a:t>HyperGuarantee</a:t>
            </a:r>
            <a:r>
              <a:rPr lang="en-US" sz="3200" b="0" dirty="0">
                <a:solidFill>
                  <a:schemeClr val="accent1"/>
                </a:solidFill>
              </a:rPr>
              <a:t> </a:t>
            </a:r>
            <a:r>
              <a:rPr lang="en-US" sz="3200" b="0" dirty="0" smtClean="0">
                <a:solidFill>
                  <a:schemeClr val="accent1"/>
                </a:solidFill>
              </a:rPr>
              <a:t>= </a:t>
            </a:r>
            <a:r>
              <a:rPr lang="en-US" sz="3200" b="0" dirty="0" err="1" smtClean="0">
                <a:solidFill>
                  <a:schemeClr val="accent1"/>
                </a:solidFill>
              </a:rPr>
              <a:t>HyperAvailable</a:t>
            </a:r>
            <a:endParaRPr lang="en-US" dirty="0"/>
          </a:p>
        </p:txBody>
      </p:sp>
      <p:pic>
        <p:nvPicPr>
          <p:cNvPr id="11" name="Picture 10" descr="availa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734" y="936076"/>
            <a:ext cx="3794476" cy="4121241"/>
          </a:xfrm>
          <a:prstGeom prst="rect">
            <a:avLst/>
          </a:prstGeom>
        </p:spPr>
      </p:pic>
    </p:spTree>
    <p:extLst>
      <p:ext uri="{BB962C8B-B14F-4D97-AF65-F5344CB8AC3E}">
        <p14:creationId xmlns:p14="http://schemas.microsoft.com/office/powerpoint/2010/main" val="735118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4B3051C-F915-0A48-B98C-C8B9D7A070B9}" type="slidenum">
              <a:rPr lang="en-US" smtClean="0"/>
              <a:pPr/>
              <a:t>39</a:t>
            </a:fld>
            <a:endParaRPr lang="en-US" dirty="0"/>
          </a:p>
        </p:txBody>
      </p:sp>
      <p:sp>
        <p:nvSpPr>
          <p:cNvPr id="6" name="Subtitle 5"/>
          <p:cNvSpPr>
            <a:spLocks noGrp="1"/>
          </p:cNvSpPr>
          <p:nvPr>
            <p:ph type="subTitle" idx="1"/>
          </p:nvPr>
        </p:nvSpPr>
        <p:spPr>
          <a:xfrm>
            <a:off x="336413" y="936075"/>
            <a:ext cx="6059118" cy="5274225"/>
          </a:xfrm>
        </p:spPr>
        <p:txBody>
          <a:bodyPr/>
          <a:lstStyle/>
          <a:p>
            <a:r>
              <a:rPr lang="en-US" b="1" dirty="0" smtClean="0"/>
              <a:t>The 5 SimpliVity </a:t>
            </a:r>
            <a:r>
              <a:rPr lang="en-US" b="1" dirty="0" err="1" smtClean="0"/>
              <a:t>HyperGuarantees</a:t>
            </a:r>
            <a:r>
              <a:rPr lang="en-US" b="1" dirty="0" smtClean="0"/>
              <a:t> are available to all customers who:</a:t>
            </a:r>
          </a:p>
          <a:p>
            <a:pPr marL="342900" indent="-342900">
              <a:buFont typeface="+mj-lt"/>
              <a:buAutoNum type="arabicPeriod"/>
            </a:pPr>
            <a:r>
              <a:rPr lang="en-US" dirty="0"/>
              <a:t>U</a:t>
            </a:r>
            <a:r>
              <a:rPr lang="en-US" dirty="0" smtClean="0"/>
              <a:t>se SimpliVity OmniStack version 3.0 or higher and</a:t>
            </a:r>
          </a:p>
          <a:p>
            <a:pPr marL="342900" indent="-342900">
              <a:buFont typeface="+mj-lt"/>
              <a:buAutoNum type="arabicPeriod"/>
            </a:pPr>
            <a:r>
              <a:rPr lang="en-US" dirty="0" smtClean="0"/>
              <a:t>Are Covered under the standard SimpliVity product warranty</a:t>
            </a:r>
          </a:p>
          <a:p>
            <a:pPr marL="950369" lvl="1" indent="-342900">
              <a:buFont typeface="+mj-lt"/>
              <a:buAutoNum type="alphaLcPeriod"/>
            </a:pPr>
            <a:r>
              <a:rPr lang="en-US" dirty="0" smtClean="0"/>
              <a:t>The SimpliVity product warranty is valid for 90 days after delivery of the product to the customer</a:t>
            </a:r>
          </a:p>
          <a:p>
            <a:pPr marL="950369" lvl="1" indent="-342900">
              <a:buFont typeface="+mj-lt"/>
              <a:buAutoNum type="alphaLcPeriod"/>
            </a:pPr>
            <a:r>
              <a:rPr lang="en-US" dirty="0" smtClean="0"/>
              <a:t>The warranty is described in the SimpliVity End User License Agreement: </a:t>
            </a:r>
            <a:r>
              <a:rPr lang="en-US" dirty="0">
                <a:hlinkClick r:id="rId3"/>
              </a:rPr>
              <a:t>https://www.simplivity.com/eula</a:t>
            </a:r>
            <a:r>
              <a:rPr lang="en-US" dirty="0" smtClean="0">
                <a:hlinkClick r:id="rId3"/>
              </a:rPr>
              <a:t>.</a:t>
            </a:r>
            <a:r>
              <a:rPr lang="en-US" dirty="0" smtClean="0"/>
              <a:t> </a:t>
            </a:r>
          </a:p>
          <a:p>
            <a:pPr marL="950369" lvl="1" indent="-342900">
              <a:buFont typeface="+mj-lt"/>
              <a:buAutoNum type="alphaLcPeriod"/>
            </a:pPr>
            <a:r>
              <a:rPr lang="en-US" dirty="0" smtClean="0"/>
              <a:t>Customers must register for the warranty at </a:t>
            </a:r>
            <a:r>
              <a:rPr lang="en-US" dirty="0">
                <a:hlinkClick r:id="rId4"/>
              </a:rPr>
              <a:t>http://www.simplivity.com/</a:t>
            </a:r>
            <a:r>
              <a:rPr lang="en-US" dirty="0" smtClean="0">
                <a:hlinkClick r:id="rId4"/>
              </a:rPr>
              <a:t>support</a:t>
            </a:r>
            <a:r>
              <a:rPr lang="en-US" dirty="0" smtClean="0"/>
              <a:t> at any time during the warranty period</a:t>
            </a:r>
            <a:endParaRPr lang="en-US" dirty="0"/>
          </a:p>
        </p:txBody>
      </p:sp>
      <p:sp>
        <p:nvSpPr>
          <p:cNvPr id="7" name="Text Placeholder 6"/>
          <p:cNvSpPr>
            <a:spLocks noGrp="1"/>
          </p:cNvSpPr>
          <p:nvPr>
            <p:ph type="body" sz="quarter" idx="11"/>
          </p:nvPr>
        </p:nvSpPr>
        <p:spPr/>
        <p:txBody>
          <a:bodyPr>
            <a:normAutofit fontScale="92500" lnSpcReduction="10000"/>
          </a:bodyPr>
          <a:lstStyle/>
          <a:p>
            <a:r>
              <a:rPr lang="en-US" sz="3200" b="0" dirty="0" smtClean="0">
                <a:solidFill>
                  <a:schemeClr val="accent1"/>
                </a:solidFill>
              </a:rPr>
              <a:t>No Gimmicks</a:t>
            </a:r>
            <a:endParaRPr lang="en-US" sz="3200" b="0" dirty="0">
              <a:solidFill>
                <a:schemeClr val="accent1"/>
              </a:solidFill>
            </a:endParaRPr>
          </a:p>
        </p:txBody>
      </p:sp>
      <p:pic>
        <p:nvPicPr>
          <p:cNvPr id="5" name="Picture 4" descr="J317_Guarantee_Graphic_v3[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557" y="1137017"/>
            <a:ext cx="4380865" cy="4110711"/>
          </a:xfrm>
          <a:prstGeom prst="rect">
            <a:avLst/>
          </a:prstGeom>
        </p:spPr>
      </p:pic>
    </p:spTree>
    <p:extLst>
      <p:ext uri="{BB962C8B-B14F-4D97-AF65-F5344CB8AC3E}">
        <p14:creationId xmlns:p14="http://schemas.microsoft.com/office/powerpoint/2010/main" val="66814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a:stretch>
            <a:fillRect/>
          </a:stretch>
        </p:blipFill>
        <p:spPr>
          <a:xfrm>
            <a:off x="715990" y="2079801"/>
            <a:ext cx="4735602" cy="3157068"/>
          </a:xfrm>
          <a:prstGeom prst="rect">
            <a:avLst/>
          </a:prstGeom>
        </p:spPr>
      </p:pic>
      <p:sp>
        <p:nvSpPr>
          <p:cNvPr id="2" name="Fußzeilenplatzhalter 1"/>
          <p:cNvSpPr>
            <a:spLocks noGrp="1"/>
          </p:cNvSpPr>
          <p:nvPr>
            <p:ph type="ftr" sz="quarter" idx="3"/>
          </p:nvPr>
        </p:nvSpPr>
        <p:spPr/>
        <p:txBody>
          <a:bodyPr/>
          <a:lstStyle/>
          <a:p>
            <a:endParaRPr lang="en-US" dirty="0"/>
          </a:p>
        </p:txBody>
      </p:sp>
      <p:sp>
        <p:nvSpPr>
          <p:cNvPr id="3" name="Foliennummernplatzhalter 2"/>
          <p:cNvSpPr>
            <a:spLocks noGrp="1"/>
          </p:cNvSpPr>
          <p:nvPr>
            <p:ph type="sldNum" sz="quarter" idx="4"/>
          </p:nvPr>
        </p:nvSpPr>
        <p:spPr/>
        <p:txBody>
          <a:bodyPr/>
          <a:lstStyle/>
          <a:p>
            <a:fld id="{C4B3051C-F915-0A48-B98C-C8B9D7A070B9}" type="slidenum">
              <a:rPr lang="en-US" smtClean="0"/>
              <a:pPr/>
              <a:t>4</a:t>
            </a:fld>
            <a:endParaRPr lang="en-US" dirty="0"/>
          </a:p>
        </p:txBody>
      </p:sp>
      <p:sp>
        <p:nvSpPr>
          <p:cNvPr id="5" name="Textplatzhalter 4"/>
          <p:cNvSpPr>
            <a:spLocks noGrp="1"/>
          </p:cNvSpPr>
          <p:nvPr>
            <p:ph type="body" sz="quarter" idx="11"/>
          </p:nvPr>
        </p:nvSpPr>
        <p:spPr/>
        <p:txBody>
          <a:bodyPr>
            <a:normAutofit/>
          </a:bodyPr>
          <a:lstStyle/>
          <a:p>
            <a:r>
              <a:rPr lang="en-US" sz="2800" b="0" dirty="0">
                <a:solidFill>
                  <a:schemeClr val="accent1"/>
                </a:solidFill>
                <a:latin typeface="+mn-lt"/>
                <a:cs typeface="+mn-cs"/>
              </a:rPr>
              <a:t>M</a:t>
            </a:r>
            <a:r>
              <a:rPr lang="en-US" sz="2800" b="0" dirty="0">
                <a:solidFill>
                  <a:schemeClr val="accent1"/>
                </a:solidFill>
                <a:latin typeface="+mn-lt"/>
                <a:cs typeface="+mn-cs"/>
              </a:rPr>
              <a:t>anufacturing Plant vs. IT Data Center</a:t>
            </a:r>
            <a:endParaRPr lang="en-US" sz="2800" b="0" dirty="0">
              <a:solidFill>
                <a:schemeClr val="accent1"/>
              </a:solidFill>
              <a:latin typeface="+mn-lt"/>
              <a:cs typeface="+mn-cs"/>
            </a:endParaRPr>
          </a:p>
        </p:txBody>
      </p:sp>
      <p:sp>
        <p:nvSpPr>
          <p:cNvPr id="6" name="Textplatzhalter 5"/>
          <p:cNvSpPr>
            <a:spLocks noGrp="1"/>
          </p:cNvSpPr>
          <p:nvPr>
            <p:ph type="body" sz="quarter" idx="12"/>
          </p:nvPr>
        </p:nvSpPr>
        <p:spPr/>
        <p:txBody>
          <a:bodyPr/>
          <a:lstStyle/>
          <a:p>
            <a:r>
              <a:rPr lang="en-US" i="0" dirty="0"/>
              <a:t>higher flexibility, higher </a:t>
            </a:r>
            <a:r>
              <a:rPr lang="en-US" i="0" dirty="0" smtClean="0"/>
              <a:t>agility - but </a:t>
            </a:r>
            <a:r>
              <a:rPr lang="en-US" i="0" dirty="0"/>
              <a:t>with  less </a:t>
            </a:r>
            <a:r>
              <a:rPr lang="en-US" i="0" dirty="0" smtClean="0"/>
              <a:t>costs</a:t>
            </a:r>
            <a:endParaRPr lang="en-US" i="0" dirty="0"/>
          </a:p>
        </p:txBody>
      </p:sp>
      <p:pic>
        <p:nvPicPr>
          <p:cNvPr id="8" name="Inhaltsplatzhalter 3"/>
          <p:cNvPicPr>
            <a:picLocks noChangeAspect="1"/>
          </p:cNvPicPr>
          <p:nvPr/>
        </p:nvPicPr>
        <p:blipFill>
          <a:blip r:embed="rId3"/>
          <a:srcRect t="6811" b="6811"/>
          <a:stretch>
            <a:fillRect/>
          </a:stretch>
        </p:blipFill>
        <p:spPr>
          <a:xfrm>
            <a:off x="1035145" y="1342661"/>
            <a:ext cx="6240303" cy="3812903"/>
          </a:xfrm>
          <a:prstGeom prst="rect">
            <a:avLst/>
          </a:prstGeom>
        </p:spPr>
      </p:pic>
      <p:sp>
        <p:nvSpPr>
          <p:cNvPr id="14" name="Textfeld 13"/>
          <p:cNvSpPr txBox="1"/>
          <p:nvPr/>
        </p:nvSpPr>
        <p:spPr>
          <a:xfrm>
            <a:off x="7275448" y="1434875"/>
            <a:ext cx="4886390" cy="2308324"/>
          </a:xfrm>
          <a:prstGeom prst="rect">
            <a:avLst/>
          </a:prstGeom>
          <a:noFill/>
        </p:spPr>
        <p:txBody>
          <a:bodyPr wrap="square" rtlCol="0">
            <a:spAutoFit/>
          </a:bodyPr>
          <a:lstStyle/>
          <a:p>
            <a:pPr marL="342900" indent="-342900">
              <a:buFont typeface="Wingdings" charset="2"/>
              <a:buChar char="ü"/>
            </a:pPr>
            <a:r>
              <a:rPr lang="en-US" dirty="0"/>
              <a:t>Higher Automation Level</a:t>
            </a:r>
          </a:p>
          <a:p>
            <a:pPr marL="342900" indent="-342900">
              <a:buFont typeface="Wingdings" charset="2"/>
              <a:buChar char="ü"/>
            </a:pPr>
            <a:r>
              <a:rPr lang="en-US" dirty="0"/>
              <a:t>Les Labor intensive</a:t>
            </a:r>
          </a:p>
          <a:p>
            <a:pPr marL="342900" indent="-342900">
              <a:buFont typeface="Wingdings" charset="2"/>
              <a:buChar char="ü"/>
            </a:pPr>
            <a:r>
              <a:rPr lang="en-US" dirty="0" smtClean="0"/>
              <a:t>More flexible in responding </a:t>
            </a:r>
            <a:r>
              <a:rPr lang="en-US" dirty="0"/>
              <a:t>to business requirements</a:t>
            </a:r>
          </a:p>
          <a:p>
            <a:pPr marL="342900" indent="-342900">
              <a:buFont typeface="Wingdings" charset="2"/>
              <a:buChar char="ü"/>
            </a:pPr>
            <a:r>
              <a:rPr lang="en-US" dirty="0" smtClean="0"/>
              <a:t>Shift </a:t>
            </a:r>
            <a:r>
              <a:rPr lang="en-US" dirty="0"/>
              <a:t>of </a:t>
            </a:r>
            <a:r>
              <a:rPr lang="en-US" dirty="0" smtClean="0"/>
              <a:t>resources </a:t>
            </a:r>
            <a:r>
              <a:rPr lang="en-US" dirty="0" smtClean="0"/>
              <a:t>to </a:t>
            </a:r>
            <a:r>
              <a:rPr lang="en-US" dirty="0" smtClean="0"/>
              <a:t>focus on </a:t>
            </a:r>
            <a:r>
              <a:rPr lang="en-US" dirty="0" smtClean="0"/>
              <a:t>innovations and SLA</a:t>
            </a:r>
            <a:endParaRPr lang="en-US" dirty="0" smtClean="0"/>
          </a:p>
        </p:txBody>
      </p:sp>
      <p:graphicFrame>
        <p:nvGraphicFramePr>
          <p:cNvPr id="9" name="Diagramm 8"/>
          <p:cNvGraphicFramePr/>
          <p:nvPr>
            <p:extLst>
              <p:ext uri="{D42A27DB-BD31-4B8C-83A1-F6EECF244321}">
                <p14:modId xmlns:p14="http://schemas.microsoft.com/office/powerpoint/2010/main" val="3902408069"/>
              </p:ext>
            </p:extLst>
          </p:nvPr>
        </p:nvGraphicFramePr>
        <p:xfrm>
          <a:off x="811526" y="1420506"/>
          <a:ext cx="7195020" cy="4767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2618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linds(horizontal)">
                                      <p:cBhvr>
                                        <p:cTn id="26" dur="500"/>
                                        <p:tgtEl>
                                          <p:spTgt spid="14">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blinds(horizontal)">
                                      <p:cBhvr>
                                        <p:cTn id="29" dur="500"/>
                                        <p:tgtEl>
                                          <p:spTgt spid="1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Hyperconvergence = Simplify </a:t>
            </a:r>
            <a:r>
              <a:rPr lang="en-US" dirty="0"/>
              <a:t>Y</a:t>
            </a:r>
            <a:r>
              <a:rPr lang="en-US" dirty="0" smtClean="0"/>
              <a:t>our </a:t>
            </a:r>
            <a:r>
              <a:rPr lang="en-US" dirty="0" smtClean="0"/>
              <a:t>IT</a:t>
            </a:r>
            <a:endParaRPr lang="en-US" dirty="0"/>
          </a:p>
        </p:txBody>
      </p:sp>
      <p:pic>
        <p:nvPicPr>
          <p:cNvPr id="2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595" y="1538797"/>
            <a:ext cx="4210033" cy="1776570"/>
          </a:xfrm>
          <a:prstGeom prst="rect">
            <a:avLst/>
          </a:prstGeom>
        </p:spPr>
      </p:pic>
      <p:sp>
        <p:nvSpPr>
          <p:cNvPr id="23" name="Rectangle 22"/>
          <p:cNvSpPr/>
          <p:nvPr/>
        </p:nvSpPr>
        <p:spPr>
          <a:xfrm>
            <a:off x="1005123" y="970661"/>
            <a:ext cx="4615775" cy="451755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b="1" dirty="0" smtClean="0">
                <a:solidFill>
                  <a:schemeClr val="tx1"/>
                </a:solidFill>
              </a:rPr>
              <a:t>Transform Complexity</a:t>
            </a:r>
            <a:endParaRPr lang="en-US" b="1" dirty="0">
              <a:solidFill>
                <a:schemeClr val="tx1"/>
              </a:solidFill>
            </a:endParaRPr>
          </a:p>
        </p:txBody>
      </p:sp>
      <p:pic>
        <p:nvPicPr>
          <p:cNvPr id="24" name="Picture 23"/>
          <p:cNvPicPr>
            <a:picLocks noChangeAspect="1"/>
          </p:cNvPicPr>
          <p:nvPr/>
        </p:nvPicPr>
        <p:blipFill rotWithShape="1">
          <a:blip r:embed="rId3"/>
          <a:srcRect l="35633" t="11529" b="12500"/>
          <a:stretch/>
        </p:blipFill>
        <p:spPr>
          <a:xfrm>
            <a:off x="6842751" y="1538797"/>
            <a:ext cx="3923155" cy="1834358"/>
          </a:xfrm>
          <a:prstGeom prst="rect">
            <a:avLst/>
          </a:prstGeom>
        </p:spPr>
      </p:pic>
      <p:pic>
        <p:nvPicPr>
          <p:cNvPr id="25" name="Picture 24" descr="SimpliVity Front -White Back.jpg"/>
          <p:cNvPicPr>
            <a:picLocks noChangeAspect="1"/>
          </p:cNvPicPr>
          <p:nvPr/>
        </p:nvPicPr>
        <p:blipFill rotWithShape="1">
          <a:blip r:embed="rId4" cstate="print">
            <a:extLst>
              <a:ext uri="{28A0092B-C50C-407E-A947-70E740481C1C}">
                <a14:useLocalDpi xmlns:a14="http://schemas.microsoft.com/office/drawing/2010/main" val="0"/>
              </a:ext>
            </a:extLst>
          </a:blip>
          <a:srcRect l="5056" t="34872" r="5614" b="32052"/>
          <a:stretch/>
        </p:blipFill>
        <p:spPr>
          <a:xfrm>
            <a:off x="6842751" y="4189750"/>
            <a:ext cx="3883776" cy="481867"/>
          </a:xfrm>
          <a:prstGeom prst="rect">
            <a:avLst/>
          </a:prstGeom>
        </p:spPr>
      </p:pic>
      <p:sp>
        <p:nvSpPr>
          <p:cNvPr id="26" name="Rectangle 25"/>
          <p:cNvSpPr/>
          <p:nvPr/>
        </p:nvSpPr>
        <p:spPr>
          <a:xfrm>
            <a:off x="6496442" y="970661"/>
            <a:ext cx="4615775" cy="451755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b="1" dirty="0">
                <a:solidFill>
                  <a:schemeClr val="tx1"/>
                </a:solidFill>
              </a:rPr>
              <a:t>i</a:t>
            </a:r>
            <a:r>
              <a:rPr lang="en-US" sz="2400" b="1" dirty="0" smtClean="0">
                <a:solidFill>
                  <a:schemeClr val="tx1"/>
                </a:solidFill>
              </a:rPr>
              <a:t>nto Turnkey Simplicity</a:t>
            </a:r>
            <a:endParaRPr lang="en-US" b="1" dirty="0">
              <a:solidFill>
                <a:schemeClr val="tx1"/>
              </a:solidFill>
            </a:endParaRPr>
          </a:p>
        </p:txBody>
      </p:sp>
      <p:sp>
        <p:nvSpPr>
          <p:cNvPr id="27" name="Rounded Rectangle 26"/>
          <p:cNvSpPr/>
          <p:nvPr/>
        </p:nvSpPr>
        <p:spPr>
          <a:xfrm>
            <a:off x="102099" y="5488211"/>
            <a:ext cx="11464590" cy="103829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3"/>
                </a:solidFill>
              </a:rPr>
              <a:t>Manage </a:t>
            </a:r>
            <a:r>
              <a:rPr lang="en-US" sz="2400" b="1" dirty="0" smtClean="0">
                <a:solidFill>
                  <a:schemeClr val="accent3"/>
                </a:solidFill>
              </a:rPr>
              <a:t>More - </a:t>
            </a:r>
            <a:r>
              <a:rPr lang="en-US" sz="2400" b="1" dirty="0" smtClean="0">
                <a:solidFill>
                  <a:schemeClr val="accent3"/>
                </a:solidFill>
              </a:rPr>
              <a:t>Store </a:t>
            </a:r>
            <a:r>
              <a:rPr lang="en-US" sz="2400" b="1" dirty="0" smtClean="0">
                <a:solidFill>
                  <a:schemeClr val="accent3"/>
                </a:solidFill>
              </a:rPr>
              <a:t>More - </a:t>
            </a:r>
            <a:r>
              <a:rPr lang="en-US" sz="2400" b="1" dirty="0" smtClean="0">
                <a:solidFill>
                  <a:schemeClr val="accent3"/>
                </a:solidFill>
              </a:rPr>
              <a:t>Transfer </a:t>
            </a:r>
            <a:r>
              <a:rPr lang="en-US" sz="2400" b="1" dirty="0" smtClean="0">
                <a:solidFill>
                  <a:schemeClr val="accent3"/>
                </a:solidFill>
              </a:rPr>
              <a:t>More - </a:t>
            </a:r>
            <a:r>
              <a:rPr lang="en-US" sz="2400" b="1" dirty="0" smtClean="0">
                <a:solidFill>
                  <a:schemeClr val="accent3"/>
                </a:solidFill>
              </a:rPr>
              <a:t>Protect More</a:t>
            </a:r>
            <a:r>
              <a:rPr lang="en-US" sz="2400" b="1" dirty="0" smtClean="0">
                <a:solidFill>
                  <a:schemeClr val="accent3"/>
                </a:solidFill>
              </a:rPr>
              <a:t>.</a:t>
            </a:r>
            <a:endParaRPr lang="en-US" sz="2400" b="1" dirty="0" smtClean="0">
              <a:solidFill>
                <a:schemeClr val="accent3"/>
              </a:solidFill>
            </a:endParaRPr>
          </a:p>
        </p:txBody>
      </p:sp>
      <p:pic>
        <p:nvPicPr>
          <p:cNvPr id="28" name="Picture 2" descr="http://1.bp.blogspot.com/-k5bEfoPyBoA/UrATNt1J2tI/AAAAAAAAAYs/np5weBowan0/s1600/cables+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595" y="3407638"/>
            <a:ext cx="4210033" cy="19297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6"/>
          <p:cNvSpPr/>
          <p:nvPr/>
        </p:nvSpPr>
        <p:spPr>
          <a:xfrm>
            <a:off x="6496442" y="4671617"/>
            <a:ext cx="5070246" cy="103829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3"/>
                </a:solidFill>
              </a:rPr>
              <a:t>One Platform</a:t>
            </a:r>
            <a:endParaRPr lang="en-US" sz="2400" b="1" dirty="0">
              <a:solidFill>
                <a:schemeClr val="accent3"/>
              </a:solidFill>
            </a:endParaRPr>
          </a:p>
        </p:txBody>
      </p:sp>
      <p:sp>
        <p:nvSpPr>
          <p:cNvPr id="11" name="Rounded Rectangle 26"/>
          <p:cNvSpPr/>
          <p:nvPr/>
        </p:nvSpPr>
        <p:spPr>
          <a:xfrm>
            <a:off x="6496441" y="3309868"/>
            <a:ext cx="5070247" cy="103829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3"/>
                </a:solidFill>
              </a:rPr>
              <a:t>One Screen</a:t>
            </a:r>
            <a:endParaRPr lang="en-US" sz="2400" b="1" dirty="0">
              <a:solidFill>
                <a:schemeClr val="accent3"/>
              </a:solidFill>
            </a:endParaRPr>
          </a:p>
        </p:txBody>
      </p:sp>
    </p:spTree>
    <p:extLst>
      <p:ext uri="{BB962C8B-B14F-4D97-AF65-F5344CB8AC3E}">
        <p14:creationId xmlns:p14="http://schemas.microsoft.com/office/powerpoint/2010/main" val="297456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91" y="402522"/>
            <a:ext cx="10945654" cy="741545"/>
          </a:xfrm>
        </p:spPr>
        <p:txBody>
          <a:bodyPr/>
          <a:lstStyle/>
          <a:p>
            <a:r>
              <a:rPr lang="en-US" dirty="0" smtClean="0"/>
              <a:t>Facebook DC – Converged Architecture Cloud </a:t>
            </a:r>
            <a:r>
              <a:rPr lang="en-US" dirty="0"/>
              <a:t>E</a:t>
            </a:r>
            <a:r>
              <a:rPr lang="en-US" dirty="0" smtClean="0"/>
              <a:t>conomics</a:t>
            </a:r>
            <a:endParaRPr lang="en-US" dirty="0"/>
          </a:p>
        </p:txBody>
      </p:sp>
      <p:pic>
        <p:nvPicPr>
          <p:cNvPr id="4" name="Picture 3"/>
          <p:cNvPicPr>
            <a:picLocks noChangeAspect="1"/>
          </p:cNvPicPr>
          <p:nvPr/>
        </p:nvPicPr>
        <p:blipFill>
          <a:blip r:embed="rId2"/>
          <a:stretch>
            <a:fillRect/>
          </a:stretch>
        </p:blipFill>
        <p:spPr>
          <a:xfrm>
            <a:off x="-1" y="1203900"/>
            <a:ext cx="12304093" cy="4809137"/>
          </a:xfrm>
          <a:prstGeom prst="rect">
            <a:avLst/>
          </a:prstGeom>
        </p:spPr>
      </p:pic>
    </p:spTree>
    <p:extLst>
      <p:ext uri="{BB962C8B-B14F-4D97-AF65-F5344CB8AC3E}">
        <p14:creationId xmlns:p14="http://schemas.microsoft.com/office/powerpoint/2010/main" val="9895324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91" y="402522"/>
            <a:ext cx="10945654" cy="741545"/>
          </a:xfrm>
        </p:spPr>
        <p:txBody>
          <a:bodyPr/>
          <a:lstStyle/>
          <a:p>
            <a:r>
              <a:rPr lang="en-US" dirty="0" smtClean="0"/>
              <a:t>Google DC – </a:t>
            </a:r>
            <a:r>
              <a:rPr lang="en-US" dirty="0"/>
              <a:t>Converged Architecture Cloud Economics</a:t>
            </a:r>
          </a:p>
        </p:txBody>
      </p:sp>
      <p:pic>
        <p:nvPicPr>
          <p:cNvPr id="5" name="Picture 6" descr="datacent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6" y="1144067"/>
            <a:ext cx="12212907" cy="4893278"/>
          </a:xfrm>
          <a:prstGeom prst="rect">
            <a:avLst/>
          </a:prstGeom>
        </p:spPr>
      </p:pic>
    </p:spTree>
    <p:extLst>
      <p:ext uri="{BB962C8B-B14F-4D97-AF65-F5344CB8AC3E}">
        <p14:creationId xmlns:p14="http://schemas.microsoft.com/office/powerpoint/2010/main" val="18158294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noAutofit/>
          </a:bodyPr>
          <a:lstStyle/>
          <a:p>
            <a:r>
              <a:rPr lang="en-US" sz="2800" b="0" dirty="0">
                <a:solidFill>
                  <a:schemeClr val="accent1"/>
                </a:solidFill>
                <a:latin typeface="+mn-lt"/>
                <a:cs typeface="+mn-cs"/>
              </a:rPr>
              <a:t>Converged Data Center is </a:t>
            </a:r>
            <a:r>
              <a:rPr lang="en-US" sz="2800" b="0" dirty="0" smtClean="0">
                <a:solidFill>
                  <a:schemeClr val="accent1"/>
                </a:solidFill>
                <a:latin typeface="+mn-lt"/>
                <a:cs typeface="+mn-cs"/>
              </a:rPr>
              <a:t>Today’s </a:t>
            </a:r>
            <a:r>
              <a:rPr lang="en-US" sz="2800" b="0" dirty="0">
                <a:solidFill>
                  <a:schemeClr val="accent1"/>
                </a:solidFill>
                <a:latin typeface="+mn-lt"/>
                <a:cs typeface="+mn-cs"/>
              </a:rPr>
              <a:t>Market Reality</a:t>
            </a:r>
          </a:p>
        </p:txBody>
      </p:sp>
      <p:sp>
        <p:nvSpPr>
          <p:cNvPr id="19" name="Rectangle 18"/>
          <p:cNvSpPr/>
          <p:nvPr/>
        </p:nvSpPr>
        <p:spPr>
          <a:xfrm>
            <a:off x="1262772" y="1147848"/>
            <a:ext cx="7768334" cy="5040508"/>
          </a:xfrm>
          <a:prstGeom prst="rect">
            <a:avLst/>
          </a:prstGeom>
          <a:gradFill>
            <a:gsLst>
              <a:gs pos="0">
                <a:srgbClr val="DADADA"/>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sp>
        <p:nvSpPr>
          <p:cNvPr id="20" name="Rectangle 19"/>
          <p:cNvSpPr/>
          <p:nvPr/>
        </p:nvSpPr>
        <p:spPr>
          <a:xfrm>
            <a:off x="1453874" y="1008856"/>
            <a:ext cx="7444931" cy="5040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cxnSp>
        <p:nvCxnSpPr>
          <p:cNvPr id="21" name="Straight Connector 20"/>
          <p:cNvCxnSpPr/>
          <p:nvPr/>
        </p:nvCxnSpPr>
        <p:spPr>
          <a:xfrm flipH="1" flipV="1">
            <a:off x="8325752" y="1732983"/>
            <a:ext cx="0" cy="409033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Freeform 6"/>
          <p:cNvSpPr>
            <a:spLocks/>
          </p:cNvSpPr>
          <p:nvPr/>
        </p:nvSpPr>
        <p:spPr bwMode="auto">
          <a:xfrm>
            <a:off x="1685083" y="1961416"/>
            <a:ext cx="6256442" cy="3198025"/>
          </a:xfrm>
          <a:custGeom>
            <a:avLst/>
            <a:gdLst/>
            <a:ahLst/>
            <a:cxnLst>
              <a:cxn ang="0">
                <a:pos x="0" y="1786"/>
              </a:cxn>
              <a:cxn ang="0">
                <a:pos x="0" y="1786"/>
              </a:cxn>
              <a:cxn ang="0">
                <a:pos x="12" y="1788"/>
              </a:cxn>
              <a:cxn ang="0">
                <a:pos x="50" y="1790"/>
              </a:cxn>
              <a:cxn ang="0">
                <a:pos x="76" y="1792"/>
              </a:cxn>
              <a:cxn ang="0">
                <a:pos x="108" y="1792"/>
              </a:cxn>
              <a:cxn ang="0">
                <a:pos x="144" y="1790"/>
              </a:cxn>
              <a:cxn ang="0">
                <a:pos x="186" y="1786"/>
              </a:cxn>
              <a:cxn ang="0">
                <a:pos x="234" y="1780"/>
              </a:cxn>
              <a:cxn ang="0">
                <a:pos x="286" y="1772"/>
              </a:cxn>
              <a:cxn ang="0">
                <a:pos x="342" y="1760"/>
              </a:cxn>
              <a:cxn ang="0">
                <a:pos x="402" y="1746"/>
              </a:cxn>
              <a:cxn ang="0">
                <a:pos x="466" y="1726"/>
              </a:cxn>
              <a:cxn ang="0">
                <a:pos x="536" y="1702"/>
              </a:cxn>
              <a:cxn ang="0">
                <a:pos x="608" y="1672"/>
              </a:cxn>
              <a:cxn ang="0">
                <a:pos x="684" y="1638"/>
              </a:cxn>
              <a:cxn ang="0">
                <a:pos x="762" y="1598"/>
              </a:cxn>
              <a:cxn ang="0">
                <a:pos x="844" y="1552"/>
              </a:cxn>
              <a:cxn ang="0">
                <a:pos x="930" y="1498"/>
              </a:cxn>
              <a:cxn ang="0">
                <a:pos x="1018" y="1438"/>
              </a:cxn>
              <a:cxn ang="0">
                <a:pos x="1062" y="1406"/>
              </a:cxn>
              <a:cxn ang="0">
                <a:pos x="1108" y="1370"/>
              </a:cxn>
              <a:cxn ang="0">
                <a:pos x="1154" y="1334"/>
              </a:cxn>
              <a:cxn ang="0">
                <a:pos x="1202" y="1296"/>
              </a:cxn>
              <a:cxn ang="0">
                <a:pos x="1250" y="1254"/>
              </a:cxn>
              <a:cxn ang="0">
                <a:pos x="1298" y="1210"/>
              </a:cxn>
              <a:cxn ang="0">
                <a:pos x="1346" y="1166"/>
              </a:cxn>
              <a:cxn ang="0">
                <a:pos x="1394" y="1118"/>
              </a:cxn>
              <a:cxn ang="0">
                <a:pos x="1444" y="1068"/>
              </a:cxn>
              <a:cxn ang="0">
                <a:pos x="1494" y="1016"/>
              </a:cxn>
              <a:cxn ang="0">
                <a:pos x="1544" y="960"/>
              </a:cxn>
              <a:cxn ang="0">
                <a:pos x="1596" y="902"/>
              </a:cxn>
              <a:cxn ang="0">
                <a:pos x="1646" y="844"/>
              </a:cxn>
              <a:cxn ang="0">
                <a:pos x="1698" y="780"/>
              </a:cxn>
              <a:cxn ang="0">
                <a:pos x="1750" y="716"/>
              </a:cxn>
              <a:cxn ang="0">
                <a:pos x="1802" y="648"/>
              </a:cxn>
              <a:cxn ang="0">
                <a:pos x="1854" y="576"/>
              </a:cxn>
              <a:cxn ang="0">
                <a:pos x="1908" y="504"/>
              </a:cxn>
              <a:cxn ang="0">
                <a:pos x="1960" y="426"/>
              </a:cxn>
              <a:cxn ang="0">
                <a:pos x="2014" y="348"/>
              </a:cxn>
              <a:cxn ang="0">
                <a:pos x="2066" y="266"/>
              </a:cxn>
              <a:cxn ang="0">
                <a:pos x="2120" y="180"/>
              </a:cxn>
              <a:cxn ang="0">
                <a:pos x="2174" y="92"/>
              </a:cxn>
              <a:cxn ang="0">
                <a:pos x="2228" y="0"/>
              </a:cxn>
            </a:cxnLst>
            <a:rect l="0" t="0" r="r" b="b"/>
            <a:pathLst>
              <a:path w="2228" h="1792">
                <a:moveTo>
                  <a:pt x="0" y="1786"/>
                </a:moveTo>
                <a:lnTo>
                  <a:pt x="0" y="1786"/>
                </a:lnTo>
                <a:lnTo>
                  <a:pt x="12" y="1788"/>
                </a:lnTo>
                <a:lnTo>
                  <a:pt x="50" y="1790"/>
                </a:lnTo>
                <a:lnTo>
                  <a:pt x="76" y="1792"/>
                </a:lnTo>
                <a:lnTo>
                  <a:pt x="108" y="1792"/>
                </a:lnTo>
                <a:lnTo>
                  <a:pt x="144" y="1790"/>
                </a:lnTo>
                <a:lnTo>
                  <a:pt x="186" y="1786"/>
                </a:lnTo>
                <a:lnTo>
                  <a:pt x="234" y="1780"/>
                </a:lnTo>
                <a:lnTo>
                  <a:pt x="286" y="1772"/>
                </a:lnTo>
                <a:lnTo>
                  <a:pt x="342" y="1760"/>
                </a:lnTo>
                <a:lnTo>
                  <a:pt x="402" y="1746"/>
                </a:lnTo>
                <a:lnTo>
                  <a:pt x="466" y="1726"/>
                </a:lnTo>
                <a:lnTo>
                  <a:pt x="536" y="1702"/>
                </a:lnTo>
                <a:lnTo>
                  <a:pt x="608" y="1672"/>
                </a:lnTo>
                <a:lnTo>
                  <a:pt x="684" y="1638"/>
                </a:lnTo>
                <a:lnTo>
                  <a:pt x="762" y="1598"/>
                </a:lnTo>
                <a:lnTo>
                  <a:pt x="844" y="1552"/>
                </a:lnTo>
                <a:lnTo>
                  <a:pt x="930" y="1498"/>
                </a:lnTo>
                <a:lnTo>
                  <a:pt x="1018" y="1438"/>
                </a:lnTo>
                <a:lnTo>
                  <a:pt x="1062" y="1406"/>
                </a:lnTo>
                <a:lnTo>
                  <a:pt x="1108" y="1370"/>
                </a:lnTo>
                <a:lnTo>
                  <a:pt x="1154" y="1334"/>
                </a:lnTo>
                <a:lnTo>
                  <a:pt x="1202" y="1296"/>
                </a:lnTo>
                <a:lnTo>
                  <a:pt x="1250" y="1254"/>
                </a:lnTo>
                <a:lnTo>
                  <a:pt x="1298" y="1210"/>
                </a:lnTo>
                <a:lnTo>
                  <a:pt x="1346" y="1166"/>
                </a:lnTo>
                <a:lnTo>
                  <a:pt x="1394" y="1118"/>
                </a:lnTo>
                <a:lnTo>
                  <a:pt x="1444" y="1068"/>
                </a:lnTo>
                <a:lnTo>
                  <a:pt x="1494" y="1016"/>
                </a:lnTo>
                <a:lnTo>
                  <a:pt x="1544" y="960"/>
                </a:lnTo>
                <a:lnTo>
                  <a:pt x="1596" y="902"/>
                </a:lnTo>
                <a:lnTo>
                  <a:pt x="1646" y="844"/>
                </a:lnTo>
                <a:lnTo>
                  <a:pt x="1698" y="780"/>
                </a:lnTo>
                <a:lnTo>
                  <a:pt x="1750" y="716"/>
                </a:lnTo>
                <a:lnTo>
                  <a:pt x="1802" y="648"/>
                </a:lnTo>
                <a:lnTo>
                  <a:pt x="1854" y="576"/>
                </a:lnTo>
                <a:lnTo>
                  <a:pt x="1908" y="504"/>
                </a:lnTo>
                <a:lnTo>
                  <a:pt x="1960" y="426"/>
                </a:lnTo>
                <a:lnTo>
                  <a:pt x="2014" y="348"/>
                </a:lnTo>
                <a:lnTo>
                  <a:pt x="2066" y="266"/>
                </a:lnTo>
                <a:lnTo>
                  <a:pt x="2120" y="180"/>
                </a:lnTo>
                <a:lnTo>
                  <a:pt x="2174" y="92"/>
                </a:lnTo>
                <a:lnTo>
                  <a:pt x="2228" y="0"/>
                </a:lnTo>
              </a:path>
            </a:pathLst>
          </a:custGeom>
          <a:noFill/>
          <a:ln w="127000">
            <a:solidFill>
              <a:srgbClr val="3256A7"/>
            </a:solidFill>
            <a:prstDash val="solid"/>
            <a:round/>
            <a:headEnd/>
            <a:tailEnd/>
          </a:ln>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grpSp>
        <p:nvGrpSpPr>
          <p:cNvPr id="23" name="Group 22"/>
          <p:cNvGrpSpPr/>
          <p:nvPr/>
        </p:nvGrpSpPr>
        <p:grpSpPr>
          <a:xfrm>
            <a:off x="8243389" y="1910544"/>
            <a:ext cx="205876" cy="2966025"/>
            <a:chOff x="5183820" y="1886101"/>
            <a:chExt cx="206386" cy="2973381"/>
          </a:xfrm>
        </p:grpSpPr>
        <p:cxnSp>
          <p:nvCxnSpPr>
            <p:cNvPr id="24" name="Straight Connector 23"/>
            <p:cNvCxnSpPr/>
            <p:nvPr/>
          </p:nvCxnSpPr>
          <p:spPr>
            <a:xfrm>
              <a:off x="5183820" y="1886101"/>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83820" y="4129555"/>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83820" y="4859482"/>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183820" y="2637497"/>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183820" y="3378159"/>
              <a:ext cx="20638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1685078" y="5636811"/>
            <a:ext cx="67641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0" name="Group 52"/>
          <p:cNvGrpSpPr/>
          <p:nvPr/>
        </p:nvGrpSpPr>
        <p:grpSpPr>
          <a:xfrm>
            <a:off x="8403761" y="1722277"/>
            <a:ext cx="408301" cy="4044295"/>
            <a:chOff x="8270290" y="2114550"/>
            <a:chExt cx="362695" cy="3597597"/>
          </a:xfrm>
        </p:grpSpPr>
        <p:sp>
          <p:nvSpPr>
            <p:cNvPr id="31" name="TextBox 30"/>
            <p:cNvSpPr txBox="1"/>
            <p:nvPr/>
          </p:nvSpPr>
          <p:spPr>
            <a:xfrm>
              <a:off x="8291932" y="2114550"/>
              <a:ext cx="341053" cy="273372"/>
            </a:xfrm>
            <a:prstGeom prst="rect">
              <a:avLst/>
            </a:prstGeom>
            <a:noFill/>
          </p:spPr>
          <p:txBody>
            <a:bodyPr wrap="none" rtlCol="0">
              <a:spAutoFit/>
            </a:bodyPr>
            <a:lstStyle/>
            <a:p>
              <a:r>
                <a:rPr lang="en-US" sz="1397" dirty="0">
                  <a:solidFill>
                    <a:prstClr val="black"/>
                  </a:solidFill>
                  <a:latin typeface="Arial"/>
                  <a:cs typeface="Arial"/>
                </a:rPr>
                <a:t>55</a:t>
              </a:r>
            </a:p>
          </p:txBody>
        </p:sp>
        <p:sp>
          <p:nvSpPr>
            <p:cNvPr id="32" name="TextBox 31"/>
            <p:cNvSpPr txBox="1"/>
            <p:nvPr/>
          </p:nvSpPr>
          <p:spPr>
            <a:xfrm>
              <a:off x="8291932" y="3476625"/>
              <a:ext cx="341053" cy="273372"/>
            </a:xfrm>
            <a:prstGeom prst="rect">
              <a:avLst/>
            </a:prstGeom>
            <a:noFill/>
          </p:spPr>
          <p:txBody>
            <a:bodyPr wrap="none" rtlCol="0">
              <a:spAutoFit/>
            </a:bodyPr>
            <a:lstStyle/>
            <a:p>
              <a:r>
                <a:rPr lang="en-US" sz="1397" dirty="0">
                  <a:solidFill>
                    <a:prstClr val="black"/>
                  </a:solidFill>
                  <a:latin typeface="Arial"/>
                  <a:cs typeface="Arial"/>
                </a:rPr>
                <a:t>25</a:t>
              </a:r>
            </a:p>
          </p:txBody>
        </p:sp>
        <p:sp>
          <p:nvSpPr>
            <p:cNvPr id="33" name="TextBox 32"/>
            <p:cNvSpPr txBox="1"/>
            <p:nvPr/>
          </p:nvSpPr>
          <p:spPr>
            <a:xfrm>
              <a:off x="8270290" y="4143375"/>
              <a:ext cx="341053" cy="273372"/>
            </a:xfrm>
            <a:prstGeom prst="rect">
              <a:avLst/>
            </a:prstGeom>
            <a:noFill/>
          </p:spPr>
          <p:txBody>
            <a:bodyPr wrap="none" rtlCol="0">
              <a:spAutoFit/>
            </a:bodyPr>
            <a:lstStyle/>
            <a:p>
              <a:r>
                <a:rPr lang="en-US" sz="1397" dirty="0">
                  <a:solidFill>
                    <a:prstClr val="black"/>
                  </a:solidFill>
                  <a:latin typeface="Arial"/>
                  <a:cs typeface="Arial"/>
                </a:rPr>
                <a:t>10</a:t>
              </a:r>
            </a:p>
          </p:txBody>
        </p:sp>
        <p:sp>
          <p:nvSpPr>
            <p:cNvPr id="34" name="TextBox 33"/>
            <p:cNvSpPr txBox="1"/>
            <p:nvPr/>
          </p:nvSpPr>
          <p:spPr>
            <a:xfrm>
              <a:off x="8291932" y="4781549"/>
              <a:ext cx="252546" cy="273372"/>
            </a:xfrm>
            <a:prstGeom prst="rect">
              <a:avLst/>
            </a:prstGeom>
            <a:noFill/>
          </p:spPr>
          <p:txBody>
            <a:bodyPr wrap="none" rtlCol="0">
              <a:spAutoFit/>
            </a:bodyPr>
            <a:lstStyle/>
            <a:p>
              <a:r>
                <a:rPr lang="en-US" sz="1397" dirty="0">
                  <a:solidFill>
                    <a:prstClr val="black"/>
                  </a:solidFill>
                  <a:latin typeface="Arial"/>
                  <a:cs typeface="Arial"/>
                </a:rPr>
                <a:t>2</a:t>
              </a:r>
            </a:p>
          </p:txBody>
        </p:sp>
        <p:sp>
          <p:nvSpPr>
            <p:cNvPr id="35" name="TextBox 34"/>
            <p:cNvSpPr txBox="1"/>
            <p:nvPr/>
          </p:nvSpPr>
          <p:spPr>
            <a:xfrm>
              <a:off x="8291932" y="5438775"/>
              <a:ext cx="252546" cy="273372"/>
            </a:xfrm>
            <a:prstGeom prst="rect">
              <a:avLst/>
            </a:prstGeom>
            <a:noFill/>
          </p:spPr>
          <p:txBody>
            <a:bodyPr wrap="none" rtlCol="0">
              <a:spAutoFit/>
            </a:bodyPr>
            <a:lstStyle/>
            <a:p>
              <a:r>
                <a:rPr lang="en-US" sz="1397" dirty="0">
                  <a:solidFill>
                    <a:prstClr val="black"/>
                  </a:solidFill>
                  <a:latin typeface="Arial"/>
                  <a:cs typeface="Arial"/>
                </a:rPr>
                <a:t>0</a:t>
              </a:r>
            </a:p>
          </p:txBody>
        </p:sp>
        <p:sp>
          <p:nvSpPr>
            <p:cNvPr id="36" name="TextBox 35"/>
            <p:cNvSpPr txBox="1"/>
            <p:nvPr/>
          </p:nvSpPr>
          <p:spPr>
            <a:xfrm>
              <a:off x="8291932" y="2800349"/>
              <a:ext cx="341053" cy="273372"/>
            </a:xfrm>
            <a:prstGeom prst="rect">
              <a:avLst/>
            </a:prstGeom>
            <a:noFill/>
          </p:spPr>
          <p:txBody>
            <a:bodyPr wrap="none" rtlCol="0">
              <a:spAutoFit/>
            </a:bodyPr>
            <a:lstStyle/>
            <a:p>
              <a:r>
                <a:rPr lang="en-US" sz="1397" dirty="0">
                  <a:solidFill>
                    <a:prstClr val="black"/>
                  </a:solidFill>
                  <a:latin typeface="Arial"/>
                  <a:cs typeface="Arial"/>
                </a:rPr>
                <a:t>40</a:t>
              </a:r>
            </a:p>
          </p:txBody>
        </p:sp>
      </p:grpSp>
      <p:sp>
        <p:nvSpPr>
          <p:cNvPr id="37" name="TextBox 36"/>
          <p:cNvSpPr txBox="1"/>
          <p:nvPr/>
        </p:nvSpPr>
        <p:spPr>
          <a:xfrm>
            <a:off x="7984614" y="1333732"/>
            <a:ext cx="712148" cy="307315"/>
          </a:xfrm>
          <a:prstGeom prst="rect">
            <a:avLst/>
          </a:prstGeom>
          <a:noFill/>
        </p:spPr>
        <p:txBody>
          <a:bodyPr wrap="none" rtlCol="0">
            <a:spAutoFit/>
          </a:bodyPr>
          <a:lstStyle/>
          <a:p>
            <a:r>
              <a:rPr lang="en-US" sz="1397" b="1" dirty="0">
                <a:solidFill>
                  <a:prstClr val="black"/>
                </a:solidFill>
                <a:latin typeface="Arial"/>
                <a:cs typeface="Arial"/>
              </a:rPr>
              <a:t>CAGR</a:t>
            </a:r>
          </a:p>
        </p:txBody>
      </p:sp>
      <p:sp>
        <p:nvSpPr>
          <p:cNvPr id="38" name="Arc 37"/>
          <p:cNvSpPr/>
          <p:nvPr/>
        </p:nvSpPr>
        <p:spPr>
          <a:xfrm>
            <a:off x="-4967712" y="4631475"/>
            <a:ext cx="13309824" cy="1339928"/>
          </a:xfrm>
          <a:prstGeom prst="arc">
            <a:avLst/>
          </a:prstGeom>
          <a:ln w="114300">
            <a:solidFill>
              <a:srgbClr val="D8001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5"/>
          </a:p>
        </p:txBody>
      </p:sp>
      <p:sp>
        <p:nvSpPr>
          <p:cNvPr id="41" name="Rounded Rectangle 40"/>
          <p:cNvSpPr/>
          <p:nvPr/>
        </p:nvSpPr>
        <p:spPr>
          <a:xfrm>
            <a:off x="9249178" y="4075501"/>
            <a:ext cx="2712722" cy="68193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latin typeface="Arial"/>
                <a:cs typeface="Arial"/>
              </a:rPr>
              <a:t>Storage: 4.1%</a:t>
            </a:r>
          </a:p>
        </p:txBody>
      </p:sp>
      <p:cxnSp>
        <p:nvCxnSpPr>
          <p:cNvPr id="42" name="Straight Connector 41"/>
          <p:cNvCxnSpPr/>
          <p:nvPr/>
        </p:nvCxnSpPr>
        <p:spPr>
          <a:xfrm>
            <a:off x="1685084" y="4334319"/>
            <a:ext cx="6566569" cy="184607"/>
          </a:xfrm>
          <a:prstGeom prst="line">
            <a:avLst/>
          </a:prstGeom>
          <a:ln w="114300">
            <a:solidFill>
              <a:srgbClr val="309AEB"/>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1199229" y="6188358"/>
            <a:ext cx="6275890" cy="245901"/>
          </a:xfrm>
          <a:prstGeom prst="rect">
            <a:avLst/>
          </a:prstGeom>
          <a:noFill/>
        </p:spPr>
        <p:txBody>
          <a:bodyPr wrap="square">
            <a:spAutoFit/>
          </a:bodyPr>
          <a:lstStyle/>
          <a:p>
            <a:r>
              <a:rPr lang="en-US" sz="998" i="1" dirty="0">
                <a:latin typeface="Arial"/>
                <a:cs typeface="Arial"/>
              </a:rPr>
              <a:t>Source: IDC, Gartner</a:t>
            </a:r>
          </a:p>
        </p:txBody>
      </p:sp>
      <p:grpSp>
        <p:nvGrpSpPr>
          <p:cNvPr id="44" name="Group 43"/>
          <p:cNvGrpSpPr/>
          <p:nvPr/>
        </p:nvGrpSpPr>
        <p:grpSpPr>
          <a:xfrm>
            <a:off x="6471818" y="5570475"/>
            <a:ext cx="526151" cy="362866"/>
            <a:chOff x="6937853" y="5575798"/>
            <a:chExt cx="527454" cy="363766"/>
          </a:xfrm>
        </p:grpSpPr>
        <p:sp>
          <p:nvSpPr>
            <p:cNvPr id="45" name="TextBox 44"/>
            <p:cNvSpPr txBox="1"/>
            <p:nvPr/>
          </p:nvSpPr>
          <p:spPr>
            <a:xfrm>
              <a:off x="6937853" y="5662341"/>
              <a:ext cx="527454" cy="277223"/>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2015</a:t>
              </a:r>
            </a:p>
          </p:txBody>
        </p:sp>
        <p:cxnSp>
          <p:nvCxnSpPr>
            <p:cNvPr id="46" name="Straight Connector 45"/>
            <p:cNvCxnSpPr/>
            <p:nvPr/>
          </p:nvCxnSpPr>
          <p:spPr>
            <a:xfrm rot="5400000">
              <a:off x="7174250"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2875247" y="5570477"/>
            <a:ext cx="526151" cy="400872"/>
            <a:chOff x="4697128" y="5575798"/>
            <a:chExt cx="527454" cy="401866"/>
          </a:xfrm>
        </p:grpSpPr>
        <p:sp>
          <p:nvSpPr>
            <p:cNvPr id="48" name="TextBox 47"/>
            <p:cNvSpPr txBox="1"/>
            <p:nvPr/>
          </p:nvSpPr>
          <p:spPr>
            <a:xfrm>
              <a:off x="4697128" y="5700441"/>
              <a:ext cx="527454" cy="277223"/>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2012</a:t>
              </a:r>
            </a:p>
          </p:txBody>
        </p:sp>
        <p:cxnSp>
          <p:nvCxnSpPr>
            <p:cNvPr id="49" name="Straight Connector 48"/>
            <p:cNvCxnSpPr/>
            <p:nvPr/>
          </p:nvCxnSpPr>
          <p:spPr>
            <a:xfrm rot="5400000">
              <a:off x="4930796"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1686322" y="5570477"/>
            <a:ext cx="514758" cy="400872"/>
            <a:chOff x="1675419" y="5575798"/>
            <a:chExt cx="516032" cy="401866"/>
          </a:xfrm>
        </p:grpSpPr>
        <p:sp>
          <p:nvSpPr>
            <p:cNvPr id="51" name="TextBox 50"/>
            <p:cNvSpPr txBox="1"/>
            <p:nvPr/>
          </p:nvSpPr>
          <p:spPr>
            <a:xfrm>
              <a:off x="1675419" y="5700441"/>
              <a:ext cx="516032" cy="277223"/>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2011</a:t>
              </a:r>
            </a:p>
          </p:txBody>
        </p:sp>
        <p:cxnSp>
          <p:nvCxnSpPr>
            <p:cNvPr id="52" name="Straight Connector 51"/>
            <p:cNvCxnSpPr/>
            <p:nvPr/>
          </p:nvCxnSpPr>
          <p:spPr>
            <a:xfrm rot="5400000">
              <a:off x="1905923"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5272962" y="5570477"/>
            <a:ext cx="526151" cy="400872"/>
            <a:chOff x="6171422" y="5575798"/>
            <a:chExt cx="527454" cy="401866"/>
          </a:xfrm>
        </p:grpSpPr>
        <p:sp>
          <p:nvSpPr>
            <p:cNvPr id="54" name="TextBox 53"/>
            <p:cNvSpPr txBox="1"/>
            <p:nvPr/>
          </p:nvSpPr>
          <p:spPr>
            <a:xfrm>
              <a:off x="6171422" y="5700441"/>
              <a:ext cx="527454" cy="277223"/>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2014</a:t>
              </a:r>
            </a:p>
          </p:txBody>
        </p:sp>
        <p:cxnSp>
          <p:nvCxnSpPr>
            <p:cNvPr id="55" name="Straight Connector 54"/>
            <p:cNvCxnSpPr/>
            <p:nvPr/>
          </p:nvCxnSpPr>
          <p:spPr>
            <a:xfrm rot="5400000">
              <a:off x="6422854"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4074104" y="5570477"/>
            <a:ext cx="526151" cy="400872"/>
            <a:chOff x="5425407" y="5575798"/>
            <a:chExt cx="527454" cy="401866"/>
          </a:xfrm>
        </p:grpSpPr>
        <p:sp>
          <p:nvSpPr>
            <p:cNvPr id="57" name="TextBox 56"/>
            <p:cNvSpPr txBox="1"/>
            <p:nvPr/>
          </p:nvSpPr>
          <p:spPr>
            <a:xfrm>
              <a:off x="5425407" y="5700441"/>
              <a:ext cx="527454" cy="277223"/>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2013</a:t>
              </a:r>
            </a:p>
          </p:txBody>
        </p:sp>
        <p:cxnSp>
          <p:nvCxnSpPr>
            <p:cNvPr id="58" name="Straight Connector 57"/>
            <p:cNvCxnSpPr/>
            <p:nvPr/>
          </p:nvCxnSpPr>
          <p:spPr>
            <a:xfrm rot="5400000">
              <a:off x="5682192" y="5601915"/>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7670674" y="5578823"/>
            <a:ext cx="526151" cy="354519"/>
            <a:chOff x="7674605" y="5584164"/>
            <a:chExt cx="527454" cy="355399"/>
          </a:xfrm>
        </p:grpSpPr>
        <p:sp>
          <p:nvSpPr>
            <p:cNvPr id="60" name="TextBox 59"/>
            <p:cNvSpPr txBox="1"/>
            <p:nvPr/>
          </p:nvSpPr>
          <p:spPr>
            <a:xfrm>
              <a:off x="7674605" y="5662340"/>
              <a:ext cx="527454" cy="277223"/>
            </a:xfrm>
            <a:prstGeom prst="rect">
              <a:avLst/>
            </a:prstGeom>
            <a:noFill/>
          </p:spPr>
          <p:txBody>
            <a:bodyPr wrap="none" rtlCol="0">
              <a:spAutoFit/>
            </a:bodyPr>
            <a:lstStyle/>
            <a:p>
              <a:pPr algn="ctr"/>
              <a:r>
                <a:rPr lang="en-US" sz="1197" dirty="0">
                  <a:solidFill>
                    <a:schemeClr val="bg1">
                      <a:lumMod val="50000"/>
                    </a:schemeClr>
                  </a:solidFill>
                  <a:latin typeface="Arial"/>
                  <a:cs typeface="Arial"/>
                </a:rPr>
                <a:t>2016</a:t>
              </a:r>
            </a:p>
          </p:txBody>
        </p:sp>
        <p:cxnSp>
          <p:nvCxnSpPr>
            <p:cNvPr id="61" name="Straight Connector 60"/>
            <p:cNvCxnSpPr/>
            <p:nvPr/>
          </p:nvCxnSpPr>
          <p:spPr>
            <a:xfrm rot="5400000">
              <a:off x="7904893" y="5610281"/>
              <a:ext cx="5223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4" name="Rounded Rectangle 63"/>
          <p:cNvSpPr/>
          <p:nvPr/>
        </p:nvSpPr>
        <p:spPr>
          <a:xfrm>
            <a:off x="4388792" y="1795978"/>
            <a:ext cx="2712722" cy="68193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95" b="1" dirty="0">
                <a:solidFill>
                  <a:schemeClr val="bg1"/>
                </a:solidFill>
                <a:latin typeface="Arial"/>
                <a:cs typeface="Arial"/>
              </a:rPr>
              <a:t>Cisco UCS: </a:t>
            </a:r>
          </a:p>
          <a:p>
            <a:pPr algn="ctr"/>
            <a:r>
              <a:rPr lang="en-US" sz="3591" b="1" dirty="0">
                <a:solidFill>
                  <a:schemeClr val="bg1"/>
                </a:solidFill>
                <a:latin typeface="Arial"/>
                <a:cs typeface="Arial"/>
              </a:rPr>
              <a:t>40+%</a:t>
            </a:r>
          </a:p>
        </p:txBody>
      </p:sp>
      <p:sp>
        <p:nvSpPr>
          <p:cNvPr id="2" name="PoleTekstowe 1"/>
          <p:cNvSpPr txBox="1"/>
          <p:nvPr/>
        </p:nvSpPr>
        <p:spPr>
          <a:xfrm>
            <a:off x="1688635" y="3841409"/>
            <a:ext cx="1895817" cy="461665"/>
          </a:xfrm>
          <a:prstGeom prst="rect">
            <a:avLst/>
          </a:prstGeom>
          <a:noFill/>
        </p:spPr>
        <p:txBody>
          <a:bodyPr wrap="square" rtlCol="0">
            <a:spAutoFit/>
          </a:bodyPr>
          <a:lstStyle/>
          <a:p>
            <a:r>
              <a:rPr lang="pl-PL" dirty="0" smtClean="0">
                <a:latin typeface="Arial Black"/>
                <a:cs typeface="Arial Black"/>
              </a:rPr>
              <a:t>Storage</a:t>
            </a:r>
            <a:endParaRPr lang="pl-PL" dirty="0">
              <a:latin typeface="Arial Black"/>
              <a:cs typeface="Arial Black"/>
            </a:endParaRPr>
          </a:p>
        </p:txBody>
      </p:sp>
      <p:sp>
        <p:nvSpPr>
          <p:cNvPr id="62" name="PoleTekstowe 61"/>
          <p:cNvSpPr txBox="1"/>
          <p:nvPr/>
        </p:nvSpPr>
        <p:spPr>
          <a:xfrm>
            <a:off x="5679487" y="4897324"/>
            <a:ext cx="1895817" cy="461665"/>
          </a:xfrm>
          <a:prstGeom prst="rect">
            <a:avLst/>
          </a:prstGeom>
          <a:noFill/>
        </p:spPr>
        <p:txBody>
          <a:bodyPr wrap="square" rtlCol="0">
            <a:spAutoFit/>
          </a:bodyPr>
          <a:lstStyle/>
          <a:p>
            <a:r>
              <a:rPr lang="pl-PL" dirty="0" smtClean="0">
                <a:latin typeface="Arial Black"/>
                <a:cs typeface="Arial Black"/>
              </a:rPr>
              <a:t>Server</a:t>
            </a:r>
            <a:endParaRPr lang="pl-PL" dirty="0">
              <a:latin typeface="Arial Black"/>
              <a:cs typeface="Arial Black"/>
            </a:endParaRPr>
          </a:p>
        </p:txBody>
      </p:sp>
      <p:sp>
        <p:nvSpPr>
          <p:cNvPr id="63" name="PoleTekstowe 62"/>
          <p:cNvSpPr txBox="1"/>
          <p:nvPr/>
        </p:nvSpPr>
        <p:spPr>
          <a:xfrm>
            <a:off x="5659928" y="1732983"/>
            <a:ext cx="2288982" cy="461665"/>
          </a:xfrm>
          <a:prstGeom prst="rect">
            <a:avLst/>
          </a:prstGeom>
          <a:noFill/>
        </p:spPr>
        <p:txBody>
          <a:bodyPr wrap="square" rtlCol="0">
            <a:spAutoFit/>
          </a:bodyPr>
          <a:lstStyle/>
          <a:p>
            <a:r>
              <a:rPr lang="pl-PL" dirty="0" err="1" smtClean="0">
                <a:latin typeface="Arial Black"/>
                <a:cs typeface="Arial Black"/>
              </a:rPr>
              <a:t>Converged</a:t>
            </a:r>
            <a:endParaRPr lang="pl-PL" dirty="0">
              <a:latin typeface="Arial Black"/>
              <a:cs typeface="Arial Black"/>
            </a:endParaRPr>
          </a:p>
        </p:txBody>
      </p:sp>
      <p:sp>
        <p:nvSpPr>
          <p:cNvPr id="65" name="Content Placeholder 2"/>
          <p:cNvSpPr txBox="1">
            <a:spLocks/>
          </p:cNvSpPr>
          <p:nvPr/>
        </p:nvSpPr>
        <p:spPr>
          <a:xfrm>
            <a:off x="9331397" y="1947354"/>
            <a:ext cx="3130732" cy="4161009"/>
          </a:xfrm>
          <a:prstGeom prst="rect">
            <a:avLst/>
          </a:prstGeom>
          <a:noFill/>
        </p:spPr>
        <p:txBody>
          <a:bodyPr rIns="365760">
            <a:noAutofit/>
          </a:bodyPr>
          <a:lstStyle>
            <a:lvl1pPr marL="514350" indent="-514350" algn="l" defTabSz="457200" rtl="0" eaLnBrk="1" latinLnBrk="0" hangingPunct="1">
              <a:spcBef>
                <a:spcPct val="20000"/>
              </a:spcBef>
              <a:buFont typeface="+mj-lt"/>
              <a:buAutoNum type="arabicPeriod"/>
              <a:defRPr sz="2800" kern="1200">
                <a:solidFill>
                  <a:schemeClr val="tx1"/>
                </a:solidFill>
                <a:latin typeface="Arial" pitchFamily="34" charset="0"/>
                <a:ea typeface="+mn-ea"/>
                <a:cs typeface="Arial" pitchFamily="34" charset="0"/>
              </a:defRPr>
            </a:lvl1pPr>
            <a:lvl2pPr marL="971550" indent="-514350" algn="l" defTabSz="457200" rtl="0" eaLnBrk="1" latinLnBrk="0" hangingPunct="1">
              <a:spcBef>
                <a:spcPct val="20000"/>
              </a:spcBef>
              <a:buFont typeface="+mj-lt"/>
              <a:buAutoNum type="alphaUcPeriod"/>
              <a:defRPr sz="2600" kern="1200">
                <a:solidFill>
                  <a:schemeClr val="tx1"/>
                </a:solidFill>
                <a:latin typeface="Arial" pitchFamily="34" charset="0"/>
                <a:ea typeface="+mn-ea"/>
                <a:cs typeface="Arial" pitchFamily="34" charset="0"/>
              </a:defRPr>
            </a:lvl2pPr>
            <a:lvl3pPr marL="1371600" indent="-457200" algn="l" defTabSz="457200" rtl="0" eaLnBrk="1" latinLnBrk="0" hangingPunct="1">
              <a:spcBef>
                <a:spcPct val="20000"/>
              </a:spcBef>
              <a:buFont typeface="+mj-lt"/>
              <a:buAutoNum type="arabicPeriod"/>
              <a:defRPr sz="2400" kern="1200">
                <a:solidFill>
                  <a:schemeClr val="tx1"/>
                </a:solidFill>
                <a:latin typeface="Arial" pitchFamily="34" charset="0"/>
                <a:ea typeface="+mn-ea"/>
                <a:cs typeface="Arial" pitchFamily="34" charset="0"/>
              </a:defRPr>
            </a:lvl3pPr>
            <a:lvl4pPr marL="1828800" indent="-457200" algn="l" defTabSz="457200" rtl="0" eaLnBrk="1" latinLnBrk="0" hangingPunct="1">
              <a:spcBef>
                <a:spcPct val="20000"/>
              </a:spcBef>
              <a:buFont typeface="+mj-lt"/>
              <a:buAutoNum type="alphaLcPeriod"/>
              <a:defRPr sz="2200" kern="1200">
                <a:solidFill>
                  <a:schemeClr val="tx1"/>
                </a:solidFill>
                <a:latin typeface="Arial" pitchFamily="34" charset="0"/>
                <a:ea typeface="+mn-ea"/>
                <a:cs typeface="Arial" pitchFamily="34" charset="0"/>
              </a:defRPr>
            </a:lvl4pPr>
            <a:lvl5pPr marL="2286000" indent="-457200" algn="l" defTabSz="457200" rtl="0" eaLnBrk="1" latinLnBrk="0" hangingPunct="1">
              <a:spcBef>
                <a:spcPct val="20000"/>
              </a:spcBef>
              <a:buFont typeface="+mj-lt"/>
              <a:buAutoNum type="arabicPeriod"/>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pl-PL" sz="2000" b="1" dirty="0" err="1" smtClean="0"/>
              <a:t>Available</a:t>
            </a:r>
            <a:r>
              <a:rPr lang="pl-PL" sz="2000" b="1" dirty="0" smtClean="0"/>
              <a:t> from</a:t>
            </a:r>
          </a:p>
          <a:p>
            <a:pPr lvl="0">
              <a:buFont typeface="Arial"/>
              <a:buChar char="•"/>
            </a:pPr>
            <a:r>
              <a:rPr lang="pl-PL" sz="2000" b="1" dirty="0" smtClean="0"/>
              <a:t>HP</a:t>
            </a:r>
          </a:p>
          <a:p>
            <a:pPr lvl="0">
              <a:buFont typeface="Arial"/>
              <a:buChar char="•"/>
            </a:pPr>
            <a:r>
              <a:rPr lang="pl-PL" sz="2000" b="1" dirty="0" smtClean="0"/>
              <a:t>Dell</a:t>
            </a:r>
          </a:p>
          <a:p>
            <a:pPr lvl="0">
              <a:buFont typeface="Arial"/>
              <a:buChar char="•"/>
            </a:pPr>
            <a:r>
              <a:rPr lang="pl-PL" sz="2000" b="1" dirty="0" smtClean="0"/>
              <a:t>Cisco</a:t>
            </a:r>
          </a:p>
          <a:p>
            <a:pPr lvl="0">
              <a:buFont typeface="Arial"/>
              <a:buChar char="•"/>
            </a:pPr>
            <a:r>
              <a:rPr lang="pl-PL" sz="2000" b="1" dirty="0" err="1" smtClean="0"/>
              <a:t>Fujtsu</a:t>
            </a:r>
            <a:endParaRPr lang="pl-PL" sz="2000" b="1" dirty="0" smtClean="0"/>
          </a:p>
          <a:p>
            <a:pPr lvl="0">
              <a:buFont typeface="Arial"/>
              <a:buChar char="•"/>
            </a:pPr>
            <a:r>
              <a:rPr lang="pl-PL" sz="2000" b="1" dirty="0" smtClean="0"/>
              <a:t>EMC</a:t>
            </a:r>
          </a:p>
          <a:p>
            <a:pPr lvl="0">
              <a:buFont typeface="Arial"/>
              <a:buChar char="•"/>
            </a:pPr>
            <a:endParaRPr lang="pl-PL" sz="2000" b="1" dirty="0"/>
          </a:p>
          <a:p>
            <a:pPr marL="0" lvl="0" indent="0" algn="ctr">
              <a:buNone/>
            </a:pPr>
            <a:r>
              <a:rPr lang="pl-PL" sz="2000" b="1" dirty="0" smtClean="0"/>
              <a:t>NOT PROMOTED</a:t>
            </a:r>
            <a:r>
              <a:rPr lang="pl-PL" sz="2000" b="1" dirty="0"/>
              <a:t> </a:t>
            </a:r>
            <a:r>
              <a:rPr lang="pl-PL" sz="2000" b="1" dirty="0" smtClean="0"/>
              <a:t>!</a:t>
            </a:r>
            <a:endParaRPr lang="pl-PL" sz="2000" b="1" dirty="0"/>
          </a:p>
        </p:txBody>
      </p:sp>
    </p:spTree>
    <p:extLst>
      <p:ext uri="{BB962C8B-B14F-4D97-AF65-F5344CB8AC3E}">
        <p14:creationId xmlns:p14="http://schemas.microsoft.com/office/powerpoint/2010/main" val="7124781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9" y="180465"/>
            <a:ext cx="10945654" cy="741545"/>
          </a:xfrm>
        </p:spPr>
        <p:txBody>
          <a:bodyPr>
            <a:normAutofit/>
          </a:bodyPr>
          <a:lstStyle/>
          <a:p>
            <a:r>
              <a:rPr lang="en-US" dirty="0"/>
              <a:t>SimpliVity</a:t>
            </a:r>
            <a:r>
              <a:rPr lang="en-US" dirty="0" smtClean="0"/>
              <a:t> is a Proven Technology in Europe</a:t>
            </a:r>
            <a:endParaRPr lang="en-US" dirty="0"/>
          </a:p>
        </p:txBody>
      </p:sp>
      <p:sp>
        <p:nvSpPr>
          <p:cNvPr id="12" name="AutoShape 4" descr="data:image/jpeg;base64,/9j/4AAQSkZJRgABAQAAAQABAAD/2wCEAAkGBhQREBUUExQVFRUVFxUXFBgXFRQWFBgXFhUVFRcXGBUXHCYeFxkjGhQUHy8gJCcpLCwsFR4xNTAqNSYrLCkBCQoKDgwOGg8PGiwkHSQsLCwqLCwsKiwuLCwqLiwvLCksLS0sLCwsLCksLC4pLSwsLCksLCwsLCwsLCwpLCwpLP/AABEIAOEA4QMBIgACEQEDEQH/xAAcAAEAAgMBAQEAAAAAAAAAAAAABQYDBAcBAgj/xABEEAABAwIEAwQGBggGAgMBAAABAAIDBBEFEiExBkFREyJhcQcygZGhwRQjQlKx0RUzYoKSouHwFhdDU3KyJGNEVPE0/8QAGQEBAAMBAQAAAAAAAAAAAAAAAAIDBAEF/8QAMBEAAgEDAwICCQUBAQAAAAAAAAECAxExBBIhQVFhkRMUMnGBscHw8SJSodHhQgX/2gAMAwEAAhEDEQA/AOGoiIAiIgCIiAIiIAiIgCIiAKQweizvuRo38eQWixlyANyuo+jbhUSSguF2RWc/oX8m/wB9FyUlFXZ1K7sUXH6Atdmtbk4dCoZdf9IeBDM6UDuvJa/wPIrktTAWOLTyUKdRVI7kdnFxdmYkRFYRCIiAIiIAiIgCIiAIiIAiIgCIiAIiIAiIgCIiAIiIAiLNTU5e4NHP+7oCW4bwwyPBAuSQ1g6uOi/Q3DmCilp2xjfd56uO/wCXsVJ9F/DYv27h3Wd2Pxdzcuk3WLUTu9qNFOPFytYnSNlD2O2dcf1HkuL8V4MY3uBHeYbHxbyK7dMe8fMqrcbYP2kfatGrBZ3i3+iyaStsnteGX16e6N10OJleLbxGj7N5HI6jyWovYMAREQBERAEREAREQBERAEREAREQBERAEREARF6gPF9MYSbAXPQbqVwfhyScjQhp2NtT4NHNdd4S9E9gHSDsx75T5n7KA5Ph/CU0pFxlvsLEuPk0K/cOeiGoPeEZFx60hDB7tx7l1OWagwpoz5Yy71RYvlfY8tLkrSxX0jubFC6GnLXVEro4jVXgjs1ubO4nUA9EBr0PoyqAwNdV5WNFgxgcQOtjdbrPRNEdXVExPgWjX2grSw7Gq+tdLE2rpYnRAOzwBsucFpu2zj3bEDVV6XFqz9CiudXVBkme2MsblaI/rrEssLl2Vvl3ksC2SeiaH7M8w88h/ABadT6MpWg9nVXGxa5p1Gx1Bt8FX67G5YKSaWOsxQyWjY36VGGMaXSMJcwgd51muHk4qVwHiyQ19NBFXtro5i8TDssskQawuDi6wtrpZcaTydu0VPiH0ST5dWZra5o3B3wP4Ln+I8GzRE2F7ciC1/uK/S3EnFbKN0bCySWWUnJHGLuIbqXeA8VoUWJ0mKZ2GN3aMsXxyxlkrb6A662vzUjh+W5YS02cCD0Isvhd84p9FDXgmIZx912jx/xdz9q5DjnCkkBNgSBuCO83zHzXAQKIiAIiIAiIgCIiAIiIAvQF4stPMWODhyQHxlPRMh6FdA4ZwtlZIGZwwuBLNAQSPs+asb/RyAbGS37gVVStCm7SZZGnKWDjmQ9CvMh6Fdj/AMvW/wC5/IE/y9b/ALn8gVfrdLuS9BPscdyHoVbOEuDH1D23bcnVrfm7oFZ38KtbM2Nh7R3MZQAPNXgSQ4ZADYvleQ1rWi75HnZrfDVaIyUldFTVnZmzhuE02GxdrM5oIFs7uv3WN6+Wq0cS4s+mz01PTVBhhnziSUN+sD2k/VDN6ji0XuVVse4geKttRNB9bA3vU0xLowCO5NHbcA79FJ/4DqJnRzdux4qXiaV0Ya0QvABZJF962gt4eCkcPnjXD/0e2JramZ8zJDPTl7c3ZwizJBnO5ucwB5raip3VkbmUraire5zZHz1rQKclg/VhrvVzAkZmqyYfw7DTyGeolfVVBBbnlsbNO4bGO629uix4rx/FD3Q5otsBqfINGwVUqsY8dexNQbPvhrhOZlaKqZlNTBsTomw0+oObm9/Oy2hwHF9ANG6d4b2xma9oaHNObMABtoTuqVV+kt7vUabeLrfAKPfxtUHbKPefmo75vEfNndserL9LwI6Us7fEqqdjJY5QyRsRaTGbgGw2Oyk5+HGuxKKraWNbHE+Msa2xc5zr5iRoQAuWt40qBzb7rfNb1L6RZG+s0/uu+RTfNZj5P8DbHuWjH5n02KiskhllgEHZMdE3OYi43fmYNTflZVupr/0lWtjhilp3VJ+vkLnMkfTQG7QGnVhJ9/sU/hXpDjkIBdZ3Q90/kt/F8Lp6/K55c2Vn6uVji2VvOwcNx4KUasW7YfZnHBrkrZxkYXWSwiaSWmjhL3skOd8cjtI4mPOpLjyKslfg0dfAx72GKRzQ4XtnbcA2dbfSyqOJcNMoaqGabtZ6bMXzSEBzu22Y+Vo3aB0Xzi3GAmqWztLzBA4tpY2Eh1TPb1rf7beZ/NWkCkcZcCPgeSG2dvYeq8dW+PgqOYz0K/R+DTfpPD2PnY1rn5rFvItcWhzb+WypM/CA+ldjI4Rk+q7LdrunvXHxyFycmyHomQ9F2/8Ayn/9zf4E/wAp/wD3N/gVXpodyfo5HD8p6L3IehXbj6KLf6zf4FWuJMAjpHBokDybk90AABdjVhJ2TDhJK5zUheLaxCq7R5I22C1VYQCIiAIiICc4bxMxvABsQQ5h6EL9B4DibKymbJz2eObXDdfmJj7EEbjZdR9GnFQjlAcbRy2a/o1+wd8lRXp74llOW1nTanDS3Vuo+KhMYr+xjJ+0dGjxVvJVHqXfS64/7cWngSD+f4Lz6WnU5+BqnWcYm5w1hwhZ2shAe/m6wsDsNeZUJi/0g1jWue0TxufLQSadlI11g6B3R1ha6ycW4jS1DH0sr3RPabxucx4jLgNNQLFvLVRnDvDkFdEA2eWOSFwzsEnaMBB9eLoDbcE6hewYSffBLic8JmpjTxwXMrpB33uIsY2fsb3v8FO4jjcNFCGtyxxsFmtGw6Bo5rDxDxC2mhLnHQaDXVx5AeK49i2MyVMhe8/8W8mjwVDk5vbHHV/RFiSiry8icxvjaWoJDCWM8+8fM8lCMK12LOwqyEFBWRFycsmyxZmrXY9Z2sd0KmRPpyxPWRzHdCsEj7b6IDC9SeEcWTU5Gpez7pP/AFO4UW8rA9RlFSVmdUmuUdn4e4sjqWaG/JzTa48COY8dlixvBooY6qsY0ul7BwjG7Y7NOkbQO7crj1HiD4JA+M2cPiOh6hdc4S4qbUx9HDR7eh+YKpTdN2lyu/b3/wBk7KfKyV/A6OaWkjlkeKanpo707XEgSSi57WS1jkzE6c1KUla3FaPMLCoi9YDQ5uo/ZduPHyUriPCoqqgSTyOfAwDs4PVjDhuXW9ZQ0dfC7F7xPiiZFFllcHACUn1WAbHLobjpZaCsnuFMZ7aLK/8AWR6O6kcj/fRSlRXNb4noqjjbDTVTZ2epLo+x0ud/kVKNdfVeTqk6cuOpto2muT3E8Vysc95s1oJ/ouKcWYyZHuJPeebnwbyCunHmOgfVA91mr/F3JvsXKKmcvcXHmtGkpbY73l/Iqrzu9qwjGV4iLaZwiIgCIiAKRwatyPsdnfA8io5egoD9DcM8ROqaJzRrNG3LqbXuO673KEwzFPohLJWEEm5Nxc8tufNVD0e4u/6RGGnU9x45FvUrHxbiRlrJCDow5G+Abp+N1nh+mo4rD5LXzC7Os0uJ084y3Y6/2Xgfgd19Q0EFNnMUbI82ri0ADu3+A1XGoMVe3nfz396tWIVszMMBs8umPi4Mj8+QI/7KyrJpWWXwiMI3d3hEBxVxAaqckH6tlwwfi4+JUSxYWFZmqcYqKsiLbbuzM0qVw7CXSanQL4wLC+1dmOw28VfaCgAG2gF/dqpHCLouHwBstbFaeRzmxU+UOLu8bgOa0Wu4A8hff3KcpuKKSw75/hd+Sg8VrxNLmbJExocTcNlDja+UnTum1rltjupSpVf+YvyZBVafWS8zdo6c3EMwAltp92QDcs/Lde1mBNI2WvNjRlY2OV8Fg4HO1s3aNAIs5h++NRrvz3KlI+KKfIA993DQkMdY2+1blfe3JS9DU/a/Ij6WH7l5lOxLBHM1bt0UM4rp0kDZY2vbq14u3TkVSuIcIyHM0earLSAeVs4NjDqWZsjeWjh95vMLVcVheoySkrM6nZ3R3eB8dZTZS49nK0atJabHxG3RaVZgWGwMDHxQjLtpeT2kd4+1Urg+plfRzRAPGUZ4iLgHmWB3s28VXKjFnu52/H3lV0pZi8r7ROa6rqdBxPG4pYm00EZsLBlzqMvQbnTxWaTEzT0mZ/rgZWi+55fmuZ4biBinjlue64E68ufwurB6QsSLJP2codGOpcL3VNeHpJxg8ZJ05bIuSyU3iLES9xbe5vd56kqFX099ySdyvlaygIiIAiIgCIiAIiIC4ejOO1TLLyihe49Ne6PiQo4yFxJO5Nz5nVSvBAy0de8b9kG+/X5KJaqoczk/cvvzLJeyjK1S2G8RTw2DJDlH2Xd5vuKiWrM1WSipKzRBNrBYjjNLP/8A0U4a7m+LQ+0c1hqeG4nDNT1DXj7ru68fmodq28NjvK1Vqlt9ltfyT33yi44DQBrQPL8lIvxqMGSAtcHZXAG3dvluNRtdZMKi2SuwxvbFrb3kN36/sm3ss34rTFxSe5fdyiSk8EXwBhdJMyQ1L3MIbkaSWBl5G5W5QRfONxfRVfGg0dsIi8BhcBmILxl65dL+Sww3sAeguPG2q8wyMOd9dbs3SkOIIIsdLO1BGl/aF7eprLTwlUk201j+jxaNJ15KEUuHkUFX2jL+zztzsvty28boYaNzYmEk2zP5k5ibX8so/iWoVL/z9WtVQU19+PxI6zTPT1nHoXHDMeiip6eIhznljdGja5sPzWTGaK4IWHDMKuKdpcWnLE8EAE3yXIueXgprFY914tVwfs5u7ntU1JZ8DncHDTNXSzsjZc2G77eXJbH06ip/1UJmd9+X1fY1amPRWlUa4LG6W5/qbt2waFO2ESOIcU1EumfI37rO6PbbdQjlmcsLlZGMYq0URcm8mJyl+ObyUlFN1YYz5tsfmodymsYGbBoSfsTvA/eP9FXV4lF+P0Jww14FHREVpWEREAREQBERAF6F4iAuvBx/8CuH7LT7OqiGqV9HpztrIvvwG3iQR8rqKYqqfty9/wBCyXsxMrVmasLVmarisytW7hRtMPb8lpNWencQ9pHIoDpmFO2W3RtD68Zht8A1unvuofB6m4CzY9PJDaoiewWsC1wvc30sPx9inCDnJRWSE5KKuyn4vSGGpljP2Xu9xOYfyuC1aHDmSy9k8gNdbvbG3ec7Xl9oKy8Y05kbBV2t2zA2QW0D2jQ/vC/uCreFO/8AJaCARmAsdrOIHP8A5OXrV5SlpnJPlRkvjb/DyqcVHUWeG0/hf/TYxnDIIZrQknNcG8naZrCN4drsASQtZsJe4Nbu4ho83Gw+JRlGGhrhYaEBth3dQb38fkrHwHhPbVYeR3Ie+ehcdGtPxPsCr0MPVdJJt3d3z4p2+hLVS9Y1MUlZWX88lpxmn7GaHKAA1jAd73By8vBfOKndaFbHJVVDJC/uMNy3Ud25IH7RuOa+sWqd15jStdO9/wAfQ9NN9UUXiJ95feopy3MRkzSErUeokzE5YXLM5YXLgMTlMYkLYM3xqD8LqHcpjiY5MKpGc3vkf7DYj8VVVzFeJZDr7ikrxerxWlYREQBERAEREARFs0FJ2jwOXPyQFr9G8WSpa4/6gcz2OFrrTxKk7KeRlrZXEDyvp8LK78K4UIoTUOadu4La5RufasVZw+6vqDKyN1jYHWzSRuS4+xZoS3VXbGPiXSjaCvkpLAt+nw17uVvP8t10jCfRwG/rHAeDN/4irXh3D0ENskbb9T3ne8/Jaik5hhHAk01iGOt953db8d1cKD0aMaLyvv8AssFh/EdSrk6WwVc4i4tjp2EvdboN3O8goTqKGSUYuWCuYpQilmszSN237J6FZ5wJY7EAkEOFxfZUDHOLpal9wcjQbtaD/wBjzKlsD4mBs1xsf72XYOVrvg5JLoXiknbVU7qeYAG2hBvp9hwJG4I+C5zjGCywz5ScrgN7XDgHAtc33H3q3Rzg95vPexsb9Qeq1cZxLMGsnYXs079rPa475SNDt5FbNNN3dO10/vjx+Zj1FNNKadmitUeHvdLlYS8vsGt6Ec/AcyV0mihbRU4haQZH3LztdxFi7wA2Hkq1gNexheIWG1h9Y4XkdtcX2HOwHRbLX2cZHnVwGhNyDYX1HLTbkpaurKTdNKyXPxf5wR0tJRtNu7fHwRJRPDGH9o39nJR8MP0mYR/Zvd58OnmofGuJWsBANzyCr+FcVzQS5/WaTq07W8DyKwu8Y/pNys3ydRrfRpG9t4nlp+67vN9+4VQxfgKeK5LDYfaZ3m+dhqParxwzxnHUsu12o9Zp9ZvmPmFZWzBwUYVFPB2UXE/PlRhj28r+W/uUfI2267/iWCQzevGCeo0PvG6qeK8AtPqOv4PHzCsInJwwuIA3JAHmTYfFWH0h0WkMQH6mJoHjfU/34KQbwuaadkj2OysdcgWLT0181aeJMHFZRCeNpzsBIBGrm/aHz96z1HapFvH1ZbH2XbJwVFvYtR9m/T1Xaj5haKvKgiIgCIiAIiIArrwbw+ZHtb97vPPRo5KtYPRZ33I0bv58gu08J4P2ENyO+/U9QOQWfUVfRwv16FtKG+RLGnbky27trW8LWWjwnU9lK+nd1zM+fvH4Kep8OLtToPiorirCSwMniFnRHvdSOqxaOTjLnDNGoSa4yixz1LY2Oe8hrWglxOwAVUreO5XyhlDEyYCLt3F5c3MwGxDG3BvoevkpkZK+jc3lIwtd1aSPkbFUx/0mN9OZ4+wFGHxyVIc0B8ZblaGN+047jxN9F6xhL7R17aymZLGTZ4v4gjdp8QQR7FyTj/h+WOYzEuexx565D93y6K8+i90joXFtvouZ3ZZiDM55cXOe62jQb7eHtVqxLCWytIIBBFjfYg8iqZwd98c/NFsZK214Pzi1ZAFcuJ/R4+JxfAC5u5Z9of8AHqFT8hBsQQRuDoVKE1PBGUXHJvUmLSM2Nx4qSZxK4izm3+Kg2rKxWESZPEpA0bb4KPq8alfzt+K13rE5LgwP31WNyzEXOitfDXo+kncHTAsZvl+07z+6PioTmoLklGLlg0uB8AlmnEjS5jGHVwuC79kdb812Goq20lO+WQ2axpcfPYAeJNgs+E4I2Fga0AACwA2Hh/VU3H21GL9pHTZGU0Tw3M/eWRh72U8g38VXCLct8s/JEpSSW1ErhHErz2EdQ36+cPkDWD9XHe7e0100IHwUo2oa8XY4OG12kEaaHZc7ipamKoqIqeQVMhDIXyOzCWFuguATqzXccwrpDTR0NI1g9WNvtc47nzJV5URXEUhlkjp2buILvL+7n2K40dMGRtYBo0AeGypWANc6R1Q71nE5fL+9Fb6bEgdHaH4LzdRXi57exrp02o3OR+kbhXspXBo7kl3xnoebfefiuavbY2K/TfFOCCrpnMHrjvRno4fnsvz1xBh5Y/Na2pDh0cP7+C10Z74+JTUjZkOiIrisIiIAvpjLmw3K+VkgmLHXG42QF94Ow6Fsje2kbG1veJdfvO6Cy6lT8T0DP/kRk9e9+S/Pf6al+8Pcn6al+8PcqKlCNR3ZZGo4qyP0Z/jSi/8AsR/zfkvmTjGiIINRGQd/W/JfnX9NS/eHuXoxyXqPcFH1aPdnfSs7Hh+OxUtSRDK2SB+pDb932G234K24hgEFY6GSS72x3cxub6t17WJbztZfnKPiCUG4I9y6dwD6QQAGv9T7TftM8W9WrSuEVMz4xU9nV1IoJDDFlP011rRxvB1Md/8AUI0sLXJ9qz8G8S1NPTiUtM9EHOaQHZ6iAA+s4DUg729ysvE/DYr6dpp3tBDxLlsOylcNhIBvtv4lQFbUinjdVdg+lrHH6N2LSBFNI8AB4aPWaAb+ZC6DoFLJDVR543Ne3w5HoRuD5qExvgKKfVzAT12d/EFQYnR0cDRGKumxNlhkIJbUPc7mPVLSTy1V0HpO7N0gkgL2skigBjPffM5gdIA06ENs7boq504y5ee5KM2ir4h6K3tP1byB0cL+4hRT+AKkbBh/eIPusuq0vpGoH37SUwEbieN8ZHvGqmaTGqOX1KiF+2z28zYKGyaxLzX4JbovKOIt4BqXcmj94k+6ylKD0VyOIzuNujW2+Ll16bGKON+R08LXDQgvaCPPotrEaqKnhfNIbRxtLnEa6Dp1TZN5l5IborCKVgfo6ig1DRfqe87+I7Kfq3wUcRkle2Ng3JNr+AG7j5dVW8R9ItS2A1LaB0dLYfWyOGcB2jZRGN23INiqjhc7qiZ4mp5a+va5wAkfakjjPqPsNACD5hSjTjF369yMpt8Ezi/EFRWQmaJ7aKmBBgkldlfPID3W5RtGToojhnEaqF0hpozJ3z9Ko3ENfFITcviJ3Y7+nRb2C8LClxOOGpjdLG5hfSElz4on7vaRtobgHy8VdqnCYGzmqLQ2QMLS/bu+PIkK0iQXD2DyRmWqqiBPN6wHqxsHqsB8gLqu45jrJ5g10gZC07m4zW3OnwWHjvj9uUsYbM5feefk1crm4ilcSbj3LjV1YLhnaY+I6VoAEzLDQb/kvv8AxPS/7zP5vyXEP07L1H8IT9Oy9R/CFh9Rh3Zq9Zl2O7U/GdOzadpHTvfkqTx22nqJDJC9ru0B7Rov3XfeGmx+S5/+nZeo9yfp2XqP4QrqWnVN3TZVOrvyjSnhLHFp3BWNZ6qrMhu61/AWWBaCoIiIAiIgCIiAIiIAstPUujcHNJBHNYkQHSODPSO6FwBIF92k9x3iD9krreF45S12TMG9ow52Nfa7XWtdh589l+XFLYZxHLDbXMByJ1HkdwgP0djnDsslU2qa4O+jxP7CL1T2ztnF22l7qnUHBszp6KlLnwvjZLVTTMAJbUSHulpPdJFre0qG4c9MD2ANc+4+7L8nj+q6JhfpSp3gdo1zPEd9vsy6/BdBA8YYXViSigkmjqpHVOeIvjDLtjaQWykes05gp6i4GNSf/Mpaem7N8cjH0ztZMua7Xi3daO6f/wAU3Hi1BUSRymSF0kV+zLnWe3NvYHrZT8VZG7Z7T+8FwHEqHh94w+bLTUNVE0zF9R2rmTuyuc4m9iQ8AWHsXUMJiZW4RG0NLWTUwaA52Ytuywu4+sQbG/gtOr9HGGF7nvYAHuLnN7VwjJJuTlDuqlf8QUVNG2MTRMawBrWNcDZo0AAGqA57Q8QSfow4dLRVM1Q1j4C1sfcIGjHl50ItYnyU1wxwVLA+lnfJllbTCGpYBmEhbfJc7XaDutnFPSrTRg9mHyfyN9ubWy53xJ6ZXvBa14YD9mLU+ReflZdB1DHuJoKYd9wL7aMbq729AuO8aekp0pLQfJjT3R4uPMqk4pxPLNfXKDvY3J83blQ91wGWqq3SOLnm5P8AeiwoiAIiIAiIgCIiAIiIAiIgCIiAIiIAiIgCIiA9W9hWIGJ41IadD+a0EQHYuFooqhha8fWN1uCe8081MO4UiPN3vH5LmXCOOGN7SDqzfxbsV2KmqBIxr26hwBHtXmap1KUrxbszbRUJqzXKPI+AKewuZD+823/VRnFmG01FTkhl5X92PM43B5usOnzV3zgNuTYAXJOgAG5XDuP+KTPK54PdF2RDo0c/M6n2q6i5zfL4KpqMVwVPHMQMj8tyQ38VFL0leLaZwiIgCIiAIiIAiIgCIiAIiIAiIgCIiAIiIAiIgCIiAIiIDPSVBjeHDlv4hdZ4DxwEdkToe9H+Jb/fRcfU7w1iZY4AGxaczD4jkqqtNVIuLJwnslc7H6ReIeyhEDT3pBd56MH5/gCuFYlWdo8nkNB5Kf4ux18r3Oce/Jvbk0aAD3KrLtOGyNjk5bnc8REVhEIiIAiIgCIiAIiIAiIgCIiAIiIAiIgCIiAIiIAiIgCIiALZw79a3zREBnxv9cfYtBEQHiIiAIiIAiIgCIiAIiIAiIgCIiA//9k="/>
          <p:cNvSpPr>
            <a:spLocks noChangeAspect="1" noChangeArrowheads="1"/>
          </p:cNvSpPr>
          <p:nvPr/>
        </p:nvSpPr>
        <p:spPr bwMode="auto">
          <a:xfrm>
            <a:off x="206920" y="-144463"/>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data:image/jpeg;base64,/9j/4AAQSkZJRgABAQAAAQABAAD/2wCEAAkGBhQREBUUExQVFRUVFxUXFBgXFRQWFBgXFhUVFRcXGBUXHCYeFxkjGhQUHy8gJCcpLCwsFR4xNTAqNSYrLCkBCQoKDgwOGg8PGiwkHSQsLCwqLCwsKiwuLCwqLiwvLCksLS0sLCwsLCksLC4pLSwsLCksLCwsLCwsLCwpLCwpLP/AABEIAOEA4QMBIgACEQEDEQH/xAAcAAEAAgMBAQEAAAAAAAAAAAAABQYDBAcBAgj/xABEEAABAwIEAwQGBggGAgMBAAABAAIDBBEFEiExBkFREyJhcQcygZGhwRQjQlKx0RUzYoKSouHwFhdDU3KyJGNEVPE0/8QAGQEBAAMBAQAAAAAAAAAAAAAAAAIDBAEF/8QAMBEAAgEDAwICCQUBAQAAAAAAAAECAxExBBIhQVFhkRMUMnGBscHw8SJSodHhQgX/2gAMAwEAAhEDEQA/AOGoiIAiIgCIiAIiIAiIgCIiAKQweizvuRo38eQWixlyANyuo+jbhUSSguF2RWc/oX8m/wB9FyUlFXZ1K7sUXH6Atdmtbk4dCoZdf9IeBDM6UDuvJa/wPIrktTAWOLTyUKdRVI7kdnFxdmYkRFYRCIiAIiIAiIgCIiAIiIAiIgCIiAIiIAiIgCIiAIiIAiLNTU5e4NHP+7oCW4bwwyPBAuSQ1g6uOi/Q3DmCilp2xjfd56uO/wCXsVJ9F/DYv27h3Wd2Pxdzcuk3WLUTu9qNFOPFytYnSNlD2O2dcf1HkuL8V4MY3uBHeYbHxbyK7dMe8fMqrcbYP2kfatGrBZ3i3+iyaStsnteGX16e6N10OJleLbxGj7N5HI6jyWovYMAREQBERAEREAREQBERAEREAREQBERAEREARF6gPF9MYSbAXPQbqVwfhyScjQhp2NtT4NHNdd4S9E9gHSDsx75T5n7KA5Ph/CU0pFxlvsLEuPk0K/cOeiGoPeEZFx60hDB7tx7l1OWagwpoz5Yy71RYvlfY8tLkrSxX0jubFC6GnLXVEro4jVXgjs1ubO4nUA9EBr0PoyqAwNdV5WNFgxgcQOtjdbrPRNEdXVExPgWjX2grSw7Gq+tdLE2rpYnRAOzwBsucFpu2zj3bEDVV6XFqz9CiudXVBkme2MsblaI/rrEssLl2Vvl3ksC2SeiaH7M8w88h/ABadT6MpWg9nVXGxa5p1Gx1Bt8FX67G5YKSaWOsxQyWjY36VGGMaXSMJcwgd51muHk4qVwHiyQ19NBFXtro5i8TDssskQawuDi6wtrpZcaTydu0VPiH0ST5dWZra5o3B3wP4Ln+I8GzRE2F7ciC1/uK/S3EnFbKN0bCySWWUnJHGLuIbqXeA8VoUWJ0mKZ2GN3aMsXxyxlkrb6A662vzUjh+W5YS02cCD0Isvhd84p9FDXgmIZx912jx/xdz9q5DjnCkkBNgSBuCO83zHzXAQKIiAIiIAiIgCIiAIiIAvQF4stPMWODhyQHxlPRMh6FdA4ZwtlZIGZwwuBLNAQSPs+asb/RyAbGS37gVVStCm7SZZGnKWDjmQ9CvMh6Fdj/AMvW/wC5/IE/y9b/ALn8gVfrdLuS9BPscdyHoVbOEuDH1D23bcnVrfm7oFZ38KtbM2Nh7R3MZQAPNXgSQ4ZADYvleQ1rWi75HnZrfDVaIyUldFTVnZmzhuE02GxdrM5oIFs7uv3WN6+Wq0cS4s+mz01PTVBhhnziSUN+sD2k/VDN6ji0XuVVse4geKttRNB9bA3vU0xLowCO5NHbcA79FJ/4DqJnRzdux4qXiaV0Ya0QvABZJF962gt4eCkcPnjXD/0e2JramZ8zJDPTl7c3ZwizJBnO5ucwB5raip3VkbmUraire5zZHz1rQKclg/VhrvVzAkZmqyYfw7DTyGeolfVVBBbnlsbNO4bGO629uix4rx/FD3Q5otsBqfINGwVUqsY8dexNQbPvhrhOZlaKqZlNTBsTomw0+oObm9/Oy2hwHF9ANG6d4b2xma9oaHNObMABtoTuqVV+kt7vUabeLrfAKPfxtUHbKPefmo75vEfNndserL9LwI6Us7fEqqdjJY5QyRsRaTGbgGw2Oyk5+HGuxKKraWNbHE+Msa2xc5zr5iRoQAuWt40qBzb7rfNb1L6RZG+s0/uu+RTfNZj5P8DbHuWjH5n02KiskhllgEHZMdE3OYi43fmYNTflZVupr/0lWtjhilp3VJ+vkLnMkfTQG7QGnVhJ9/sU/hXpDjkIBdZ3Q90/kt/F8Lp6/K55c2Vn6uVji2VvOwcNx4KUasW7YfZnHBrkrZxkYXWSwiaSWmjhL3skOd8cjtI4mPOpLjyKslfg0dfAx72GKRzQ4XtnbcA2dbfSyqOJcNMoaqGabtZ6bMXzSEBzu22Y+Vo3aB0Xzi3GAmqWztLzBA4tpY2Eh1TPb1rf7beZ/NWkCkcZcCPgeSG2dvYeq8dW+PgqOYz0K/R+DTfpPD2PnY1rn5rFvItcWhzb+WypM/CA+ldjI4Rk+q7LdrunvXHxyFycmyHomQ9F2/8Ayn/9zf4E/wAp/wD3N/gVXpodyfo5HD8p6L3IehXbj6KLf6zf4FWuJMAjpHBokDybk90AABdjVhJ2TDhJK5zUheLaxCq7R5I22C1VYQCIiAIiICc4bxMxvABsQQ5h6EL9B4DibKymbJz2eObXDdfmJj7EEbjZdR9GnFQjlAcbRy2a/o1+wd8lRXp74llOW1nTanDS3Vuo+KhMYr+xjJ+0dGjxVvJVHqXfS64/7cWngSD+f4Lz6WnU5+BqnWcYm5w1hwhZ2shAe/m6wsDsNeZUJi/0g1jWue0TxufLQSadlI11g6B3R1ha6ycW4jS1DH0sr3RPabxucx4jLgNNQLFvLVRnDvDkFdEA2eWOSFwzsEnaMBB9eLoDbcE6hewYSffBLic8JmpjTxwXMrpB33uIsY2fsb3v8FO4jjcNFCGtyxxsFmtGw6Bo5rDxDxC2mhLnHQaDXVx5AeK49i2MyVMhe8/8W8mjwVDk5vbHHV/RFiSiry8icxvjaWoJDCWM8+8fM8lCMK12LOwqyEFBWRFycsmyxZmrXY9Z2sd0KmRPpyxPWRzHdCsEj7b6IDC9SeEcWTU5Gpez7pP/AFO4UW8rA9RlFSVmdUmuUdn4e4sjqWaG/JzTa48COY8dlixvBooY6qsY0ul7BwjG7Y7NOkbQO7crj1HiD4JA+M2cPiOh6hdc4S4qbUx9HDR7eh+YKpTdN2lyu/b3/wBk7KfKyV/A6OaWkjlkeKanpo707XEgSSi57WS1jkzE6c1KUla3FaPMLCoi9YDQ5uo/ZduPHyUriPCoqqgSTyOfAwDs4PVjDhuXW9ZQ0dfC7F7xPiiZFFllcHACUn1WAbHLobjpZaCsnuFMZ7aLK/8AWR6O6kcj/fRSlRXNb4noqjjbDTVTZ2epLo+x0ud/kVKNdfVeTqk6cuOpto2muT3E8Vysc95s1oJ/ouKcWYyZHuJPeebnwbyCunHmOgfVA91mr/F3JvsXKKmcvcXHmtGkpbY73l/Iqrzu9qwjGV4iLaZwiIgCIiAKRwatyPsdnfA8io5egoD9DcM8ROqaJzRrNG3LqbXuO673KEwzFPohLJWEEm5Nxc8tufNVD0e4u/6RGGnU9x45FvUrHxbiRlrJCDow5G+Abp+N1nh+mo4rD5LXzC7Os0uJ084y3Y6/2Xgfgd19Q0EFNnMUbI82ri0ADu3+A1XGoMVe3nfz396tWIVszMMBs8umPi4Mj8+QI/7KyrJpWWXwiMI3d3hEBxVxAaqckH6tlwwfi4+JUSxYWFZmqcYqKsiLbbuzM0qVw7CXSanQL4wLC+1dmOw28VfaCgAG2gF/dqpHCLouHwBstbFaeRzmxU+UOLu8bgOa0Wu4A8hff3KcpuKKSw75/hd+Sg8VrxNLmbJExocTcNlDja+UnTum1rltjupSpVf+YvyZBVafWS8zdo6c3EMwAltp92QDcs/Lde1mBNI2WvNjRlY2OV8Fg4HO1s3aNAIs5h++NRrvz3KlI+KKfIA993DQkMdY2+1blfe3JS9DU/a/Ij6WH7l5lOxLBHM1bt0UM4rp0kDZY2vbq14u3TkVSuIcIyHM0earLSAeVs4NjDqWZsjeWjh95vMLVcVheoySkrM6nZ3R3eB8dZTZS49nK0atJabHxG3RaVZgWGwMDHxQjLtpeT2kd4+1Urg+plfRzRAPGUZ4iLgHmWB3s28VXKjFnu52/H3lV0pZi8r7ROa6rqdBxPG4pYm00EZsLBlzqMvQbnTxWaTEzT0mZ/rgZWi+55fmuZ4biBinjlue64E68ufwurB6QsSLJP2codGOpcL3VNeHpJxg8ZJ05bIuSyU3iLES9xbe5vd56kqFX099ySdyvlaygIiIAiIgCIiAIiIC4ejOO1TLLyihe49Ne6PiQo4yFxJO5Nz5nVSvBAy0de8b9kG+/X5KJaqoczk/cvvzLJeyjK1S2G8RTw2DJDlH2Xd5vuKiWrM1WSipKzRBNrBYjjNLP/8A0U4a7m+LQ+0c1hqeG4nDNT1DXj7ru68fmodq28NjvK1Vqlt9ltfyT33yi44DQBrQPL8lIvxqMGSAtcHZXAG3dvluNRtdZMKi2SuwxvbFrb3kN36/sm3ss34rTFxSe5fdyiSk8EXwBhdJMyQ1L3MIbkaSWBl5G5W5QRfONxfRVfGg0dsIi8BhcBmILxl65dL+Sww3sAeguPG2q8wyMOd9dbs3SkOIIIsdLO1BGl/aF7eprLTwlUk201j+jxaNJ15KEUuHkUFX2jL+zztzsvty28boYaNzYmEk2zP5k5ibX8so/iWoVL/z9WtVQU19+PxI6zTPT1nHoXHDMeiip6eIhznljdGja5sPzWTGaK4IWHDMKuKdpcWnLE8EAE3yXIueXgprFY914tVwfs5u7ntU1JZ8DncHDTNXSzsjZc2G77eXJbH06ip/1UJmd9+X1fY1amPRWlUa4LG6W5/qbt2waFO2ESOIcU1EumfI37rO6PbbdQjlmcsLlZGMYq0URcm8mJyl+ObyUlFN1YYz5tsfmodymsYGbBoSfsTvA/eP9FXV4lF+P0Jww14FHREVpWEREAREQBERAF6F4iAuvBx/8CuH7LT7OqiGqV9HpztrIvvwG3iQR8rqKYqqfty9/wBCyXsxMrVmasLVmarisytW7hRtMPb8lpNWencQ9pHIoDpmFO2W3RtD68Zht8A1unvuofB6m4CzY9PJDaoiewWsC1wvc30sPx9inCDnJRWSE5KKuyn4vSGGpljP2Xu9xOYfyuC1aHDmSy9k8gNdbvbG3ec7Xl9oKy8Y05kbBV2t2zA2QW0D2jQ/vC/uCreFO/8AJaCARmAsdrOIHP8A5OXrV5SlpnJPlRkvjb/DyqcVHUWeG0/hf/TYxnDIIZrQknNcG8naZrCN4drsASQtZsJe4Nbu4ho83Gw+JRlGGhrhYaEBth3dQb38fkrHwHhPbVYeR3Ie+ehcdGtPxPsCr0MPVdJJt3d3z4p2+hLVS9Y1MUlZWX88lpxmn7GaHKAA1jAd73By8vBfOKndaFbHJVVDJC/uMNy3Ud25IH7RuOa+sWqd15jStdO9/wAfQ9NN9UUXiJ95feopy3MRkzSErUeokzE5YXLM5YXLgMTlMYkLYM3xqD8LqHcpjiY5MKpGc3vkf7DYj8VVVzFeJZDr7ikrxerxWlYREQBERAEREARFs0FJ2jwOXPyQFr9G8WSpa4/6gcz2OFrrTxKk7KeRlrZXEDyvp8LK78K4UIoTUOadu4La5RufasVZw+6vqDKyN1jYHWzSRuS4+xZoS3VXbGPiXSjaCvkpLAt+nw17uVvP8t10jCfRwG/rHAeDN/4irXh3D0ENskbb9T3ne8/Jaik5hhHAk01iGOt953db8d1cKD0aMaLyvv8AssFh/EdSrk6WwVc4i4tjp2EvdboN3O8goTqKGSUYuWCuYpQilmszSN237J6FZ5wJY7EAkEOFxfZUDHOLpal9wcjQbtaD/wBjzKlsD4mBs1xsf72XYOVrvg5JLoXiknbVU7qeYAG2hBvp9hwJG4I+C5zjGCywz5ScrgN7XDgHAtc33H3q3Rzg95vPexsb9Qeq1cZxLMGsnYXs079rPa475SNDt5FbNNN3dO10/vjx+Zj1FNNKadmitUeHvdLlYS8vsGt6Ec/AcyV0mihbRU4haQZH3LztdxFi7wA2Hkq1gNexheIWG1h9Y4XkdtcX2HOwHRbLX2cZHnVwGhNyDYX1HLTbkpaurKTdNKyXPxf5wR0tJRtNu7fHwRJRPDGH9o39nJR8MP0mYR/Zvd58OnmofGuJWsBANzyCr+FcVzQS5/WaTq07W8DyKwu8Y/pNys3ydRrfRpG9t4nlp+67vN9+4VQxfgKeK5LDYfaZ3m+dhqParxwzxnHUsu12o9Zp9ZvmPmFZWzBwUYVFPB2UXE/PlRhj28r+W/uUfI2267/iWCQzevGCeo0PvG6qeK8AtPqOv4PHzCsInJwwuIA3JAHmTYfFWH0h0WkMQH6mJoHjfU/34KQbwuaadkj2OysdcgWLT0181aeJMHFZRCeNpzsBIBGrm/aHz96z1HapFvH1ZbH2XbJwVFvYtR9m/T1Xaj5haKvKgiIgCIiAIiIArrwbw+ZHtb97vPPRo5KtYPRZ33I0bv58gu08J4P2ENyO+/U9QOQWfUVfRwv16FtKG+RLGnbky27trW8LWWjwnU9lK+nd1zM+fvH4Kep8OLtToPiorirCSwMniFnRHvdSOqxaOTjLnDNGoSa4yixz1LY2Oe8hrWglxOwAVUreO5XyhlDEyYCLt3F5c3MwGxDG3BvoevkpkZK+jc3lIwtd1aSPkbFUx/0mN9OZ4+wFGHxyVIc0B8ZblaGN+047jxN9F6xhL7R17aymZLGTZ4v4gjdp8QQR7FyTj/h+WOYzEuexx565D93y6K8+i90joXFtvouZ3ZZiDM55cXOe62jQb7eHtVqxLCWytIIBBFjfYg8iqZwd98c/NFsZK214Pzi1ZAFcuJ/R4+JxfAC5u5Z9of8AHqFT8hBsQQRuDoVKE1PBGUXHJvUmLSM2Nx4qSZxK4izm3+Kg2rKxWESZPEpA0bb4KPq8alfzt+K13rE5LgwP31WNyzEXOitfDXo+kncHTAsZvl+07z+6PioTmoLklGLlg0uB8AlmnEjS5jGHVwuC79kdb812Goq20lO+WQ2axpcfPYAeJNgs+E4I2Fga0AACwA2Hh/VU3H21GL9pHTZGU0Tw3M/eWRh72U8g38VXCLct8s/JEpSSW1ErhHErz2EdQ36+cPkDWD9XHe7e0100IHwUo2oa8XY4OG12kEaaHZc7ipamKoqIqeQVMhDIXyOzCWFuguATqzXccwrpDTR0NI1g9WNvtc47nzJV5URXEUhlkjp2buILvL+7n2K40dMGRtYBo0AeGypWANc6R1Q71nE5fL+9Fb6bEgdHaH4LzdRXi57exrp02o3OR+kbhXspXBo7kl3xnoebfefiuavbY2K/TfFOCCrpnMHrjvRno4fnsvz1xBh5Y/Na2pDh0cP7+C10Z74+JTUjZkOiIrisIiIAvpjLmw3K+VkgmLHXG42QF94Ow6Fsje2kbG1veJdfvO6Cy6lT8T0DP/kRk9e9+S/Pf6al+8Pcn6al+8PcqKlCNR3ZZGo4qyP0Z/jSi/8AsR/zfkvmTjGiIINRGQd/W/JfnX9NS/eHuXoxyXqPcFH1aPdnfSs7Hh+OxUtSRDK2SB+pDb932G234K24hgEFY6GSS72x3cxub6t17WJbztZfnKPiCUG4I9y6dwD6QQAGv9T7TftM8W9WrSuEVMz4xU9nV1IoJDDFlP011rRxvB1Md/8AUI0sLXJ9qz8G8S1NPTiUtM9EHOaQHZ6iAA+s4DUg729ysvE/DYr6dpp3tBDxLlsOylcNhIBvtv4lQFbUinjdVdg+lrHH6N2LSBFNI8AB4aPWaAb+ZC6DoFLJDVR543Ne3w5HoRuD5qExvgKKfVzAT12d/EFQYnR0cDRGKumxNlhkIJbUPc7mPVLSTy1V0HpO7N0gkgL2skigBjPffM5gdIA06ENs7boq504y5ee5KM2ir4h6K3tP1byB0cL+4hRT+AKkbBh/eIPusuq0vpGoH37SUwEbieN8ZHvGqmaTGqOX1KiF+2z28zYKGyaxLzX4JbovKOIt4BqXcmj94k+6ylKD0VyOIzuNujW2+Ll16bGKON+R08LXDQgvaCPPotrEaqKnhfNIbRxtLnEa6Dp1TZN5l5IborCKVgfo6ig1DRfqe87+I7Kfq3wUcRkle2Ng3JNr+AG7j5dVW8R9ItS2A1LaB0dLYfWyOGcB2jZRGN23INiqjhc7qiZ4mp5a+va5wAkfakjjPqPsNACD5hSjTjF369yMpt8Ezi/EFRWQmaJ7aKmBBgkldlfPID3W5RtGToojhnEaqF0hpozJ3z9Ko3ENfFITcviJ3Y7+nRb2C8LClxOOGpjdLG5hfSElz4on7vaRtobgHy8VdqnCYGzmqLQ2QMLS/bu+PIkK0iQXD2DyRmWqqiBPN6wHqxsHqsB8gLqu45jrJ5g10gZC07m4zW3OnwWHjvj9uUsYbM5feefk1crm4ilcSbj3LjV1YLhnaY+I6VoAEzLDQb/kvv8AxPS/7zP5vyXEP07L1H8IT9Oy9R/CFh9Rh3Zq9Zl2O7U/GdOzadpHTvfkqTx22nqJDJC9ru0B7Rov3XfeGmx+S5/+nZeo9yfp2XqP4QrqWnVN3TZVOrvyjSnhLHFp3BWNZ6qrMhu61/AWWBaCoIiIAiIgCIiAIiIAstPUujcHNJBHNYkQHSODPSO6FwBIF92k9x3iD9krreF45S12TMG9ow52Nfa7XWtdh589l+XFLYZxHLDbXMByJ1HkdwgP0djnDsslU2qa4O+jxP7CL1T2ztnF22l7qnUHBszp6KlLnwvjZLVTTMAJbUSHulpPdJFre0qG4c9MD2ANc+4+7L8nj+q6JhfpSp3gdo1zPEd9vsy6/BdBA8YYXViSigkmjqpHVOeIvjDLtjaQWykes05gp6i4GNSf/Mpaem7N8cjH0ztZMua7Xi3daO6f/wAU3Hi1BUSRymSF0kV+zLnWe3NvYHrZT8VZG7Z7T+8FwHEqHh94w+bLTUNVE0zF9R2rmTuyuc4m9iQ8AWHsXUMJiZW4RG0NLWTUwaA52Ytuywu4+sQbG/gtOr9HGGF7nvYAHuLnN7VwjJJuTlDuqlf8QUVNG2MTRMawBrWNcDZo0AAGqA57Q8QSfow4dLRVM1Q1j4C1sfcIGjHl50ItYnyU1wxwVLA+lnfJllbTCGpYBmEhbfJc7XaDutnFPSrTRg9mHyfyN9ubWy53xJ6ZXvBa14YD9mLU+ReflZdB1DHuJoKYd9wL7aMbq729AuO8aekp0pLQfJjT3R4uPMqk4pxPLNfXKDvY3J83blQ91wGWqq3SOLnm5P8AeiwoiAIiIAiIgCIiAIiIAiIgCIiAIiIAiIgCIiA9W9hWIGJ41IadD+a0EQHYuFooqhha8fWN1uCe8081MO4UiPN3vH5LmXCOOGN7SDqzfxbsV2KmqBIxr26hwBHtXmap1KUrxbszbRUJqzXKPI+AKewuZD+823/VRnFmG01FTkhl5X92PM43B5usOnzV3zgNuTYAXJOgAG5XDuP+KTPK54PdF2RDo0c/M6n2q6i5zfL4KpqMVwVPHMQMj8tyQ38VFL0leLaZwiIgCIiAIiIAiIgCIiAIiIAiIgCIiAIiIAiIgCIiAIiIDPSVBjeHDlv4hdZ4DxwEdkToe9H+Jb/fRcfU7w1iZY4AGxaczD4jkqqtNVIuLJwnslc7H6ReIeyhEDT3pBd56MH5/gCuFYlWdo8nkNB5Kf4ux18r3Oce/Jvbk0aAD3KrLtOGyNjk5bnc8REVhEIiIAiIgCIiAIiIAiIgCIiAIiIAiIgCIiAIiIAiIgCIiALZw79a3zREBnxv9cfYtBEQHiIiAIiIAiIgCIiAIiIAiIgCIiA//9k="/>
          <p:cNvSpPr>
            <a:spLocks noChangeAspect="1" noChangeArrowheads="1"/>
          </p:cNvSpPr>
          <p:nvPr/>
        </p:nvSpPr>
        <p:spPr bwMode="auto">
          <a:xfrm>
            <a:off x="409617" y="79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data:image/jpeg;base64,/9j/4AAQSkZJRgABAQAAAQABAAD/2wCEAAkGBhQREBUUExQVFRUVFxUXFBgXFRQWFBgXFhUVFRcXGBUXHCYeFxkjGhQUHy8gJCcpLCwsFR4xNTAqNSYrLCkBCQoKDgwOGg8PGiwkHSQsLCwqLCwsKiwuLCwqLiwvLCksLS0sLCwsLCksLC4pLSwsLCksLCwsLCwsLCwpLCwpLP/AABEIAOEA4QMBIgACEQEDEQH/xAAcAAEAAgMBAQEAAAAAAAAAAAAABQYDBAcBAgj/xABEEAABAwIEAwQGBggGAgMBAAABAAIDBBEFEiExBkFREyJhcQcygZGhwRQjQlKx0RUzYoKSouHwFhdDU3KyJGNEVPE0/8QAGQEBAAMBAQAAAAAAAAAAAAAAAAIDBAEF/8QAMBEAAgEDAwICCQUBAQAAAAAAAAECAxExBBIhQVFhkRMUMnGBscHw8SJSodHhQgX/2gAMAwEAAhEDEQA/AOGoiIAiIgCIiAIiIAiIgCIiAKQweizvuRo38eQWixlyANyuo+jbhUSSguF2RWc/oX8m/wB9FyUlFXZ1K7sUXH6Atdmtbk4dCoZdf9IeBDM6UDuvJa/wPIrktTAWOLTyUKdRVI7kdnFxdmYkRFYRCIiAIiIAiIgCIiAIiIAiIgCIiAIiIAiIgCIiAIiIAiLNTU5e4NHP+7oCW4bwwyPBAuSQ1g6uOi/Q3DmCilp2xjfd56uO/wCXsVJ9F/DYv27h3Wd2Pxdzcuk3WLUTu9qNFOPFytYnSNlD2O2dcf1HkuL8V4MY3uBHeYbHxbyK7dMe8fMqrcbYP2kfatGrBZ3i3+iyaStsnteGX16e6N10OJleLbxGj7N5HI6jyWovYMAREQBERAEREAREQBERAEREAREQBERAEREARF6gPF9MYSbAXPQbqVwfhyScjQhp2NtT4NHNdd4S9E9gHSDsx75T5n7KA5Ph/CU0pFxlvsLEuPk0K/cOeiGoPeEZFx60hDB7tx7l1OWagwpoz5Yy71RYvlfY8tLkrSxX0jubFC6GnLXVEro4jVXgjs1ubO4nUA9EBr0PoyqAwNdV5WNFgxgcQOtjdbrPRNEdXVExPgWjX2grSw7Gq+tdLE2rpYnRAOzwBsucFpu2zj3bEDVV6XFqz9CiudXVBkme2MsblaI/rrEssLl2Vvl3ksC2SeiaH7M8w88h/ABadT6MpWg9nVXGxa5p1Gx1Bt8FX67G5YKSaWOsxQyWjY36VGGMaXSMJcwgd51muHk4qVwHiyQ19NBFXtro5i8TDssskQawuDi6wtrpZcaTydu0VPiH0ST5dWZra5o3B3wP4Ln+I8GzRE2F7ciC1/uK/S3EnFbKN0bCySWWUnJHGLuIbqXeA8VoUWJ0mKZ2GN3aMsXxyxlkrb6A662vzUjh+W5YS02cCD0Isvhd84p9FDXgmIZx912jx/xdz9q5DjnCkkBNgSBuCO83zHzXAQKIiAIiIAiIgCIiAIiIAvQF4stPMWODhyQHxlPRMh6FdA4ZwtlZIGZwwuBLNAQSPs+asb/RyAbGS37gVVStCm7SZZGnKWDjmQ9CvMh6Fdj/AMvW/wC5/IE/y9b/ALn8gVfrdLuS9BPscdyHoVbOEuDH1D23bcnVrfm7oFZ38KtbM2Nh7R3MZQAPNXgSQ4ZADYvleQ1rWi75HnZrfDVaIyUldFTVnZmzhuE02GxdrM5oIFs7uv3WN6+Wq0cS4s+mz01PTVBhhnziSUN+sD2k/VDN6ji0XuVVse4geKttRNB9bA3vU0xLowCO5NHbcA79FJ/4DqJnRzdux4qXiaV0Ya0QvABZJF962gt4eCkcPnjXD/0e2JramZ8zJDPTl7c3ZwizJBnO5ucwB5raip3VkbmUraire5zZHz1rQKclg/VhrvVzAkZmqyYfw7DTyGeolfVVBBbnlsbNO4bGO629uix4rx/FD3Q5otsBqfINGwVUqsY8dexNQbPvhrhOZlaKqZlNTBsTomw0+oObm9/Oy2hwHF9ANG6d4b2xma9oaHNObMABtoTuqVV+kt7vUabeLrfAKPfxtUHbKPefmo75vEfNndserL9LwI6Us7fEqqdjJY5QyRsRaTGbgGw2Oyk5+HGuxKKraWNbHE+Msa2xc5zr5iRoQAuWt40qBzb7rfNb1L6RZG+s0/uu+RTfNZj5P8DbHuWjH5n02KiskhllgEHZMdE3OYi43fmYNTflZVupr/0lWtjhilp3VJ+vkLnMkfTQG7QGnVhJ9/sU/hXpDjkIBdZ3Q90/kt/F8Lp6/K55c2Vn6uVji2VvOwcNx4KUasW7YfZnHBrkrZxkYXWSwiaSWmjhL3skOd8cjtI4mPOpLjyKslfg0dfAx72GKRzQ4XtnbcA2dbfSyqOJcNMoaqGabtZ6bMXzSEBzu22Y+Vo3aB0Xzi3GAmqWztLzBA4tpY2Eh1TPb1rf7beZ/NWkCkcZcCPgeSG2dvYeq8dW+PgqOYz0K/R+DTfpPD2PnY1rn5rFvItcWhzb+WypM/CA+ldjI4Rk+q7LdrunvXHxyFycmyHomQ9F2/8Ayn/9zf4E/wAp/wD3N/gVXpodyfo5HD8p6L3IehXbj6KLf6zf4FWuJMAjpHBokDybk90AABdjVhJ2TDhJK5zUheLaxCq7R5I22C1VYQCIiAIiICc4bxMxvABsQQ5h6EL9B4DibKymbJz2eObXDdfmJj7EEbjZdR9GnFQjlAcbRy2a/o1+wd8lRXp74llOW1nTanDS3Vuo+KhMYr+xjJ+0dGjxVvJVHqXfS64/7cWngSD+f4Lz6WnU5+BqnWcYm5w1hwhZ2shAe/m6wsDsNeZUJi/0g1jWue0TxufLQSadlI11g6B3R1ha6ycW4jS1DH0sr3RPabxucx4jLgNNQLFvLVRnDvDkFdEA2eWOSFwzsEnaMBB9eLoDbcE6hewYSffBLic8JmpjTxwXMrpB33uIsY2fsb3v8FO4jjcNFCGtyxxsFmtGw6Bo5rDxDxC2mhLnHQaDXVx5AeK49i2MyVMhe8/8W8mjwVDk5vbHHV/RFiSiry8icxvjaWoJDCWM8+8fM8lCMK12LOwqyEFBWRFycsmyxZmrXY9Z2sd0KmRPpyxPWRzHdCsEj7b6IDC9SeEcWTU5Gpez7pP/AFO4UW8rA9RlFSVmdUmuUdn4e4sjqWaG/JzTa48COY8dlixvBooY6qsY0ul7BwjG7Y7NOkbQO7crj1HiD4JA+M2cPiOh6hdc4S4qbUx9HDR7eh+YKpTdN2lyu/b3/wBk7KfKyV/A6OaWkjlkeKanpo707XEgSSi57WS1jkzE6c1KUla3FaPMLCoi9YDQ5uo/ZduPHyUriPCoqqgSTyOfAwDs4PVjDhuXW9ZQ0dfC7F7xPiiZFFllcHACUn1WAbHLobjpZaCsnuFMZ7aLK/8AWR6O6kcj/fRSlRXNb4noqjjbDTVTZ2epLo+x0ud/kVKNdfVeTqk6cuOpto2muT3E8Vysc95s1oJ/ouKcWYyZHuJPeebnwbyCunHmOgfVA91mr/F3JvsXKKmcvcXHmtGkpbY73l/Iqrzu9qwjGV4iLaZwiIgCIiAKRwatyPsdnfA8io5egoD9DcM8ROqaJzRrNG3LqbXuO673KEwzFPohLJWEEm5Nxc8tufNVD0e4u/6RGGnU9x45FvUrHxbiRlrJCDow5G+Abp+N1nh+mo4rD5LXzC7Os0uJ084y3Y6/2Xgfgd19Q0EFNnMUbI82ri0ADu3+A1XGoMVe3nfz396tWIVszMMBs8umPi4Mj8+QI/7KyrJpWWXwiMI3d3hEBxVxAaqckH6tlwwfi4+JUSxYWFZmqcYqKsiLbbuzM0qVw7CXSanQL4wLC+1dmOw28VfaCgAG2gF/dqpHCLouHwBstbFaeRzmxU+UOLu8bgOa0Wu4A8hff3KcpuKKSw75/hd+Sg8VrxNLmbJExocTcNlDja+UnTum1rltjupSpVf+YvyZBVafWS8zdo6c3EMwAltp92QDcs/Lde1mBNI2WvNjRlY2OV8Fg4HO1s3aNAIs5h++NRrvz3KlI+KKfIA993DQkMdY2+1blfe3JS9DU/a/Ij6WH7l5lOxLBHM1bt0UM4rp0kDZY2vbq14u3TkVSuIcIyHM0earLSAeVs4NjDqWZsjeWjh95vMLVcVheoySkrM6nZ3R3eB8dZTZS49nK0atJabHxG3RaVZgWGwMDHxQjLtpeT2kd4+1Urg+plfRzRAPGUZ4iLgHmWB3s28VXKjFnu52/H3lV0pZi8r7ROa6rqdBxPG4pYm00EZsLBlzqMvQbnTxWaTEzT0mZ/rgZWi+55fmuZ4biBinjlue64E68ufwurB6QsSLJP2codGOpcL3VNeHpJxg8ZJ05bIuSyU3iLES9xbe5vd56kqFX099ySdyvlaygIiIAiIgCIiAIiIC4ejOO1TLLyihe49Ne6PiQo4yFxJO5Nz5nVSvBAy0de8b9kG+/X5KJaqoczk/cvvzLJeyjK1S2G8RTw2DJDlH2Xd5vuKiWrM1WSipKzRBNrBYjjNLP/8A0U4a7m+LQ+0c1hqeG4nDNT1DXj7ru68fmodq28NjvK1Vqlt9ltfyT33yi44DQBrQPL8lIvxqMGSAtcHZXAG3dvluNRtdZMKi2SuwxvbFrb3kN36/sm3ss34rTFxSe5fdyiSk8EXwBhdJMyQ1L3MIbkaSWBl5G5W5QRfONxfRVfGg0dsIi8BhcBmILxl65dL+Sww3sAeguPG2q8wyMOd9dbs3SkOIIIsdLO1BGl/aF7eprLTwlUk201j+jxaNJ15KEUuHkUFX2jL+zztzsvty28boYaNzYmEk2zP5k5ibX8so/iWoVL/z9WtVQU19+PxI6zTPT1nHoXHDMeiip6eIhznljdGja5sPzWTGaK4IWHDMKuKdpcWnLE8EAE3yXIueXgprFY914tVwfs5u7ntU1JZ8DncHDTNXSzsjZc2G77eXJbH06ip/1UJmd9+X1fY1amPRWlUa4LG6W5/qbt2waFO2ESOIcU1EumfI37rO6PbbdQjlmcsLlZGMYq0URcm8mJyl+ObyUlFN1YYz5tsfmodymsYGbBoSfsTvA/eP9FXV4lF+P0Jww14FHREVpWEREAREQBERAF6F4iAuvBx/8CuH7LT7OqiGqV9HpztrIvvwG3iQR8rqKYqqfty9/wBCyXsxMrVmasLVmarisytW7hRtMPb8lpNWencQ9pHIoDpmFO2W3RtD68Zht8A1unvuofB6m4CzY9PJDaoiewWsC1wvc30sPx9inCDnJRWSE5KKuyn4vSGGpljP2Xu9xOYfyuC1aHDmSy9k8gNdbvbG3ec7Xl9oKy8Y05kbBV2t2zA2QW0D2jQ/vC/uCreFO/8AJaCARmAsdrOIHP8A5OXrV5SlpnJPlRkvjb/DyqcVHUWeG0/hf/TYxnDIIZrQknNcG8naZrCN4drsASQtZsJe4Nbu4ho83Gw+JRlGGhrhYaEBth3dQb38fkrHwHhPbVYeR3Ie+ehcdGtPxPsCr0MPVdJJt3d3z4p2+hLVS9Y1MUlZWX88lpxmn7GaHKAA1jAd73By8vBfOKndaFbHJVVDJC/uMNy3Ud25IH7RuOa+sWqd15jStdO9/wAfQ9NN9UUXiJ95feopy3MRkzSErUeokzE5YXLM5YXLgMTlMYkLYM3xqD8LqHcpjiY5MKpGc3vkf7DYj8VVVzFeJZDr7ikrxerxWlYREQBERAEREARFs0FJ2jwOXPyQFr9G8WSpa4/6gcz2OFrrTxKk7KeRlrZXEDyvp8LK78K4UIoTUOadu4La5RufasVZw+6vqDKyN1jYHWzSRuS4+xZoS3VXbGPiXSjaCvkpLAt+nw17uVvP8t10jCfRwG/rHAeDN/4irXh3D0ENskbb9T3ne8/Jaik5hhHAk01iGOt953db8d1cKD0aMaLyvv8AssFh/EdSrk6WwVc4i4tjp2EvdboN3O8goTqKGSUYuWCuYpQilmszSN237J6FZ5wJY7EAkEOFxfZUDHOLpal9wcjQbtaD/wBjzKlsD4mBs1xsf72XYOVrvg5JLoXiknbVU7qeYAG2hBvp9hwJG4I+C5zjGCywz5ScrgN7XDgHAtc33H3q3Rzg95vPexsb9Qeq1cZxLMGsnYXs079rPa475SNDt5FbNNN3dO10/vjx+Zj1FNNKadmitUeHvdLlYS8vsGt6Ec/AcyV0mihbRU4haQZH3LztdxFi7wA2Hkq1gNexheIWG1h9Y4XkdtcX2HOwHRbLX2cZHnVwGhNyDYX1HLTbkpaurKTdNKyXPxf5wR0tJRtNu7fHwRJRPDGH9o39nJR8MP0mYR/Zvd58OnmofGuJWsBANzyCr+FcVzQS5/WaTq07W8DyKwu8Y/pNys3ydRrfRpG9t4nlp+67vN9+4VQxfgKeK5LDYfaZ3m+dhqParxwzxnHUsu12o9Zp9ZvmPmFZWzBwUYVFPB2UXE/PlRhj28r+W/uUfI2267/iWCQzevGCeo0PvG6qeK8AtPqOv4PHzCsInJwwuIA3JAHmTYfFWH0h0WkMQH6mJoHjfU/34KQbwuaadkj2OysdcgWLT0181aeJMHFZRCeNpzsBIBGrm/aHz96z1HapFvH1ZbH2XbJwVFvYtR9m/T1Xaj5haKvKgiIgCIiAIiIArrwbw+ZHtb97vPPRo5KtYPRZ33I0bv58gu08J4P2ENyO+/U9QOQWfUVfRwv16FtKG+RLGnbky27trW8LWWjwnU9lK+nd1zM+fvH4Kep8OLtToPiorirCSwMniFnRHvdSOqxaOTjLnDNGoSa4yixz1LY2Oe8hrWglxOwAVUreO5XyhlDEyYCLt3F5c3MwGxDG3BvoevkpkZK+jc3lIwtd1aSPkbFUx/0mN9OZ4+wFGHxyVIc0B8ZblaGN+047jxN9F6xhL7R17aymZLGTZ4v4gjdp8QQR7FyTj/h+WOYzEuexx565D93y6K8+i90joXFtvouZ3ZZiDM55cXOe62jQb7eHtVqxLCWytIIBBFjfYg8iqZwd98c/NFsZK214Pzi1ZAFcuJ/R4+JxfAC5u5Z9of8AHqFT8hBsQQRuDoVKE1PBGUXHJvUmLSM2Nx4qSZxK4izm3+Kg2rKxWESZPEpA0bb4KPq8alfzt+K13rE5LgwP31WNyzEXOitfDXo+kncHTAsZvl+07z+6PioTmoLklGLlg0uB8AlmnEjS5jGHVwuC79kdb812Goq20lO+WQ2axpcfPYAeJNgs+E4I2Fga0AACwA2Hh/VU3H21GL9pHTZGU0Tw3M/eWRh72U8g38VXCLct8s/JEpSSW1ErhHErz2EdQ36+cPkDWD9XHe7e0100IHwUo2oa8XY4OG12kEaaHZc7ipamKoqIqeQVMhDIXyOzCWFuguATqzXccwrpDTR0NI1g9WNvtc47nzJV5URXEUhlkjp2buILvL+7n2K40dMGRtYBo0AeGypWANc6R1Q71nE5fL+9Fb6bEgdHaH4LzdRXi57exrp02o3OR+kbhXspXBo7kl3xnoebfefiuavbY2K/TfFOCCrpnMHrjvRno4fnsvz1xBh5Y/Na2pDh0cP7+C10Z74+JTUjZkOiIrisIiIAvpjLmw3K+VkgmLHXG42QF94Ow6Fsje2kbG1veJdfvO6Cy6lT8T0DP/kRk9e9+S/Pf6al+8Pcn6al+8PcqKlCNR3ZZGo4qyP0Z/jSi/8AsR/zfkvmTjGiIINRGQd/W/JfnX9NS/eHuXoxyXqPcFH1aPdnfSs7Hh+OxUtSRDK2SB+pDb932G234K24hgEFY6GSS72x3cxub6t17WJbztZfnKPiCUG4I9y6dwD6QQAGv9T7TftM8W9WrSuEVMz4xU9nV1IoJDDFlP011rRxvB1Md/8AUI0sLXJ9qz8G8S1NPTiUtM9EHOaQHZ6iAA+s4DUg729ysvE/DYr6dpp3tBDxLlsOylcNhIBvtv4lQFbUinjdVdg+lrHH6N2LSBFNI8AB4aPWaAb+ZC6DoFLJDVR543Ne3w5HoRuD5qExvgKKfVzAT12d/EFQYnR0cDRGKumxNlhkIJbUPc7mPVLSTy1V0HpO7N0gkgL2skigBjPffM5gdIA06ENs7boq504y5ee5KM2ir4h6K3tP1byB0cL+4hRT+AKkbBh/eIPusuq0vpGoH37SUwEbieN8ZHvGqmaTGqOX1KiF+2z28zYKGyaxLzX4JbovKOIt4BqXcmj94k+6ylKD0VyOIzuNujW2+Ll16bGKON+R08LXDQgvaCPPotrEaqKnhfNIbRxtLnEa6Dp1TZN5l5IborCKVgfo6ig1DRfqe87+I7Kfq3wUcRkle2Ng3JNr+AG7j5dVW8R9ItS2A1LaB0dLYfWyOGcB2jZRGN23INiqjhc7qiZ4mp5a+va5wAkfakjjPqPsNACD5hSjTjF369yMpt8Ezi/EFRWQmaJ7aKmBBgkldlfPID3W5RtGToojhnEaqF0hpozJ3z9Ko3ENfFITcviJ3Y7+nRb2C8LClxOOGpjdLG5hfSElz4on7vaRtobgHy8VdqnCYGzmqLQ2QMLS/bu+PIkK0iQXD2DyRmWqqiBPN6wHqxsHqsB8gLqu45jrJ5g10gZC07m4zW3OnwWHjvj9uUsYbM5feefk1crm4ilcSbj3LjV1YLhnaY+I6VoAEzLDQb/kvv8AxPS/7zP5vyXEP07L1H8IT9Oy9R/CFh9Rh3Zq9Zl2O7U/GdOzadpHTvfkqTx22nqJDJC9ru0B7Rov3XfeGmx+S5/+nZeo9yfp2XqP4QrqWnVN3TZVOrvyjSnhLHFp3BWNZ6qrMhu61/AWWBaCoIiIAiIgCIiAIiIAstPUujcHNJBHNYkQHSODPSO6FwBIF92k9x3iD9krreF45S12TMG9ow52Nfa7XWtdh589l+XFLYZxHLDbXMByJ1HkdwgP0djnDsslU2qa4O+jxP7CL1T2ztnF22l7qnUHBszp6KlLnwvjZLVTTMAJbUSHulpPdJFre0qG4c9MD2ANc+4+7L8nj+q6JhfpSp3gdo1zPEd9vsy6/BdBA8YYXViSigkmjqpHVOeIvjDLtjaQWykes05gp6i4GNSf/Mpaem7N8cjH0ztZMua7Xi3daO6f/wAU3Hi1BUSRymSF0kV+zLnWe3NvYHrZT8VZG7Z7T+8FwHEqHh94w+bLTUNVE0zF9R2rmTuyuc4m9iQ8AWHsXUMJiZW4RG0NLWTUwaA52Ytuywu4+sQbG/gtOr9HGGF7nvYAHuLnN7VwjJJuTlDuqlf8QUVNG2MTRMawBrWNcDZo0AAGqA57Q8QSfow4dLRVM1Q1j4C1sfcIGjHl50ItYnyU1wxwVLA+lnfJllbTCGpYBmEhbfJc7XaDutnFPSrTRg9mHyfyN9ubWy53xJ6ZXvBa14YD9mLU+ReflZdB1DHuJoKYd9wL7aMbq729AuO8aekp0pLQfJjT3R4uPMqk4pxPLNfXKDvY3J83blQ91wGWqq3SOLnm5P8AeiwoiAIiIAiIgCIiAIiIAiIgCIiAIiIAiIgCIiA9W9hWIGJ41IadD+a0EQHYuFooqhha8fWN1uCe8081MO4UiPN3vH5LmXCOOGN7SDqzfxbsV2KmqBIxr26hwBHtXmap1KUrxbszbRUJqzXKPI+AKewuZD+823/VRnFmG01FTkhl5X92PM43B5usOnzV3zgNuTYAXJOgAG5XDuP+KTPK54PdF2RDo0c/M6n2q6i5zfL4KpqMVwVPHMQMj8tyQ38VFL0leLaZwiIgCIiAIiIAiIgCIiAIiIAiIgCIiAIiIAiIgCIiAIiIDPSVBjeHDlv4hdZ4DxwEdkToe9H+Jb/fRcfU7w1iZY4AGxaczD4jkqqtNVIuLJwnslc7H6ReIeyhEDT3pBd56MH5/gCuFYlWdo8nkNB5Kf4ux18r3Oce/Jvbk0aAD3KrLtOGyNjk5bnc8REVhEIiIAiIgCIiAIiIAiIgCIiAIiIAiIgCIiAIiIAiIgCIiALZw79a3zREBnxv9cfYtBEQHiIiAIiIAiIgCIiAIiIAiIgCIiA//9k="/>
          <p:cNvSpPr>
            <a:spLocks noChangeAspect="1" noChangeArrowheads="1"/>
          </p:cNvSpPr>
          <p:nvPr/>
        </p:nvSpPr>
        <p:spPr bwMode="auto">
          <a:xfrm>
            <a:off x="612315" y="1603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data:image/jpeg;base64,/9j/4AAQSkZJRgABAQAAAQABAAD/2wCEAAkGBhQREBUUExQVFRUVFxUXFBgXFRQWFBgXFhUVFRcXGBUXHCYeFxkjGhQUHy8gJCcpLCwsFR4xNTAqNSYrLCkBCQoKDgwOGg8PGiwkHSQsLCwqLCwsKiwuLCwqLiwvLCksLS0sLCwsLCksLC4pLSwsLCksLCwsLCwsLCwpLCwpLP/AABEIAOEA4QMBIgACEQEDEQH/xAAcAAEAAgMBAQEAAAAAAAAAAAAABQYDBAcBAgj/xABEEAABAwIEAwQGBggGAgMBAAABAAIDBBEFEiExBkFREyJhcQcygZGhwRQjQlKx0RUzYoKSouHwFhdDU3KyJGNEVPE0/8QAGQEBAAMBAQAAAAAAAAAAAAAAAAIDBAEF/8QAMBEAAgEDAwICCQUBAQAAAAAAAAECAxExBBIhQVFhkRMUMnGBscHw8SJSodHhQgX/2gAMAwEAAhEDEQA/AOGoiIAiIgCIiAIiIAiIgCIiAKQweizvuRo38eQWixlyANyuo+jbhUSSguF2RWc/oX8m/wB9FyUlFXZ1K7sUXH6Atdmtbk4dCoZdf9IeBDM6UDuvJa/wPIrktTAWOLTyUKdRVI7kdnFxdmYkRFYRCIiAIiIAiIgCIiAIiIAiIgCIiAIiIAiIgCIiAIiIAiLNTU5e4NHP+7oCW4bwwyPBAuSQ1g6uOi/Q3DmCilp2xjfd56uO/wCXsVJ9F/DYv27h3Wd2Pxdzcuk3WLUTu9qNFOPFytYnSNlD2O2dcf1HkuL8V4MY3uBHeYbHxbyK7dMe8fMqrcbYP2kfatGrBZ3i3+iyaStsnteGX16e6N10OJleLbxGj7N5HI6jyWovYMAREQBERAEREAREQBERAEREAREQBERAEREARF6gPF9MYSbAXPQbqVwfhyScjQhp2NtT4NHNdd4S9E9gHSDsx75T5n7KA5Ph/CU0pFxlvsLEuPk0K/cOeiGoPeEZFx60hDB7tx7l1OWagwpoz5Yy71RYvlfY8tLkrSxX0jubFC6GnLXVEro4jVXgjs1ubO4nUA9EBr0PoyqAwNdV5WNFgxgcQOtjdbrPRNEdXVExPgWjX2grSw7Gq+tdLE2rpYnRAOzwBsucFpu2zj3bEDVV6XFqz9CiudXVBkme2MsblaI/rrEssLl2Vvl3ksC2SeiaH7M8w88h/ABadT6MpWg9nVXGxa5p1Gx1Bt8FX67G5YKSaWOsxQyWjY36VGGMaXSMJcwgd51muHk4qVwHiyQ19NBFXtro5i8TDssskQawuDi6wtrpZcaTydu0VPiH0ST5dWZra5o3B3wP4Ln+I8GzRE2F7ciC1/uK/S3EnFbKN0bCySWWUnJHGLuIbqXeA8VoUWJ0mKZ2GN3aMsXxyxlkrb6A662vzUjh+W5YS02cCD0Isvhd84p9FDXgmIZx912jx/xdz9q5DjnCkkBNgSBuCO83zHzXAQKIiAIiIAiIgCIiAIiIAvQF4stPMWODhyQHxlPRMh6FdA4ZwtlZIGZwwuBLNAQSPs+asb/RyAbGS37gVVStCm7SZZGnKWDjmQ9CvMh6Fdj/AMvW/wC5/IE/y9b/ALn8gVfrdLuS9BPscdyHoVbOEuDH1D23bcnVrfm7oFZ38KtbM2Nh7R3MZQAPNXgSQ4ZADYvleQ1rWi75HnZrfDVaIyUldFTVnZmzhuE02GxdrM5oIFs7uv3WN6+Wq0cS4s+mz01PTVBhhnziSUN+sD2k/VDN6ji0XuVVse4geKttRNB9bA3vU0xLowCO5NHbcA79FJ/4DqJnRzdux4qXiaV0Ya0QvABZJF962gt4eCkcPnjXD/0e2JramZ8zJDPTl7c3ZwizJBnO5ucwB5raip3VkbmUraire5zZHz1rQKclg/VhrvVzAkZmqyYfw7DTyGeolfVVBBbnlsbNO4bGO629uix4rx/FD3Q5otsBqfINGwVUqsY8dexNQbPvhrhOZlaKqZlNTBsTomw0+oObm9/Oy2hwHF9ANG6d4b2xma9oaHNObMABtoTuqVV+kt7vUabeLrfAKPfxtUHbKPefmo75vEfNndserL9LwI6Us7fEqqdjJY5QyRsRaTGbgGw2Oyk5+HGuxKKraWNbHE+Msa2xc5zr5iRoQAuWt40qBzb7rfNb1L6RZG+s0/uu+RTfNZj5P8DbHuWjH5n02KiskhllgEHZMdE3OYi43fmYNTflZVupr/0lWtjhilp3VJ+vkLnMkfTQG7QGnVhJ9/sU/hXpDjkIBdZ3Q90/kt/F8Lp6/K55c2Vn6uVji2VvOwcNx4KUasW7YfZnHBrkrZxkYXWSwiaSWmjhL3skOd8cjtI4mPOpLjyKslfg0dfAx72GKRzQ4XtnbcA2dbfSyqOJcNMoaqGabtZ6bMXzSEBzu22Y+Vo3aB0Xzi3GAmqWztLzBA4tpY2Eh1TPb1rf7beZ/NWkCkcZcCPgeSG2dvYeq8dW+PgqOYz0K/R+DTfpPD2PnY1rn5rFvItcWhzb+WypM/CA+ldjI4Rk+q7LdrunvXHxyFycmyHomQ9F2/8Ayn/9zf4E/wAp/wD3N/gVXpodyfo5HD8p6L3IehXbj6KLf6zf4FWuJMAjpHBokDybk90AABdjVhJ2TDhJK5zUheLaxCq7R5I22C1VYQCIiAIiICc4bxMxvABsQQ5h6EL9B4DibKymbJz2eObXDdfmJj7EEbjZdR9GnFQjlAcbRy2a/o1+wd8lRXp74llOW1nTanDS3Vuo+KhMYr+xjJ+0dGjxVvJVHqXfS64/7cWngSD+f4Lz6WnU5+BqnWcYm5w1hwhZ2shAe/m6wsDsNeZUJi/0g1jWue0TxufLQSadlI11g6B3R1ha6ycW4jS1DH0sr3RPabxucx4jLgNNQLFvLVRnDvDkFdEA2eWOSFwzsEnaMBB9eLoDbcE6hewYSffBLic8JmpjTxwXMrpB33uIsY2fsb3v8FO4jjcNFCGtyxxsFmtGw6Bo5rDxDxC2mhLnHQaDXVx5AeK49i2MyVMhe8/8W8mjwVDk5vbHHV/RFiSiry8icxvjaWoJDCWM8+8fM8lCMK12LOwqyEFBWRFycsmyxZmrXY9Z2sd0KmRPpyxPWRzHdCsEj7b6IDC9SeEcWTU5Gpez7pP/AFO4UW8rA9RlFSVmdUmuUdn4e4sjqWaG/JzTa48COY8dlixvBooY6qsY0ul7BwjG7Y7NOkbQO7crj1HiD4JA+M2cPiOh6hdc4S4qbUx9HDR7eh+YKpTdN2lyu/b3/wBk7KfKyV/A6OaWkjlkeKanpo707XEgSSi57WS1jkzE6c1KUla3FaPMLCoi9YDQ5uo/ZduPHyUriPCoqqgSTyOfAwDs4PVjDhuXW9ZQ0dfC7F7xPiiZFFllcHACUn1WAbHLobjpZaCsnuFMZ7aLK/8AWR6O6kcj/fRSlRXNb4noqjjbDTVTZ2epLo+x0ud/kVKNdfVeTqk6cuOpto2muT3E8Vysc95s1oJ/ouKcWYyZHuJPeebnwbyCunHmOgfVA91mr/F3JvsXKKmcvcXHmtGkpbY73l/Iqrzu9qwjGV4iLaZwiIgCIiAKRwatyPsdnfA8io5egoD9DcM8ROqaJzRrNG3LqbXuO673KEwzFPohLJWEEm5Nxc8tufNVD0e4u/6RGGnU9x45FvUrHxbiRlrJCDow5G+Abp+N1nh+mo4rD5LXzC7Os0uJ084y3Y6/2Xgfgd19Q0EFNnMUbI82ri0ADu3+A1XGoMVe3nfz396tWIVszMMBs8umPi4Mj8+QI/7KyrJpWWXwiMI3d3hEBxVxAaqckH6tlwwfi4+JUSxYWFZmqcYqKsiLbbuzM0qVw7CXSanQL4wLC+1dmOw28VfaCgAG2gF/dqpHCLouHwBstbFaeRzmxU+UOLu8bgOa0Wu4A8hff3KcpuKKSw75/hd+Sg8VrxNLmbJExocTcNlDja+UnTum1rltjupSpVf+YvyZBVafWS8zdo6c3EMwAltp92QDcs/Lde1mBNI2WvNjRlY2OV8Fg4HO1s3aNAIs5h++NRrvz3KlI+KKfIA993DQkMdY2+1blfe3JS9DU/a/Ij6WH7l5lOxLBHM1bt0UM4rp0kDZY2vbq14u3TkVSuIcIyHM0earLSAeVs4NjDqWZsjeWjh95vMLVcVheoySkrM6nZ3R3eB8dZTZS49nK0atJabHxG3RaVZgWGwMDHxQjLtpeT2kd4+1Urg+plfRzRAPGUZ4iLgHmWB3s28VXKjFnu52/H3lV0pZi8r7ROa6rqdBxPG4pYm00EZsLBlzqMvQbnTxWaTEzT0mZ/rgZWi+55fmuZ4biBinjlue64E68ufwurB6QsSLJP2codGOpcL3VNeHpJxg8ZJ05bIuSyU3iLES9xbe5vd56kqFX099ySdyvlaygIiIAiIgCIiAIiIC4ejOO1TLLyihe49Ne6PiQo4yFxJO5Nz5nVSvBAy0de8b9kG+/X5KJaqoczk/cvvzLJeyjK1S2G8RTw2DJDlH2Xd5vuKiWrM1WSipKzRBNrBYjjNLP/8A0U4a7m+LQ+0c1hqeG4nDNT1DXj7ru68fmodq28NjvK1Vqlt9ltfyT33yi44DQBrQPL8lIvxqMGSAtcHZXAG3dvluNRtdZMKi2SuwxvbFrb3kN36/sm3ss34rTFxSe5fdyiSk8EXwBhdJMyQ1L3MIbkaSWBl5G5W5QRfONxfRVfGg0dsIi8BhcBmILxl65dL+Sww3sAeguPG2q8wyMOd9dbs3SkOIIIsdLO1BGl/aF7eprLTwlUk201j+jxaNJ15KEUuHkUFX2jL+zztzsvty28boYaNzYmEk2zP5k5ibX8so/iWoVL/z9WtVQU19+PxI6zTPT1nHoXHDMeiip6eIhznljdGja5sPzWTGaK4IWHDMKuKdpcWnLE8EAE3yXIueXgprFY914tVwfs5u7ntU1JZ8DncHDTNXSzsjZc2G77eXJbH06ip/1UJmd9+X1fY1amPRWlUa4LG6W5/qbt2waFO2ESOIcU1EumfI37rO6PbbdQjlmcsLlZGMYq0URcm8mJyl+ObyUlFN1YYz5tsfmodymsYGbBoSfsTvA/eP9FXV4lF+P0Jww14FHREVpWEREAREQBERAF6F4iAuvBx/8CuH7LT7OqiGqV9HpztrIvvwG3iQR8rqKYqqfty9/wBCyXsxMrVmasLVmarisytW7hRtMPb8lpNWencQ9pHIoDpmFO2W3RtD68Zht8A1unvuofB6m4CzY9PJDaoiewWsC1wvc30sPx9inCDnJRWSE5KKuyn4vSGGpljP2Xu9xOYfyuC1aHDmSy9k8gNdbvbG3ec7Xl9oKy8Y05kbBV2t2zA2QW0D2jQ/vC/uCreFO/8AJaCARmAsdrOIHP8A5OXrV5SlpnJPlRkvjb/DyqcVHUWeG0/hf/TYxnDIIZrQknNcG8naZrCN4drsASQtZsJe4Nbu4ho83Gw+JRlGGhrhYaEBth3dQb38fkrHwHhPbVYeR3Ie+ehcdGtPxPsCr0MPVdJJt3d3z4p2+hLVS9Y1MUlZWX88lpxmn7GaHKAA1jAd73By8vBfOKndaFbHJVVDJC/uMNy3Ud25IH7RuOa+sWqd15jStdO9/wAfQ9NN9UUXiJ95feopy3MRkzSErUeokzE5YXLM5YXLgMTlMYkLYM3xqD8LqHcpjiY5MKpGc3vkf7DYj8VVVzFeJZDr7ikrxerxWlYREQBERAEREARFs0FJ2jwOXPyQFr9G8WSpa4/6gcz2OFrrTxKk7KeRlrZXEDyvp8LK78K4UIoTUOadu4La5RufasVZw+6vqDKyN1jYHWzSRuS4+xZoS3VXbGPiXSjaCvkpLAt+nw17uVvP8t10jCfRwG/rHAeDN/4irXh3D0ENskbb9T3ne8/Jaik5hhHAk01iGOt953db8d1cKD0aMaLyvv8AssFh/EdSrk6WwVc4i4tjp2EvdboN3O8goTqKGSUYuWCuYpQilmszSN237J6FZ5wJY7EAkEOFxfZUDHOLpal9wcjQbtaD/wBjzKlsD4mBs1xsf72XYOVrvg5JLoXiknbVU7qeYAG2hBvp9hwJG4I+C5zjGCywz5ScrgN7XDgHAtc33H3q3Rzg95vPexsb9Qeq1cZxLMGsnYXs079rPa475SNDt5FbNNN3dO10/vjx+Zj1FNNKadmitUeHvdLlYS8vsGt6Ec/AcyV0mihbRU4haQZH3LztdxFi7wA2Hkq1gNexheIWG1h9Y4XkdtcX2HOwHRbLX2cZHnVwGhNyDYX1HLTbkpaurKTdNKyXPxf5wR0tJRtNu7fHwRJRPDGH9o39nJR8MP0mYR/Zvd58OnmofGuJWsBANzyCr+FcVzQS5/WaTq07W8DyKwu8Y/pNys3ydRrfRpG9t4nlp+67vN9+4VQxfgKeK5LDYfaZ3m+dhqParxwzxnHUsu12o9Zp9ZvmPmFZWzBwUYVFPB2UXE/PlRhj28r+W/uUfI2267/iWCQzevGCeo0PvG6qeK8AtPqOv4PHzCsInJwwuIA3JAHmTYfFWH0h0WkMQH6mJoHjfU/34KQbwuaadkj2OysdcgWLT0181aeJMHFZRCeNpzsBIBGrm/aHz96z1HapFvH1ZbH2XbJwVFvYtR9m/T1Xaj5haKvKgiIgCIiAIiIArrwbw+ZHtb97vPPRo5KtYPRZ33I0bv58gu08J4P2ENyO+/U9QOQWfUVfRwv16FtKG+RLGnbky27trW8LWWjwnU9lK+nd1zM+fvH4Kep8OLtToPiorirCSwMniFnRHvdSOqxaOTjLnDNGoSa4yixz1LY2Oe8hrWglxOwAVUreO5XyhlDEyYCLt3F5c3MwGxDG3BvoevkpkZK+jc3lIwtd1aSPkbFUx/0mN9OZ4+wFGHxyVIc0B8ZblaGN+047jxN9F6xhL7R17aymZLGTZ4v4gjdp8QQR7FyTj/h+WOYzEuexx565D93y6K8+i90joXFtvouZ3ZZiDM55cXOe62jQb7eHtVqxLCWytIIBBFjfYg8iqZwd98c/NFsZK214Pzi1ZAFcuJ/R4+JxfAC5u5Z9of8AHqFT8hBsQQRuDoVKE1PBGUXHJvUmLSM2Nx4qSZxK4izm3+Kg2rKxWESZPEpA0bb4KPq8alfzt+K13rE5LgwP31WNyzEXOitfDXo+kncHTAsZvl+07z+6PioTmoLklGLlg0uB8AlmnEjS5jGHVwuC79kdb812Goq20lO+WQ2axpcfPYAeJNgs+E4I2Fga0AACwA2Hh/VU3H21GL9pHTZGU0Tw3M/eWRh72U8g38VXCLct8s/JEpSSW1ErhHErz2EdQ36+cPkDWD9XHe7e0100IHwUo2oa8XY4OG12kEaaHZc7ipamKoqIqeQVMhDIXyOzCWFuguATqzXccwrpDTR0NI1g9WNvtc47nzJV5URXEUhlkjp2buILvL+7n2K40dMGRtYBo0AeGypWANc6R1Q71nE5fL+9Fb6bEgdHaH4LzdRXi57exrp02o3OR+kbhXspXBo7kl3xnoebfefiuavbY2K/TfFOCCrpnMHrjvRno4fnsvz1xBh5Y/Na2pDh0cP7+C10Z74+JTUjZkOiIrisIiIAvpjLmw3K+VkgmLHXG42QF94Ow6Fsje2kbG1veJdfvO6Cy6lT8T0DP/kRk9e9+S/Pf6al+8Pcn6al+8PcqKlCNR3ZZGo4qyP0Z/jSi/8AsR/zfkvmTjGiIINRGQd/W/JfnX9NS/eHuXoxyXqPcFH1aPdnfSs7Hh+OxUtSRDK2SB+pDb932G234K24hgEFY6GSS72x3cxub6t17WJbztZfnKPiCUG4I9y6dwD6QQAGv9T7TftM8W9WrSuEVMz4xU9nV1IoJDDFlP011rRxvB1Md/8AUI0sLXJ9qz8G8S1NPTiUtM9EHOaQHZ6iAA+s4DUg729ysvE/DYr6dpp3tBDxLlsOylcNhIBvtv4lQFbUinjdVdg+lrHH6N2LSBFNI8AB4aPWaAb+ZC6DoFLJDVR543Ne3w5HoRuD5qExvgKKfVzAT12d/EFQYnR0cDRGKumxNlhkIJbUPc7mPVLSTy1V0HpO7N0gkgL2skigBjPffM5gdIA06ENs7boq504y5ee5KM2ir4h6K3tP1byB0cL+4hRT+AKkbBh/eIPusuq0vpGoH37SUwEbieN8ZHvGqmaTGqOX1KiF+2z28zYKGyaxLzX4JbovKOIt4BqXcmj94k+6ylKD0VyOIzuNujW2+Ll16bGKON+R08LXDQgvaCPPotrEaqKnhfNIbRxtLnEa6Dp1TZN5l5IborCKVgfo6ig1DRfqe87+I7Kfq3wUcRkle2Ng3JNr+AG7j5dVW8R9ItS2A1LaB0dLYfWyOGcB2jZRGN23INiqjhc7qiZ4mp5a+va5wAkfakjjPqPsNACD5hSjTjF369yMpt8Ezi/EFRWQmaJ7aKmBBgkldlfPID3W5RtGToojhnEaqF0hpozJ3z9Ko3ENfFITcviJ3Y7+nRb2C8LClxOOGpjdLG5hfSElz4on7vaRtobgHy8VdqnCYGzmqLQ2QMLS/bu+PIkK0iQXD2DyRmWqqiBPN6wHqxsHqsB8gLqu45jrJ5g10gZC07m4zW3OnwWHjvj9uUsYbM5feefk1crm4ilcSbj3LjV1YLhnaY+I6VoAEzLDQb/kvv8AxPS/7zP5vyXEP07L1H8IT9Oy9R/CFh9Rh3Zq9Zl2O7U/GdOzadpHTvfkqTx22nqJDJC9ru0B7Rov3XfeGmx+S5/+nZeo9yfp2XqP4QrqWnVN3TZVOrvyjSnhLHFp3BWNZ6qrMhu61/AWWBaCoIiIAiIgCIiAIiIAstPUujcHNJBHNYkQHSODPSO6FwBIF92k9x3iD9krreF45S12TMG9ow52Nfa7XWtdh589l+XFLYZxHLDbXMByJ1HkdwgP0djnDsslU2qa4O+jxP7CL1T2ztnF22l7qnUHBszp6KlLnwvjZLVTTMAJbUSHulpPdJFre0qG4c9MD2ANc+4+7L8nj+q6JhfpSp3gdo1zPEd9vsy6/BdBA8YYXViSigkmjqpHVOeIvjDLtjaQWykes05gp6i4GNSf/Mpaem7N8cjH0ztZMua7Xi3daO6f/wAU3Hi1BUSRymSF0kV+zLnWe3NvYHrZT8VZG7Z7T+8FwHEqHh94w+bLTUNVE0zF9R2rmTuyuc4m9iQ8AWHsXUMJiZW4RG0NLWTUwaA52Ytuywu4+sQbG/gtOr9HGGF7nvYAHuLnN7VwjJJuTlDuqlf8QUVNG2MTRMawBrWNcDZo0AAGqA57Q8QSfow4dLRVM1Q1j4C1sfcIGjHl50ItYnyU1wxwVLA+lnfJllbTCGpYBmEhbfJc7XaDutnFPSrTRg9mHyfyN9ubWy53xJ6ZXvBa14YD9mLU+ReflZdB1DHuJoKYd9wL7aMbq729AuO8aekp0pLQfJjT3R4uPMqk4pxPLNfXKDvY3J83blQ91wGWqq3SOLnm5P8AeiwoiAIiIAiIgCIiAIiIAiIgCIiAIiIAiIgCIiA9W9hWIGJ41IadD+a0EQHYuFooqhha8fWN1uCe8081MO4UiPN3vH5LmXCOOGN7SDqzfxbsV2KmqBIxr26hwBHtXmap1KUrxbszbRUJqzXKPI+AKewuZD+823/VRnFmG01FTkhl5X92PM43B5usOnzV3zgNuTYAXJOgAG5XDuP+KTPK54PdF2RDo0c/M6n2q6i5zfL4KpqMVwVPHMQMj8tyQ38VFL0leLaZwiIgCIiAIiIAiIgCIiAIiIAiIgCIiAIiIAiIgCIiAIiIDPSVBjeHDlv4hdZ4DxwEdkToe9H+Jb/fRcfU7w1iZY4AGxaczD4jkqqtNVIuLJwnslc7H6ReIeyhEDT3pBd56MH5/gCuFYlWdo8nkNB5Kf4ux18r3Oce/Jvbk0aAD3KrLtOGyNjk5bnc8REVhEIiIAiIgCIiAIiIAiIgCIiAIiIAiIgCIiAIiIAiIgCIiALZw79a3zREBnxv9cfYtBEQHiIiAIiIAiIgCIiAIiIAiIgCIiA//9k="/>
          <p:cNvSpPr>
            <a:spLocks noChangeAspect="1" noChangeArrowheads="1"/>
          </p:cNvSpPr>
          <p:nvPr/>
        </p:nvSpPr>
        <p:spPr bwMode="auto">
          <a:xfrm>
            <a:off x="815012" y="3127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4" descr="data:image/jpeg;base64,/9j/4AAQSkZJRgABAQAAAQABAAD/2wCEAAkGBxQQDxAUEBQUFRUWFBUWFBcVFBgVFRUVFRYWFxUWFBUYHCggGRslHBUXIjEhJSkrLy4uFx8zODQsNygtLisBCgoKDgwOGhAQGjUlICQsNywvMi0sLCw0MiwsLzQsLCwtLywsLCwtNSwsLiwsLCw0LCwwLDcsLCwsLCwsLDgsLP/AABEIAKEA/AMBIgACEQEDEQH/xAAcAAEAAQUBAQAAAAAAAAAAAAAABwEEBQYIAwL/xABMEAABAwICBQUJDQYEBwAAAAABAAIDBBEFEgYHITFBE1FhcXMiNVJigZGSsbMUFSMyMzRCU3KTobLBCBdUdILRFiVD0iRjwsPh4vD/xAAaAQEAAwEBAQAAAAAAAAAAAAAAAQMFAgQG/8QALBEBAAIBAgQEBAcAAAAAAAAAAAECAxEhBBITMQUyQVFCUmGRFSIzcbHB0f/aAAwDAQACEQMRAD8AnFERAREQERUKDH1+MxQuyvdt5gLkdatf8TQeP6K1LEts8p8d3rK8Fh5PEcvNOmmjzTlnVun+JoPG9FfbNI4D9IjraVpCpZcR4lm+h1rJEgxOF/xZGHovY+Yq7uowsrmlrpIviPcOi9x5ir6eKT8dfs6jN7wkdFqtDpUdgmb/AFM/Vq2Olq2StzRuDh0fqtHDxOPN5ZW1vFuz3REV7oREQEREBERAREQEREBERAREQEREBERAREQEKIUEb4h8tL2j/wAxXgvfEPlpe0f+YrwXyd/NLwz3ERFyCIvWlpzI9rG2u42F93/2xIiZnSB5L0pqh0bg5ji09HHr51kpdHJ27mh3U7+6x09K+M92xzesfqrLYsmPeYmEzEw2zBtIWy2bLZr+B+i7+xWeCi+y2PAsfLbRzHZ9Fx4dDujpWpwniGv5Mv3/ANXUy+kttRUBVVrLxERAREQEREBERAREQEREBERAREQEREBCioUEcYh8tL2j/wAxXgvfEPlpe0f+YrwXyd/NLwz3ERFyCvsB+cw/a/QqxV9gPzmH7X6FWYf1K/vH8pr3hIK+XtBFiLjpX0i+qe1hq7RyKTa0ZDzt3eVq1nEcElhuSMzfCbtHlG8Lf1Sy8WbgcWXeI0n6K7Y62apozjNiIpDs+g7m8U9HMtrusJiujjJbuj7h/R8U9Y4daucDlkLSyYEPZYX4OB3EHjuThupinp5N/af6KaxtLJoiL2rBFS6XQVRUul0FUVLpdBVERAREQEREBERAREQFQqqINKxjBZRK9zGl7XOJFtpF9tiFYe9k31UnolSHZVWbfwzHa0zEzCqcMSjv3sm+qk9Ep72TfVSeiVIiLn8Lp80o6MI797JvqpPRKvMFw+VtREXRvADtpLSBuK3hLLqvhtK2i3NOyYwxAiItJaoSqhYTSellLGy0ziJYrkAbQ9ptmaW8dwsrDAtMo5rNntE/nJ7gnoJ3dRVc5YrblnZVOWtbcttm1KlkBVVYtEREEW6R4nM2sna2WQAPNgHEAbAsd77z/XSemV76UfPaj7Z9QWLWPe0807+rDyWtzzv6r333n+uk9Mp77z/XSemVZIuea3u457e69995/rpPTKy+jekczKiNj3l7HuDSHbSMxsCDv3rW1d4R85p+1j/MF1W9otG7vHktFo3TIFVUCqthuCIiAiIgIiICIiAiIgIiICIiAiIgIiIKELQtNNG8pdPA3YdsrRw8do5udb8qFt1XkxxkrpKvLijJXSUTYRpFPTWDHZmeA/aP6TvC3TC9M4JbCQ8k7xvi+R391h9KtEi0mWmbcb3xgbR0s6OhaavBz5ME8ss3qZeHnllNsUzXC7SCOcEEecL6uoWpauSI3je5n2SR+G5ZeHS6rb/qB32mNP4ixV9eMr6w9FeOr8ULbSf57U/bPqCxa9q2pdNI+R9szjc2FhfoC8V4bTrMyzrzraZERFDkV3hHzmn7WP8AMFaK7wj5zT9rH+YKY7w6r5oTIFVUCqtpviIiAiIgIiICIiAiIgIiICIiAiIgIiICIiCllrGkWiTJ7vhsyTj4LuscD0hbQi5vSLxpLi+Ot40sheuopIH5ZWFh6dx6juKt1M9dRRzNyysa4cxHq5lp+KaCbzTPt4r9vmd/deDJwtq713Z2Xg7V8u7SEV/W4NPD8rE8DnAzN87bhWF15ZiY2l45rNdpEREQK7wj5zT9rH+YK0V7gjC6qpwBc8qz8HAn8Apr3h1TzQmIJdAo40nrJHSvfZ0mWSoYWBrH8lHDExzSGPcG3JdmLtrrEW3Lab6RwqrXtEJH5ZonPDxGY7ODi8AviY98bXkkua1zjYkk2cOZbCgIiICIqIKoiICIiAiIgIiICIiAiIgIiICIiAiIgoQrGpweCX48Ubutov51foomInuiYie7ASaH0jv9Ijqe8fqvL/BNL4L/ALxy2RFx0qeyvo4/lhrf+CaXwX/eOV9hej0FM7NEzuvCcS4jqJOxZZEjFSJ1iExipE6xCgWNrcDjlkMl3skIyl0UjmFzeZwGw9ZFxzrJorFi1w6gjp4xHC0NaOFySSd5JJuT0lXSIgIiIMDpziMlLhtXPCbSRx52Ei4uCN44hYrQHT+HE2ZD8FUNAL4jud40R+kOjeOKu9Z/ebEOxPrC5lp53Rva+NzmPabtc0kOaeBBCDsEFVUYaudaDavJT1xDJ9gZJsDJujma/o3HgpOCDXNYGkb8NoH1EbGvc18bcriQO7cG7x1rUdAdZ0+I17aeSCJjSx7szXOJ7kDZYjpWT1395Ze1g9o1RlqU78x9jL6gg6Luqqi5k1hYjM3Fq8NmlaBNYBsjgAMjdwB2IOm7qqwGgLy7C6EuJJMDLkm5OziSsjjptSVJGwiGW3R3DkF7dVXJ+jOJzmroQZpiDUU4IMryCDIwEEX3bV1ggKl1Vc6619KX1GJSMhle2OAGIZHuaC8G8h7k7duz+lB0UEUP6itJXPNRSTvc4j4aEvcXGx2SNudtgcp/qKl8IKrzina4uDXA5TZ1jex5jzFei580g0rqMMx+vkp3XaZW8pE6+SQCNm/mdzEIOg0Wv6IaW0+Jw54HWcNkkbtj4zzOHEcxGwrYEFEuoO17VkkdfTiOSRg9z3IY9zQTnO8AratRM75MOmMj3PPul4u9xcbZI9lyd20oJIVF51VQ2NjnvcGtaC5zjuAG0kqANNtalRVyFlE90FOLgEbJZRzl29jegWO3agn6SqY34z2g9LgPWvqOZrtrXBw6Df1LlClwSrrBnjhnnHhZXPB6nHeqUtXV0MwEbp6eUEWaMzXX4fBnY7zEFB1oFRYTQyrqpqKJ9fGI5iNoHEcHOb9AnweC0XX9UvjgoeTe9l5pASxxaSOTJsbFBKyLkeKtqn3ySVLrb8r5HWvuvY7F6crWc9Z55kHWaqoX1EvnNVWcuZy3kY8vK57XzuvbP5FNAQavrP7zYh2J9YXOWjeFe7KyCnDshlcWhxFwDlc4XHNsXRus/vNiHYn1hQLq1784f2p9m9BjMfwOehmMNUwscLkEG7XAfSY7iPxCkXV1rTMOWnxJ5dHsEc52lniyni3xuHHnUr6T6NU+IwGKpZe21jhsfG7wmO4fquddM9DajC5bSjPE42imaO5d0O8F3Rx4IJi11vDsEkLSCDLAQQbgjlG7QVGmpTvzH2MvqC1tmkk/uGSic7NA5zHNa43MRY7N8GeDT4O7mstl1Kd+Y+xl9QRLopct6xe/GI9v/wBDF1IuW9YvfjEe2P5GIh0Jq+700HYR+pZLHvmlV2Mv5HLGavT/AJTQdgz1LJ4+bUdVf6iX8jkHKmi/zug/mKb2rF10uRdF/ndB/MU3tWLrpEywGnGPDD6Cef6QbljHPI7Yz8dvkXOmhmjr8SrBA1xF2yPe87TsB2uPOXFt+srddfGPcrUw0jHdzC0vkHAyPFmg/Zbf0lfaj/c9LDU1E80LJJXCNjXSNDhHHfaQTszOJ8jQiEZ6P4s/D6yKexDoZCJGcbAlsrD02uOsBdXU07ZGMew3a5oc0jiCLgrm/WxSwtxJ8lM+N8c45Q8m4ODZNzwbbrkA+UqS9SGkPuihdTvPwlMQBfjE+5YfIQ5vkHOiUlLl/Wb35r+1Hs2LqBcv6ze/Nf2o9mxCGFwjFZqSZstNIY5G7iNxHFrhuc08xXQegGsKHE28m+0VS0XdGdz+d0R4jo3haqNXMeI4PQzQZYqoU7O6tZkuzY2QDj42/rUS1dLNRzlkgfDNGb78rmng5pHrCCQtf3fCm/l/+4VtuoLvZN/NP9nGoe0n0llxF0D6ixkji5MuGzPZxIc4bgdvBTDqC72TfzT/AGcaBr4xh0NBFAwkGokId2cYzOHlJYOolRrqs0YZiNflmF4YmcpK3w7mzGHoJBv1LdP2h4Tlw5/0Q6dh+04ROb+DHLH/ALPtS1tXWxn4z4oi3p5Nz81vvAgm6KIMaGtAa0bAALADmAG5W1VhUMsscskTHSR35N7mguZfflKvURCgUSftDfIYf28nsypcUR/tDfIYf28nsyg1jU1pBTUM9Y6slbE18cQYXBxuWukJGwHwgpT/AHlYV/Fx+g//AGqBNF9FqnEnytpAwmMNc/O/ILPJAtsN/ilbD+6LE/Ap/v8A/wBEE54BpFS14e6jlbKGEB5aHCxIuBtA4LLqPtUWidThkVW2rDAZJGObkfnFmssbmwUgoNX1n95sQ7E+sKBdWvfnD+1Ps3ro/SXCRW0c9OXZBKwszAXLb2224rQ9G9UTaKsp6gVTnmJ2bKY2gO7kt3g9KCT1a4lh8VTE+KdjZI3CzmuFwf8Az0q6RBzprC1cS4c501ODLSnbfe+LoeOLfGHlVNSnfmLsZvU1dFSMDgQQCCLEEXBB3gjitGwvV5HR4rHV0lmRFkrXxcGF4FjF4uz4vDZZBvS5411YI6nxN01vg6kBzTwzsAa9pPPbKV0OFj8dwWGuhdDUsD2Hbt3tPBzTvaRzhBC2rjWe2ggFNWMe+JpPJPjAc5gO0sc0kXHNZXmn+thlVTPp6FkgEgyySyAMOQ72sbe9zuubL3xTUe7MTSVQDfBmjJI6ntO3zL4w7UfJm/4mrZl5oozm87zYeZEtR1U4I6rxSAgdxARNIeAy3yA9Jdu6iui8XxJlLTzTy/FjY57umw3DpO7yq10a0cp8Ph5KlYGgm7idr3ndd7t7irbTXRw4lS+5+WdC0va55a0EuDdobt3C9vMiHMs00tbVF7u7mnl3Di+R2xo6BcDoAW1HVNin1EX3zFJOimqeKhq4qgzvlMdy1rmNAzEWDrjiLnzqR0S5nr9WWI08UkskLAxjS52WVjnWbtJAG0rw1b6Q+4MRhkcbRSERS82R5FnHoDrHzrpyVgcCHAEEEEHcQdhBUSyajYSXZaqUNJNm5GmzTubc77DYglxcwaze/Nf2o9mxdKYVSuhgije8yOYwNLyLF2UWuRz7lH+kmqRlbWT1BqpGGVwcWhjSBZobYE9SIbRq5H+UYf2DPUqaaaGU+KRZZRlkaDycrR3bL8D4TegrKaO4WKOkgpw4vETAwOIsXW4kLIoOT9JtG6jDpuSqW2Jvke3bHIBxYf0O0KZNQXeyb+af7ONbzj+BQV0Loalgew7vCa7g5jt7SOdYjV5os7C4J4C8SNM7pI3WsSwtYAHjg4Fp3IPXWFo375UEsLbCQd3CTuEjdwJ4A7vKubsNr58PqmyMzRTxOsWuG4/SY8cQdxXWy1XS3QOkxI5pWFktrCWOzX24B3BwHSg1jDNddI6Me6Yp45OIY0SMJ8VwN/OAtd0j1yzPmjNAzk42Ou4TAF0o3ZXBpORvHYSd3UfWr1HTB3wNXEW/8yJwI9FxB/BX2C6kWtcDWVJePAhaWXHMXkk+ayJb7oPpbHilOZY2PYWnLI1w2B1vou3OHV5Vo37QvzfD+3k9mVKOF4dFTQsigY2ONos1rRYD+56Vr+n2hbcWjgY6V0XJPc8FrQ6+ZuW21EIU1baZMwmWpfJE+XlWRtAYWgjIXk3zEeEt9/flB/CVHpx/7l5fuNj/AIyT7tir+42P+Mk+7YiWwaG6zYsTqvc7KeWM5HPzPcwizbXFmknit9Uf6F6smYZV+6G1D5DkczK5jQO6ttuOpb+EQqiIgIiICIiAiIgIiICIiAiIgIiICIiAiIgIiICIiAiIgIiICIiAiIg//9k="/>
          <p:cNvSpPr>
            <a:spLocks noChangeAspect="1" noChangeArrowheads="1"/>
          </p:cNvSpPr>
          <p:nvPr/>
        </p:nvSpPr>
        <p:spPr bwMode="auto">
          <a:xfrm>
            <a:off x="1017709" y="4651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6" descr="data:image/jpeg;base64,/9j/4AAQSkZJRgABAQAAAQABAAD/2wCEAAkGBxQQDxAUEBQUFRUWFBUWFBcVFBgVFRUVFRYWFxUWFBUYHCggGRslHBUXIjEhJSkrLy4uFx8zODQsNygtLisBCgoKDgwOGhAQGjUlICQsNywvMi0sLCw0MiwsLzQsLCwtLywsLCwtNSwsLiwsLCw0LCwwLDcsLCwsLCwsLDgsLP/AABEIAKEA/AMBIgACEQEDEQH/xAAcAAEAAQUBAQAAAAAAAAAAAAAABwEEBQYIAwL/xABMEAABAwICBQUJDQYEBwAAAAABAAIDBBEFEgYHITFBE1FhcXMiNVJigZGSsbMUFSMyMzRCU3KTobLBCBdUdILRFiVD0iRjwsPh4vD/xAAaAQEAAwEBAQAAAAAAAAAAAAAAAQMFAgQG/8QALBEBAAIBAgQEBAcAAAAAAAAAAAECAxEhBBITMQUyQVFCUmGRFSIzcbHB0f/aAAwDAQACEQMRAD8AnFERAREQERUKDH1+MxQuyvdt5gLkdatf8TQeP6K1LEts8p8d3rK8Fh5PEcvNOmmjzTlnVun+JoPG9FfbNI4D9IjraVpCpZcR4lm+h1rJEgxOF/xZGHovY+Yq7uowsrmlrpIviPcOi9x5ir6eKT8dfs6jN7wkdFqtDpUdgmb/AFM/Vq2Olq2StzRuDh0fqtHDxOPN5ZW1vFuz3REV7oREQEREBERAREQEREBERAREQEREBERAREQEKIUEb4h8tL2j/wAxXgvfEPlpe0f+YrwXyd/NLwz3ERFyCIvWlpzI9rG2u42F93/2xIiZnSB5L0pqh0bg5ji09HHr51kpdHJ27mh3U7+6x09K+M92xzesfqrLYsmPeYmEzEw2zBtIWy2bLZr+B+i7+xWeCi+y2PAsfLbRzHZ9Fx4dDujpWpwniGv5Mv3/ANXUy+kttRUBVVrLxERAREQEREBERAREQEREBERAREQEREBCioUEcYh8tL2j/wAxXgvfEPlpe0f+YrwXyd/NLwz3ERFyCvsB+cw/a/QqxV9gPzmH7X6FWYf1K/vH8pr3hIK+XtBFiLjpX0i+qe1hq7RyKTa0ZDzt3eVq1nEcElhuSMzfCbtHlG8Lf1Sy8WbgcWXeI0n6K7Y62apozjNiIpDs+g7m8U9HMtrusJiujjJbuj7h/R8U9Y4daucDlkLSyYEPZYX4OB3EHjuThupinp5N/af6KaxtLJoiL2rBFS6XQVRUul0FUVLpdBVERAREQEREBERAREQFQqqINKxjBZRK9zGl7XOJFtpF9tiFYe9k31UnolSHZVWbfwzHa0zEzCqcMSjv3sm+qk9Ep72TfVSeiVIiLn8Lp80o6MI797JvqpPRKvMFw+VtREXRvADtpLSBuK3hLLqvhtK2i3NOyYwxAiItJaoSqhYTSellLGy0ziJYrkAbQ9ptmaW8dwsrDAtMo5rNntE/nJ7gnoJ3dRVc5YrblnZVOWtbcttm1KlkBVVYtEREEW6R4nM2sna2WQAPNgHEAbAsd77z/XSemV76UfPaj7Z9QWLWPe0807+rDyWtzzv6r333n+uk9Mp77z/XSemVZIuea3u457e69995/rpPTKy+jekczKiNj3l7HuDSHbSMxsCDv3rW1d4R85p+1j/MF1W9otG7vHktFo3TIFVUCqthuCIiAiIgIiICIiAiIgIiICIiAiIgIiIKELQtNNG8pdPA3YdsrRw8do5udb8qFt1XkxxkrpKvLijJXSUTYRpFPTWDHZmeA/aP6TvC3TC9M4JbCQ8k7xvi+R391h9KtEi0mWmbcb3xgbR0s6OhaavBz5ME8ss3qZeHnllNsUzXC7SCOcEEecL6uoWpauSI3je5n2SR+G5ZeHS6rb/qB32mNP4ixV9eMr6w9FeOr8ULbSf57U/bPqCxa9q2pdNI+R9szjc2FhfoC8V4bTrMyzrzraZERFDkV3hHzmn7WP8AMFaK7wj5zT9rH+YKY7w6r5oTIFVUCqtpviIiAiIgIiICIiAiIgIiICIiAiIgIiICIiCllrGkWiTJ7vhsyTj4LuscD0hbQi5vSLxpLi+Ot40sheuopIH5ZWFh6dx6juKt1M9dRRzNyysa4cxHq5lp+KaCbzTPt4r9vmd/deDJwtq713Z2Xg7V8u7SEV/W4NPD8rE8DnAzN87bhWF15ZiY2l45rNdpEREQK7wj5zT9rH+YK0V7gjC6qpwBc8qz8HAn8Apr3h1TzQmIJdAo40nrJHSvfZ0mWSoYWBrH8lHDExzSGPcG3JdmLtrrEW3Lab6RwqrXtEJH5ZonPDxGY7ODi8AviY98bXkkua1zjYkk2cOZbCgIiICIqIKoiICIiAiIgIiICIiAiIgIiICIiAiIgoQrGpweCX48Ubutov51foomInuiYie7ASaH0jv9Ijqe8fqvL/BNL4L/ALxy2RFx0qeyvo4/lhrf+CaXwX/eOV9hej0FM7NEzuvCcS4jqJOxZZEjFSJ1iExipE6xCgWNrcDjlkMl3skIyl0UjmFzeZwGw9ZFxzrJorFi1w6gjp4xHC0NaOFySSd5JJuT0lXSIgIiIMDpziMlLhtXPCbSRx52Ei4uCN44hYrQHT+HE2ZD8FUNAL4jud40R+kOjeOKu9Z/ebEOxPrC5lp53Rva+NzmPabtc0kOaeBBCDsEFVUYaudaDavJT1xDJ9gZJsDJujma/o3HgpOCDXNYGkb8NoH1EbGvc18bcriQO7cG7x1rUdAdZ0+I17aeSCJjSx7szXOJ7kDZYjpWT1395Ze1g9o1RlqU78x9jL6gg6Luqqi5k1hYjM3Fq8NmlaBNYBsjgAMjdwB2IOm7qqwGgLy7C6EuJJMDLkm5OziSsjjptSVJGwiGW3R3DkF7dVXJ+jOJzmroQZpiDUU4IMryCDIwEEX3bV1ggKl1Vc6619KX1GJSMhle2OAGIZHuaC8G8h7k7duz+lB0UEUP6itJXPNRSTvc4j4aEvcXGx2SNudtgcp/qKl8IKrzina4uDXA5TZ1jex5jzFei580g0rqMMx+vkp3XaZW8pE6+SQCNm/mdzEIOg0Wv6IaW0+Jw54HWcNkkbtj4zzOHEcxGwrYEFEuoO17VkkdfTiOSRg9z3IY9zQTnO8AratRM75MOmMj3PPul4u9xcbZI9lyd20oJIVF51VQ2NjnvcGtaC5zjuAG0kqANNtalRVyFlE90FOLgEbJZRzl29jegWO3agn6SqY34z2g9LgPWvqOZrtrXBw6Df1LlClwSrrBnjhnnHhZXPB6nHeqUtXV0MwEbp6eUEWaMzXX4fBnY7zEFB1oFRYTQyrqpqKJ9fGI5iNoHEcHOb9AnweC0XX9UvjgoeTe9l5pASxxaSOTJsbFBKyLkeKtqn3ySVLrb8r5HWvuvY7F6crWc9Z55kHWaqoX1EvnNVWcuZy3kY8vK57XzuvbP5FNAQavrP7zYh2J9YXOWjeFe7KyCnDshlcWhxFwDlc4XHNsXRus/vNiHYn1hQLq1784f2p9m9BjMfwOehmMNUwscLkEG7XAfSY7iPxCkXV1rTMOWnxJ5dHsEc52lniyni3xuHHnUr6T6NU+IwGKpZe21jhsfG7wmO4fquddM9DajC5bSjPE42imaO5d0O8F3Rx4IJi11vDsEkLSCDLAQQbgjlG7QVGmpTvzH2MvqC1tmkk/uGSic7NA5zHNa43MRY7N8GeDT4O7mstl1Kd+Y+xl9QRLopct6xe/GI9v/wBDF1IuW9YvfjEe2P5GIh0Jq+700HYR+pZLHvmlV2Mv5HLGavT/AJTQdgz1LJ4+bUdVf6iX8jkHKmi/zug/mKb2rF10uRdF/ndB/MU3tWLrpEywGnGPDD6Cef6QbljHPI7Yz8dvkXOmhmjr8SrBA1xF2yPe87TsB2uPOXFt+srddfGPcrUw0jHdzC0vkHAyPFmg/Zbf0lfaj/c9LDU1E80LJJXCNjXSNDhHHfaQTszOJ8jQiEZ6P4s/D6yKexDoZCJGcbAlsrD02uOsBdXU07ZGMew3a5oc0jiCLgrm/WxSwtxJ8lM+N8c45Q8m4ODZNzwbbrkA+UqS9SGkPuihdTvPwlMQBfjE+5YfIQ5vkHOiUlLl/Wb35r+1Hs2LqBcv6ze/Nf2o9mxCGFwjFZqSZstNIY5G7iNxHFrhuc08xXQegGsKHE28m+0VS0XdGdz+d0R4jo3haqNXMeI4PQzQZYqoU7O6tZkuzY2QDj42/rUS1dLNRzlkgfDNGb78rmng5pHrCCQtf3fCm/l/+4VtuoLvZN/NP9nGoe0n0llxF0D6ixkji5MuGzPZxIc4bgdvBTDqC72TfzT/AGcaBr4xh0NBFAwkGokId2cYzOHlJYOolRrqs0YZiNflmF4YmcpK3w7mzGHoJBv1LdP2h4Tlw5/0Q6dh+04ROb+DHLH/ALPtS1tXWxn4z4oi3p5Nz81vvAgm6KIMaGtAa0bAALADmAG5W1VhUMsscskTHSR35N7mguZfflKvURCgUSftDfIYf28nsypcUR/tDfIYf28nsyg1jU1pBTUM9Y6slbE18cQYXBxuWukJGwHwgpT/AHlYV/Fx+g//AGqBNF9FqnEnytpAwmMNc/O/ILPJAtsN/ilbD+6LE/Ap/v8A/wBEE54BpFS14e6jlbKGEB5aHCxIuBtA4LLqPtUWidThkVW2rDAZJGObkfnFmssbmwUgoNX1n95sQ7E+sKBdWvfnD+1Ps3ro/SXCRW0c9OXZBKwszAXLb2224rQ9G9UTaKsp6gVTnmJ2bKY2gO7kt3g9KCT1a4lh8VTE+KdjZI3CzmuFwf8Az0q6RBzprC1cS4c501ODLSnbfe+LoeOLfGHlVNSnfmLsZvU1dFSMDgQQCCLEEXBB3gjitGwvV5HR4rHV0lmRFkrXxcGF4FjF4uz4vDZZBvS5411YI6nxN01vg6kBzTwzsAa9pPPbKV0OFj8dwWGuhdDUsD2Hbt3tPBzTvaRzhBC2rjWe2ggFNWMe+JpPJPjAc5gO0sc0kXHNZXmn+thlVTPp6FkgEgyySyAMOQ72sbe9zuubL3xTUe7MTSVQDfBmjJI6ntO3zL4w7UfJm/4mrZl5oozm87zYeZEtR1U4I6rxSAgdxARNIeAy3yA9Jdu6iui8XxJlLTzTy/FjY57umw3DpO7yq10a0cp8Ph5KlYGgm7idr3ndd7t7irbTXRw4lS+5+WdC0va55a0EuDdobt3C9vMiHMs00tbVF7u7mnl3Di+R2xo6BcDoAW1HVNin1EX3zFJOimqeKhq4qgzvlMdy1rmNAzEWDrjiLnzqR0S5nr9WWI08UkskLAxjS52WVjnWbtJAG0rw1b6Q+4MRhkcbRSERS82R5FnHoDrHzrpyVgcCHAEEEEHcQdhBUSyajYSXZaqUNJNm5GmzTubc77DYglxcwaze/Nf2o9mxdKYVSuhgije8yOYwNLyLF2UWuRz7lH+kmqRlbWT1BqpGGVwcWhjSBZobYE9SIbRq5H+UYf2DPUqaaaGU+KRZZRlkaDycrR3bL8D4TegrKaO4WKOkgpw4vETAwOIsXW4kLIoOT9JtG6jDpuSqW2Jvke3bHIBxYf0O0KZNQXeyb+af7ONbzj+BQV0Loalgew7vCa7g5jt7SOdYjV5os7C4J4C8SNM7pI3WsSwtYAHjg4Fp3IPXWFo375UEsLbCQd3CTuEjdwJ4A7vKubsNr58PqmyMzRTxOsWuG4/SY8cQdxXWy1XS3QOkxI5pWFktrCWOzX24B3BwHSg1jDNddI6Me6Yp45OIY0SMJ8VwN/OAtd0j1yzPmjNAzk42Ou4TAF0o3ZXBpORvHYSd3UfWr1HTB3wNXEW/8yJwI9FxB/BX2C6kWtcDWVJePAhaWXHMXkk+ayJb7oPpbHilOZY2PYWnLI1w2B1vou3OHV5Vo37QvzfD+3k9mVKOF4dFTQsigY2ONos1rRYD+56Vr+n2hbcWjgY6V0XJPc8FrQ6+ZuW21EIU1baZMwmWpfJE+XlWRtAYWgjIXk3zEeEt9/flB/CVHpx/7l5fuNj/AIyT7tir+42P+Mk+7YiWwaG6zYsTqvc7KeWM5HPzPcwizbXFmknit9Uf6F6smYZV+6G1D5DkczK5jQO6ttuOpb+EQqiIgIiICIiAiIgIiICIiAiIgIiICIiAiIgIiICIiAiIgIiICIiAiIg//9k="/>
          <p:cNvSpPr>
            <a:spLocks noChangeAspect="1" noChangeArrowheads="1"/>
          </p:cNvSpPr>
          <p:nvPr/>
        </p:nvSpPr>
        <p:spPr bwMode="auto">
          <a:xfrm>
            <a:off x="1220406" y="6175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8" descr="data:image/jpeg;base64,/9j/4AAQSkZJRgABAQAAAQABAAD/2wCEAAkGBhIQDw8PDxAVFBQQFhMPEBAQFBAVERAVFRUVFBQWEhIYHiYeGBkjGRoXHy8gIycpLCwtFh4xNTAqNSYrLCkBCQoKDgwOGg8PGjUkHiQ1LCotLy4rKS4qKTAsNTUqKSktKikuLzQ1LSkpLCkpLCosLCoqKSopLCksLCwsLCwtLP/AABEIALQBGAMBIgACEQEDEQH/xAAcAAEAAgMBAQEAAAAAAAAAAAAABQcBBggEAwL/xABKEAABAwECBQ4LBQcFAQAAAAABAAIDBAURBgcSITETFhc0NUFRU1Rxc5KTsxQiMmF0gZGxstLTCCNCUnIkM2KhosHRJUOCg8IV/8QAGgEBAAMBAQEAAAAAAAAAAAAAAAEDBQQGAv/EAC8RAQACAQIDBQcEAwAAAAAAAAABAgMEEQUhMRITM1FSFSJBYXGRsRQyofBCwdH/2gAMAwEAAhEDEQA/ALDwLwbpH2ZZz30kDnOpqdznOhhLnExNvJJbnPnU1rWouRU/YQ/KvPgLuVZvotN3TFOIIvWtRcip+wh+VNa1FyKn7CH5VKIgi9a1FyKn7CH5U1rUXIqfsIflUoiCL1rUXIqfsIflXjqLLsyM5L6ekaeAwwX/AAqVtSYshle3S1riOe5Va4kkk3knOSdJWTxHiE6XsxWN5lVe/Zbx4LZXE0nYwfKngtlcTSdjB8q0hCsj27l9Mfyr76W9ss6yzogo+yp/lXpjwboXZ20lMeaGA/8AlV0Av1G8tN7TdzEhW047b/Kn8p76fJY+tai5FT9hD8qa1qLkVP2EPyrSqTCSojuukLh+V4BHt0qfoMN2nNMwt/ibnHrGlaWHi+nycp92fn/19xlrKW1rUXIqfsIflTWtRcip+wh+Ve2krGStyo3hw8x0c6+961YtFo3hai9a1FyKn7CH5U1rUXIqfsIflUoikRetai5FT9hD8qa1qLkVP2EPyqURBF61qLkVP2EPyprWouRU/YQ/KpREEXrWouRU/YQ/Kmtai5FT9hD8qlEQRetai5FT9hD8qa1qLkVP2EPyqURBF61qLkVP2EPyprWouRU/YQ/KpREEXrWouRU/YQ/Kmtai5FT9hD8qlEQRetai5FT9hD8qa1qLkVP2EPyqURBF61qLkVP2EPyprWouRU/YQ/KpREGt4Q4M0baOrc2jpwRDMQRDCCCI3XEHJWFJ4S7RrOgn7tyIPLgLuVZvotN3TFOKDwF3Ks30Wm7pinEBERAREQeG29rT/od7lWKs629rT/od7lWK8px7xKfSfy5s3WBEReeUiIiAiJemw+1LWPidlRvLTwt3+cb62yx8MQ65lR4p0B48k8/AtOWF3abW5dNPuzy8vg+q3mvRbTXgi8HNvFfpV7YeEj6chrr3R7432/pP9lvlLWNlaHsN7XaCF7DR67Hqq716/GHVW8WfZERdz7EREBERAREQEREBERAREQEREEbhLtGs6Cfu3ImEu0azoJ+7ciDy4C7lWb6LTd0xTig8BdyrN9Fpu6YpxAREQEREHhtva0/6He5VirOtva0/6He5VivKce8Sn0n8ubN1gREXnlIiIgKwLIseB9NCXxNJLGkm7OVX6s2wdqwfoat/glK3yWi0b8v9rsUbzLwVWBtO/wAkFh4Wk+4qErsCpWXmJwkHAfFd/hbysXLczcM02XrXb6cl046yqmopnxuLXtLSN4heyxLbfTPvGdh8tnD5x51YdVQRytLZGhw8+9zcC1a1MCiL3U7r9/U3H4XLFy8Lzaa3eYJ32+6mcc151bVR1jZWNew3hwvB/wA+dfdV9YdrvpJTHKCGE3Pa6/xToygFv0cgcAQbwReCN9bui1camm/S0dYXUt2oftERdz7EREBERAREQEREBERAREQRuEu0azoJ+7ciYS7RrOgn7tyIPLgLuVZvotN3TFOKDwF3Ks30Wm7pinEBERAREQeG2trz/od7lWIVr1EQe1zHaHAtPMVpNVgVM1x1NzXN3rzcRzrzvGNJlzWrbHG+3JRlrM7TDXkU5rOqfyt6wTWdU/lb1gsL2fqfRP2U9i3kg0U5rOqfyt6wTWdU/lb1gns/U+ifsdi3kg1Ztg7Vg/Q1abrOqfyt6wW7WVTmOCJjtLWhpu8y2+D6fLiyWm9ZjktxVmJ5vWiIvSOgWLl84pg6/JINxLTcdBGYjnX1QeG07IinbdI3PvOHlDmK+Vh0D4GOie7Ka0/du38k7x9ak0VPc07febc/71RtG+4iIrkvLVWnFEQJJWsJzgOcBeF8NcFNyiPrtWkYzx+0QdGfiWmXLMza22O81iOjhyaqaWmuy6tcFNyiPrtTXBTcoj67VStyXKv2hb0q/wBZbyXVrgpuUR9dqa4KblEfXaqVuS5PaFvSfrLeS9oKhrxlMcHDhaQR7QvqFVmL2veyrbCCciUOBbfmvAvBHnzK0gtDBm72vadmHJ3ld2URFeuEREEbhLtGs6Cfu3ImEu0azoJ+7ciDy4C7lWb6LTd0xTig8BdyrN9Fpu6YpxAREQEREBERAREQEREBERAREQaHhNBPQTmspT93Kb5mHOwPO+4cB4eFTFgYaw1NzXkRyfkcRku/S7fU7U0rZGOY8ZTXAhwOgqpcJsG3Uct1xMTs8b//AC48IWdm7ent26c6z1jyceTtYZ7Vei4AVlVJYuGtRTXNJ1SMfgec4/S7/K3iyMOKae4Ofqbj+GS4Z/M7QVdi1ePJ8pWY9RS/ylsaL8skBF4IIO+DePas3rrdCuMZ+2IOjPxLTFueM7bEHRn4lpi89qvGsxs/iSIiLnUiIiCfwF3Qh5n/AAlW2FUmAu6EPM/4SrbC2eH+HP1aek/YyiItB2CIiCNwl2jWdBP3bkTCXaNZ0E/duRB5cBdyrN9Fpu6YpxQeAu5Vm+i03dMU4gIiICIiAiIgIiICIiAiIgIiIC8loWcyeN0crQWu3jvecHeK9aKJjeNpRMbqewkwYfRv/NG4+JJ/Z3AfOoVXrU0rZGOY9oc1wuc06Cq5wmwDfDfLTAvj0lml7Ob8wWNqNHNPep0/DNzaaa869GuUNsTwH7qZ7fMHEt6pzKdpsY1U3M4Rv52kH2tP9lqxRclMt6cq2c1cl69JSuEGEDqx7HvYGlgLbmkm8E376ikRfNrTae1PV8zabTvIiIvlAiIgn8Bd0IeZ/wAJVthVJgLuhDzP+Eq2wtnh/hz9WnpP2MosXpetB2MoiII3CXaNZ0E/duRMJdo1nQT925EHlwF3Ks30Wm7pinFB4C7lWb6LTd0xTiAiIgIiICIiAiIgIiICIiAiIgIiICwQsog123sCoKm9wGpyH8bAM/6m760C1sEKmmvJZlsH4473C7zjSFcK/OQFyZdJjyc+kufJp6X59JUMsq47RwUpajPJCL/zM8V3tGn1rXK3Fiw54Z3N80gDv5hZ19Dlr05uK2lvHTmr5FtU+Liqb5Lo3/8AIj3heV+AlaP9oHme1UTgyR1rKqcOSPg19FPax63if6mprHreJ/qao7nJ6Z+z57u/kzgLt+Hmf8JVtgrSsDcDn08mrzkZQBaxjTfk33XklbqFsaPHamP3oaempNae80i28M5RPqcDcmMSSQNkyBI+aSNmXJkBz2NDG6Lybyb8ylMEcJnVTS2VoDshk8bmAtbLE8uDXhpJLSC1wIvOcDOb1CW5gg8zOyoDU0xfNMyNhjEkb52ZDwQ+68ZXjgjONCmsE7FmivmqskP1OOnjY3J8SKO8jLyc2WXOJN2bMF2OlsqIiCNwl2jWdBP3bkTCXaNZ0E/duRB5cBdyrN9Fpu6YpxQOA5usmzSd6lpu6apmCdr2texwc1wva5pBBB3wRpQfVERAREvQEREBERAREQEREBERAREQEREBERAWLllEC5YuWUQYuS5ZRBi5ZREC5YuWUQEREEbhLtGs6Cfu3ImEu0azoJ+7ciDwYHbj2f6HB3LVRmL/ABnzWZJqUt8tK5xyo773RXnO6Mn4dCvPA7cez/Q4O5auVH6Tzn3oOvbGtmGrhZUU8gfG/Q4HQd8HgI3wveuUsD8N6izJtUgdex372Bx8SQf2d510fgjhfT2lAJqd2cZpIneXE7gcODz6CgnSuescVtVEVrzMiqJWNEcJyWSSNaL258wK6FvXNuOvdqbo4fhQWHiHr5ZqOqdNK+QiYAGR7nEDIGYEnMrOJVVfZ72lWdMO7arUk8l3MUGsy4zrLa5zXV0YLSWuHj5iDcRo4VsVJVsljZLG4OZI0PY4X3OaReCFyDav7+o6WX43LqnAjcyz/R4fgCCbK1efGZZbHOY6ujDmktcDl3ggkEaFtK5At4ftdV00vxuQdbWfXxzxMmheHskAcx7b7nA6CL16VrWLfciz+gj9y2VB85pQ0Oc43BoLnE6AALyT5rlrTMZtlucGiuiJJDQPH0k3DPddpUTjmwl8Es10THXSVZ1BvCGEHVD7M3rXOKDswG/QsrUMV+Evh9mwvcb5IvuJuHKZmDvW24+1begwVCWBhfT1klRDE+6WmkfFJE64PGQ4tygN9pu0qbK5Tt605aa16yenkdHIypnLXtNx/eOzHhHmKDq29FXuLnGnFaDW09RdHVAeToZNdvx8Bu/CrBBQeC2rdgo4xLVStiYXBge6+7KN5AzcxUdZmHtn1MrYKerjkkffksblXm4XnSOALVcfm5cfpEfwvVYYnd26P/u7p6DppYKyqwxuYyXUIFHSG6eRuU+TiWG8C7+M/wAkG6W7hlR0WaqqWRu0hhN8h/4DOtXfjzssG7KmPnEWb3rn+np5qubJYHzSyHRnc9xOkkn3lbaMTNrZGX4O3hyDLHl+y+7+aC9LAw9oa4htNUtLz/tO8WT1NOn1LYguTLOwVrH1gpI4XtqGnyfIMdx8ov0ADhvXUODlFNDSQxVU2rSsaBJLddlH+/BfvoPzbmElNRNY6rmbEHktYX3+MQLzoCiNlOyuXxf1/KtP+0Ptah6WT4AqYsqx5qqTUqaIyPuL8ht19w0nOg6Y2U7K5fF/X8q/cGMuzJHtjZXRlzyGtaMu8k6BoXPuxvafIZf6P8r3WDi+tFlXSvfRSNayWNznHIuADgSdKDojCTaVZ0E/duRMJNpVnQT925EHhwO3Hs/0ODuWrlSTSec+9dV4Hbj2f6HB3LVynJpPOfeg3HCXFtPS0tPXQ3ywTRRSvIHjwuewEhw/LedK12w7dnop21FNIWPbvjQ4flcN8LqTBOMOs2ia4Ag08IIIBBGptvBG+qrxkYnCzLq7NZe3ypKVovLeEwjg38n2IN6wAxlwWmzIN0dQ0XvhOh12l0Z3x5tIVQY692Zujh+FaVS1T4ZGyRucx8ZymuaS1zCOA7y9uEOEEtdP4RPcZCxkbnNzZWQLsojhO+iVyfZ72lWdMO7CtSTyXcxVV/Z72lWdOO7CtSXyTzH3FEOPrU/f1HSy/G5dUYEbmWf6PD8AXK9qfv6jpJfjcup8CD/pln+jw/AEE6uQLe23VdNL8bl18VyDbp/a6rppfjciYdNYt9yLP6FnuWyFa3i23Is/oI/cv1jBwk8As6oqAfHu1OIb5e85Iu5r7/UiFF43sJfDLTkaw3x0w8Hju0EjPIRzuzf8V4rRwIfFY9LaZv8AvpHB4/LG4ARO9ZDusFBWVQmoqYYS4AzSNY57jcAHO8ZzifNeV0rb1JRz2bLQNngyTDqUX3sVzS1v3ZGfhAQVJiQwm8GtA0zzdHWDJz6BIwEsPrF49a6GvXHDHvhlDmm58Trw4bzmG8EetdX4JW82uoqeqb/utBcPyuGZw9oKCYK5Jwv3Rr/SJ+8cutiuScL90a/0ifvHIlFMeWkOaSC24gi8EHeIO8rrxbY4hJqdHaTrn5mRVJ8l+gAS8B/iX4s7FlDadh0MrLoqlsRyZbs0lz3XNlu0jz6VUds2NNRzPp6mMsezSHaCPzNP4mnhRC9MfLgbKiIN4M8dxG/4r9CrHE7u3R/93dPUTU4ZVEtALPmdqkbHslic4kvjyQ4ZAO+3P6lLYnN26P8A7u6eiXTEr7muPACfYuRsJLVdVVtVUON5lle4X7zcoho9Tbl1tVtvjkHC1w9oK45qIy1z2OzFrnNI4CCQf5oh0TiawTZS0EdSWjVqoao52+1n4Gg72bOrAuUDgBWNlsuhew3jUWN5i0ZJHtC2BB89QGUXXDKIyS67ORpAJ4PMvosLKCpPtD7Woelk+AKu8V2EkFn2h4TUuLWalIy9rS43uybsw5lYn2h9rUPSyfAFT9gYPT103g9K0OkuL7i7JzC683+tEr82cLK42TsXr22LjYs+sqIqaCSQySkhgdG5ozAuzk6MwVNbDdq8nb2rVsGAOLC0aS06Sonha2ONzi9wkabgWOGjnKIXJhJtGs6Cfu3ImEm0qzoJ+7ciDw4Hbj2f6HB3LVynJpPOfeurcC232RZ4G/SU49sLVRT8TFq3n9nZ2saC/cD9zqH0eDu2qXuUdg3SOhoqSKQXPjhiY8abnNYAc/OpJBWWMrFHHWB1VRNbHUeU9guDJ7tN/A/z7++qEq6R8Mj4pWFj2Etexwuc0jhC7HIWn4f4uILUjys0dQ0fdzgaf4ZB+JvuQaz9nvaVZ047sK1rlXWJqwJ6GGup6mMse2cfpeMgXOYd8Kxgg5Qw7sV1JaVXC4XfePlZ/Ex7i5pH8/YrGxW42YIaZlFXvyNR8WGchxYWbzXXZwRoW8YwMXUVqxg5WpzxgiKa6/NpyXi/O2/2KlLVxSWpTuI8GMrd58DmuB9V949iJWphljlo4aeRtHKJ5ntLWZAdkMJzZTnEb2nNwLn+KJ80gY29z5XBo4XOebveVslHivtSV2SKKRvnkLGAeslWzi6xQtoJBVVbmyTj921t+pwnhB/E7zoN6wes/wAGpKan4mKOM87WgH+apXHzhLq1XFQsPi0wy5btBkeBcDzNu6xV7VDiGOLBlOAJa0m7KIGYX71657tHFHa9RNLPJFGXyudI4mVuklENJs+wqmoBdT08soaclzo2OcAeAkb69es2v5DUdlJ/hdHYu8F//nWfDTvA1Q3yTkG8F7jnF/mFw9S2a5EuPbRsaenyfCIJIsu/J1Vjm5V2m6/SrWxBYT3Pns6Q5nftEF/CM0gH8j6lvGNLA59pUQZCAZ4nCSHKIAO89t+9e33KsbAxV2vR1UFUyGO+F7X/AL5mcX+MPWLwg6BXJOF+6Nf6RP3jl1owm4Xi7NfdwKgMIsUFpzVlVNHFGWSzSyMJlaL2ueSLxzIha2Ksf6LQdGe8evXhhgTT2nCY523PGeKZoGqRnzHfHmWcArJkpLNpKacASRMLXgG8A5bjmO/mKn7kHKGF2BtRZk+pVDfFdfqUrfIlHmO8fMpbE7u3R/8Ad3T10Vbdhw1kL6eojD2PzEHSPO06QfOqpwexaTWXb1JI2+SmcZsia7PHfE65sg3jnuB30FzFc043ME3UVoSSBv3NUXTRuAzBxJL2c4Of1rpZRtvYPwVsDqepZlsdzgtO85p0ghBQ2LDGh/8ANvpqkOfTvOUC3O6Fx0kDfB4Fbrsa9lBmqeGsuuvycmTL5snJvvVXYR4iauJxdRPbUM3muIZK3zG83O51qjsXFpg3eATc4DSPbeiVhT4/rq0ZEF9IPFN+aYm/yxvDN+FWvYdvQVsLaimkD2O3xpB3w4bxHAqJwcxH1s7gau6mjzE3kPlI4Gtabh6yr1wfwfhoadlNTsyWM9bnHfc475KIVr9oba1D0snwKvMV+EkFn2h4RUlwj1KRl7Wlxvdk3ZhzK3sb+B9TaUFLHSMa4xSPc/KcG3AtuF16q7YTtXiY+1YiVpbOFlcZL2Lk2b7K4yXsXKrdhO1eJj7VqDEpavEx9q1EL9wgeHUFW4aHU8xHMYnFF+bbYW2dUtOkU0oPOInBEFWYOYzaqKipImxwZMcMUbSWy3kNY1ov8fTmUjsr1fFQdWb6iIgbLFXxUHVm+omyxV8VB1ZvqIiBssVfFQdWb6ibK9XxUHVm+oiIGyvV8VB1ZvqJssVfFQdWb6iIgbK9XxUHVm+omyvV8VT9WX6iwiDOyvV8VB1ZvqJsr1fFQdWb6iIgbLFXxUHVm+omyvV8VT9Wb6iIgbLFXxUHVm+omyxV8VB1ZvqIiDGyvV8VB1ZvqLOyvV8VT9Wb6iIgbK9XxUHVm+omyvV8VB1ZvqIiBsr1fFQdWb6ibLFXxUHVm+oiIGyvV8VB1ZvqJsr1fFQdWb6iIgbLFXxUHVm+omyxV8VB1ZvqIiBsr1fFQdWb6ibLFXxUHVm+oiIGyvV8VB1ZvqJssVfFQdWb6iIgbK9XxUHVm+omyvV8VT9Wb6iIgbK9XxVP1ZvqJsr1fFU/Vm+oiIPJa2NCqfTzsMUFz45GG5st9xYQbvHWERB//9k="/>
          <p:cNvSpPr>
            <a:spLocks noChangeAspect="1" noChangeArrowheads="1"/>
          </p:cNvSpPr>
          <p:nvPr/>
        </p:nvSpPr>
        <p:spPr bwMode="auto">
          <a:xfrm>
            <a:off x="1423104" y="7699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20" descr="data:image/jpeg;base64,/9j/4AAQSkZJRgABAQAAAQABAAD/2wCEAAkGBhIQDw8PDxAVFBQQFhMPEBAQFBAVERAVFRUVFBQWEhIYHiYeGBkjGRoXHy8gIycpLCwtFh4xNTAqNSYrLCkBCQoKDgwOGg8PGjUkHiQ1LCotLy4rKS4qKTAsNTUqKSktKikuLzQ1LSkpLCkpLCosLCoqKSopLCksLCwsLCwtLP/AABEIALQBGAMBIgACEQEDEQH/xAAcAAEAAgMBAQEAAAAAAAAAAAAABQcBBggEAwL/xABKEAABAwECBQ4LBQcFAQAAAAABAAIDBAURBgcSITETFhc0NUFRU1Rxc5KTsxQiMmF0gZGxstLTCCNCUnIkM2KhosHRJUOCg8IV/8QAGgEBAAMBAQEAAAAAAAAAAAAAAAEDBQQGAv/EAC8RAQACAQIDBQcEAwAAAAAAAAABAgMEEQUhMRITM1FSFSJBYXGRsRQyofBCwdH/2gAMAwEAAhEDEQA/ALDwLwbpH2ZZz30kDnOpqdznOhhLnExNvJJbnPnU1rWouRU/YQ/KvPgLuVZvotN3TFOIIvWtRcip+wh+VNa1FyKn7CH5VKIgi9a1FyKn7CH5U1rUXIqfsIflUoiCL1rUXIqfsIflXjqLLsyM5L6ekaeAwwX/AAqVtSYshle3S1riOe5Va4kkk3knOSdJWTxHiE6XsxWN5lVe/Zbx4LZXE0nYwfKngtlcTSdjB8q0hCsj27l9Mfyr76W9ss6yzogo+yp/lXpjwboXZ20lMeaGA/8AlV0Av1G8tN7TdzEhW047b/Kn8p76fJY+tai5FT9hD8qa1qLkVP2EPyrSqTCSojuukLh+V4BHt0qfoMN2nNMwt/ibnHrGlaWHi+nycp92fn/19xlrKW1rUXIqfsIflTWtRcip+wh+Ve2krGStyo3hw8x0c6+961YtFo3hai9a1FyKn7CH5U1rUXIqfsIflUoikRetai5FT9hD8qa1qLkVP2EPyqURBF61qLkVP2EPyprWouRU/YQ/KpREEXrWouRU/YQ/Kmtai5FT9hD8qlEQRetai5FT9hD8qa1qLkVP2EPyqURBF61qLkVP2EPyprWouRU/YQ/KpREEXrWouRU/YQ/Kmtai5FT9hD8qlEQRetai5FT9hD8qa1qLkVP2EPyqURBF61qLkVP2EPyprWouRU/YQ/KpREGt4Q4M0baOrc2jpwRDMQRDCCCI3XEHJWFJ4S7RrOgn7tyIPLgLuVZvotN3TFOKDwF3Ks30Wm7pinEBERAREQeG29rT/od7lWKs629rT/od7lWK8px7xKfSfy5s3WBEReeUiIiAiJemw+1LWPidlRvLTwt3+cb62yx8MQ65lR4p0B48k8/AtOWF3abW5dNPuzy8vg+q3mvRbTXgi8HNvFfpV7YeEj6chrr3R7432/pP9lvlLWNlaHsN7XaCF7DR67Hqq716/GHVW8WfZERdz7EREBERAREQEREBERAREQEREEbhLtGs6Cfu3ImEu0azoJ+7ciDy4C7lWb6LTd0xTig8BdyrN9Fpu6YpxAREQEREHhtva0/6He5VirOtva0/6He5VivKce8Sn0n8ubN1gREXnlIiIgKwLIseB9NCXxNJLGkm7OVX6s2wdqwfoat/glK3yWi0b8v9rsUbzLwVWBtO/wAkFh4Wk+4qErsCpWXmJwkHAfFd/hbysXLczcM02XrXb6cl046yqmopnxuLXtLSN4heyxLbfTPvGdh8tnD5x51YdVQRytLZGhw8+9zcC1a1MCiL3U7r9/U3H4XLFy8Lzaa3eYJ32+6mcc151bVR1jZWNew3hwvB/wA+dfdV9YdrvpJTHKCGE3Pa6/xToygFv0cgcAQbwReCN9bui1camm/S0dYXUt2oftERdz7EREBERAREQEREBERAREQRuEu0azoJ+7ciYS7RrOgn7tyIPLgLuVZvotN3TFOKDwF3Ks30Wm7pinEBERAREQeG2trz/od7lWIVr1EQe1zHaHAtPMVpNVgVM1x1NzXN3rzcRzrzvGNJlzWrbHG+3JRlrM7TDXkU5rOqfyt6wTWdU/lb1gsL2fqfRP2U9i3kg0U5rOqfyt6wTWdU/lb1gns/U+ifsdi3kg1Ztg7Vg/Q1abrOqfyt6wW7WVTmOCJjtLWhpu8y2+D6fLiyWm9ZjktxVmJ5vWiIvSOgWLl84pg6/JINxLTcdBGYjnX1QeG07IinbdI3PvOHlDmK+Vh0D4GOie7Ka0/du38k7x9ak0VPc07febc/71RtG+4iIrkvLVWnFEQJJWsJzgOcBeF8NcFNyiPrtWkYzx+0QdGfiWmXLMza22O81iOjhyaqaWmuy6tcFNyiPrtTXBTcoj67VStyXKv2hb0q/wBZbyXVrgpuUR9dqa4KblEfXaqVuS5PaFvSfrLeS9oKhrxlMcHDhaQR7QvqFVmL2veyrbCCciUOBbfmvAvBHnzK0gtDBm72vadmHJ3ld2URFeuEREEbhLtGs6Cfu3ImEu0azoJ+7ciDy4C7lWb6LTd0xTig8BdyrN9Fpu6YpxAREQEREBERAREQEREBERAREQaHhNBPQTmspT93Kb5mHOwPO+4cB4eFTFgYaw1NzXkRyfkcRku/S7fU7U0rZGOY8ZTXAhwOgqpcJsG3Uct1xMTs8b//AC48IWdm7ent26c6z1jyceTtYZ7Vei4AVlVJYuGtRTXNJ1SMfgec4/S7/K3iyMOKae4Ofqbj+GS4Z/M7QVdi1ePJ8pWY9RS/ylsaL8skBF4IIO+DePas3rrdCuMZ+2IOjPxLTFueM7bEHRn4lpi89qvGsxs/iSIiLnUiIiCfwF3Qh5n/AAlW2FUmAu6EPM/4SrbC2eH+HP1aek/YyiItB2CIiCNwl2jWdBP3bkTCXaNZ0E/duRB5cBdyrN9Fpu6YpxQeAu5Vm+i03dMU4gIiICIiAiIgIiICIiAiIgIiIC8loWcyeN0crQWu3jvecHeK9aKJjeNpRMbqewkwYfRv/NG4+JJ/Z3AfOoVXrU0rZGOY9oc1wuc06Cq5wmwDfDfLTAvj0lml7Ob8wWNqNHNPep0/DNzaaa869GuUNsTwH7qZ7fMHEt6pzKdpsY1U3M4Rv52kH2tP9lqxRclMt6cq2c1cl69JSuEGEDqx7HvYGlgLbmkm8E376ikRfNrTae1PV8zabTvIiIvlAiIgn8Bd0IeZ/wAJVthVJgLuhDzP+Eq2wtnh/hz9WnpP2MosXpetB2MoiII3CXaNZ0E/duRMJdo1nQT925EHlwF3Ks30Wm7pinFB4C7lWb6LTd0xTiAiIgIiICIiAiIgIiICIiAiIgIiICwQsog123sCoKm9wGpyH8bAM/6m760C1sEKmmvJZlsH4473C7zjSFcK/OQFyZdJjyc+kufJp6X59JUMsq47RwUpajPJCL/zM8V3tGn1rXK3Fiw54Z3N80gDv5hZ19Dlr05uK2lvHTmr5FtU+Liqb5Lo3/8AIj3heV+AlaP9oHme1UTgyR1rKqcOSPg19FPax63if6mprHreJ/qao7nJ6Z+z57u/kzgLt+Hmf8JVtgrSsDcDn08mrzkZQBaxjTfk33XklbqFsaPHamP3oaempNae80i28M5RPqcDcmMSSQNkyBI+aSNmXJkBz2NDG6Lybyb8ylMEcJnVTS2VoDshk8bmAtbLE8uDXhpJLSC1wIvOcDOb1CW5gg8zOyoDU0xfNMyNhjEkb52ZDwQ+68ZXjgjONCmsE7FmivmqskP1OOnjY3J8SKO8jLyc2WXOJN2bMF2OlsqIiCNwl2jWdBP3bkTCXaNZ0E/duRB5cBdyrN9Fpu6YpxQOA5usmzSd6lpu6apmCdr2texwc1wva5pBBB3wRpQfVERAREvQEREBERAREQEREBERAREQEREBERAWLllEC5YuWUQYuS5ZRBi5ZREC5YuWUQEREEbhLtGs6Cfu3ImEu0azoJ+7ciDwYHbj2f6HB3LVRmL/ABnzWZJqUt8tK5xyo773RXnO6Mn4dCvPA7cez/Q4O5auVH6Tzn3oOvbGtmGrhZUU8gfG/Q4HQd8HgI3wveuUsD8N6izJtUgdex372Bx8SQf2d510fgjhfT2lAJqd2cZpIneXE7gcODz6CgnSuescVtVEVrzMiqJWNEcJyWSSNaL258wK6FvXNuOvdqbo4fhQWHiHr5ZqOqdNK+QiYAGR7nEDIGYEnMrOJVVfZ72lWdMO7arUk8l3MUGsy4zrLa5zXV0YLSWuHj5iDcRo4VsVJVsljZLG4OZI0PY4X3OaReCFyDav7+o6WX43LqnAjcyz/R4fgCCbK1efGZZbHOY6ujDmktcDl3ggkEaFtK5At4ftdV00vxuQdbWfXxzxMmheHskAcx7b7nA6CL16VrWLfciz+gj9y2VB85pQ0Oc43BoLnE6AALyT5rlrTMZtlucGiuiJJDQPH0k3DPddpUTjmwl8Es10THXSVZ1BvCGEHVD7M3rXOKDswG/QsrUMV+Evh9mwvcb5IvuJuHKZmDvW24+1begwVCWBhfT1klRDE+6WmkfFJE64PGQ4tygN9pu0qbK5Tt605aa16yenkdHIypnLXtNx/eOzHhHmKDq29FXuLnGnFaDW09RdHVAeToZNdvx8Bu/CrBBQeC2rdgo4xLVStiYXBge6+7KN5AzcxUdZmHtn1MrYKerjkkffksblXm4XnSOALVcfm5cfpEfwvVYYnd26P/u7p6DppYKyqwxuYyXUIFHSG6eRuU+TiWG8C7+M/wAkG6W7hlR0WaqqWRu0hhN8h/4DOtXfjzssG7KmPnEWb3rn+np5qubJYHzSyHRnc9xOkkn3lbaMTNrZGX4O3hyDLHl+y+7+aC9LAw9oa4htNUtLz/tO8WT1NOn1LYguTLOwVrH1gpI4XtqGnyfIMdx8ov0ADhvXUODlFNDSQxVU2rSsaBJLddlH+/BfvoPzbmElNRNY6rmbEHktYX3+MQLzoCiNlOyuXxf1/KtP+0Ptah6WT4AqYsqx5qqTUqaIyPuL8ht19w0nOg6Y2U7K5fF/X8q/cGMuzJHtjZXRlzyGtaMu8k6BoXPuxvafIZf6P8r3WDi+tFlXSvfRSNayWNznHIuADgSdKDojCTaVZ0E/duRMJNpVnQT925EHhwO3Hs/0ODuWrlSTSec+9dV4Hbj2f6HB3LVynJpPOfeg3HCXFtPS0tPXQ3ywTRRSvIHjwuewEhw/LedK12w7dnop21FNIWPbvjQ4flcN8LqTBOMOs2ia4Ag08IIIBBGptvBG+qrxkYnCzLq7NZe3ypKVovLeEwjg38n2IN6wAxlwWmzIN0dQ0XvhOh12l0Z3x5tIVQY692Zujh+FaVS1T4ZGyRucx8ZymuaS1zCOA7y9uEOEEtdP4RPcZCxkbnNzZWQLsojhO+iVyfZ72lWdMO7CtSTyXcxVV/Z72lWdOO7CtSXyTzH3FEOPrU/f1HSy/G5dUYEbmWf6PD8AXK9qfv6jpJfjcup8CD/pln+jw/AEE6uQLe23VdNL8bl18VyDbp/a6rppfjciYdNYt9yLP6FnuWyFa3i23Is/oI/cv1jBwk8As6oqAfHu1OIb5e85Iu5r7/UiFF43sJfDLTkaw3x0w8Hju0EjPIRzuzf8V4rRwIfFY9LaZv8AvpHB4/LG4ARO9ZDusFBWVQmoqYYS4AzSNY57jcAHO8ZzifNeV0rb1JRz2bLQNngyTDqUX3sVzS1v3ZGfhAQVJiQwm8GtA0zzdHWDJz6BIwEsPrF49a6GvXHDHvhlDmm58Trw4bzmG8EetdX4JW82uoqeqb/utBcPyuGZw9oKCYK5Jwv3Rr/SJ+8cutiuScL90a/0ifvHIlFMeWkOaSC24gi8EHeIO8rrxbY4hJqdHaTrn5mRVJ8l+gAS8B/iX4s7FlDadh0MrLoqlsRyZbs0lz3XNlu0jz6VUds2NNRzPp6mMsezSHaCPzNP4mnhRC9MfLgbKiIN4M8dxG/4r9CrHE7u3R/93dPUTU4ZVEtALPmdqkbHslic4kvjyQ4ZAO+3P6lLYnN26P8A7u6eiXTEr7muPACfYuRsJLVdVVtVUON5lle4X7zcoho9Tbl1tVtvjkHC1w9oK45qIy1z2OzFrnNI4CCQf5oh0TiawTZS0EdSWjVqoao52+1n4Gg72bOrAuUDgBWNlsuhew3jUWN5i0ZJHtC2BB89QGUXXDKIyS67ORpAJ4PMvosLKCpPtD7Woelk+AKu8V2EkFn2h4TUuLWalIy9rS43uybsw5lYn2h9rUPSyfAFT9gYPT103g9K0OkuL7i7JzC683+tEr82cLK42TsXr22LjYs+sqIqaCSQySkhgdG5ozAuzk6MwVNbDdq8nb2rVsGAOLC0aS06Sonha2ONzi9wkabgWOGjnKIXJhJtGs6Cfu3ImEm0qzoJ+7ciDw4Hbj2f6HB3LVynJpPOfeurcC232RZ4G/SU49sLVRT8TFq3n9nZ2saC/cD9zqH0eDu2qXuUdg3SOhoqSKQXPjhiY8abnNYAc/OpJBWWMrFHHWB1VRNbHUeU9guDJ7tN/A/z7++qEq6R8Mj4pWFj2Etexwuc0jhC7HIWn4f4uILUjys0dQ0fdzgaf4ZB+JvuQaz9nvaVZ047sK1rlXWJqwJ6GGup6mMse2cfpeMgXOYd8Kxgg5Qw7sV1JaVXC4XfePlZ/Ex7i5pH8/YrGxW42YIaZlFXvyNR8WGchxYWbzXXZwRoW8YwMXUVqxg5WpzxgiKa6/NpyXi/O2/2KlLVxSWpTuI8GMrd58DmuB9V949iJWphljlo4aeRtHKJ5ntLWZAdkMJzZTnEb2nNwLn+KJ80gY29z5XBo4XOebveVslHivtSV2SKKRvnkLGAeslWzi6xQtoJBVVbmyTj921t+pwnhB/E7zoN6wes/wAGpKan4mKOM87WgH+apXHzhLq1XFQsPi0wy5btBkeBcDzNu6xV7VDiGOLBlOAJa0m7KIGYX71657tHFHa9RNLPJFGXyudI4mVuklENJs+wqmoBdT08soaclzo2OcAeAkb69es2v5DUdlJ/hdHYu8F//nWfDTvA1Q3yTkG8F7jnF/mFw9S2a5EuPbRsaenyfCIJIsu/J1Vjm5V2m6/SrWxBYT3Pns6Q5nftEF/CM0gH8j6lvGNLA59pUQZCAZ4nCSHKIAO89t+9e33KsbAxV2vR1UFUyGO+F7X/AL5mcX+MPWLwg6BXJOF+6Nf6RP3jl1owm4Xi7NfdwKgMIsUFpzVlVNHFGWSzSyMJlaL2ueSLxzIha2Ksf6LQdGe8evXhhgTT2nCY523PGeKZoGqRnzHfHmWcArJkpLNpKacASRMLXgG8A5bjmO/mKn7kHKGF2BtRZk+pVDfFdfqUrfIlHmO8fMpbE7u3R/8Ad3T10Vbdhw1kL6eojD2PzEHSPO06QfOqpwexaTWXb1JI2+SmcZsia7PHfE65sg3jnuB30FzFc043ME3UVoSSBv3NUXTRuAzBxJL2c4Of1rpZRtvYPwVsDqepZlsdzgtO85p0ghBQ2LDGh/8ANvpqkOfTvOUC3O6Fx0kDfB4Fbrsa9lBmqeGsuuvycmTL5snJvvVXYR4iauJxdRPbUM3muIZK3zG83O51qjsXFpg3eATc4DSPbeiVhT4/rq0ZEF9IPFN+aYm/yxvDN+FWvYdvQVsLaimkD2O3xpB3w4bxHAqJwcxH1s7gau6mjzE3kPlI4Gtabh6yr1wfwfhoadlNTsyWM9bnHfc475KIVr9oba1D0snwKvMV+EkFn2h4RUlwj1KRl7Wlxvdk3ZhzK3sb+B9TaUFLHSMa4xSPc/KcG3AtuF16q7YTtXiY+1YiVpbOFlcZL2Lk2b7K4yXsXKrdhO1eJj7VqDEpavEx9q1EL9wgeHUFW4aHU8xHMYnFF+bbYW2dUtOkU0oPOInBEFWYOYzaqKipImxwZMcMUbSWy3kNY1ov8fTmUjsr1fFQdWb6iIgbLFXxUHVm+omyxV8VB1ZvqIiBssVfFQdWb6ibK9XxUHVm+oiIGyvV8VB1ZvqJssVfFQdWb6iIgbK9XxUHVm+omyvV8VT9WX6iwiDOyvV8VB1ZvqJsr1fFQdWb6iIgbLFXxUHVm+omyvV8VT9Wb6iIgbLFXxUHVm+omyxV8VB1ZvqIiDGyvV8VB1ZvqLOyvV8VT9Wb6iIgbK9XxUHVm+omyvV8VB1ZvqIiBsr1fFQdWb6ibLFXxUHVm+oiIGyvV8VB1ZvqJsr1fFQdWb6iIgbLFXxUHVm+omyxV8VB1ZvqIiBsr1fFQdWb6ibLFXxUHVm+oiIGyvV8VB1ZvqJssVfFQdWb6iIgbK9XxUHVm+omyvV8VT9Wb6iIgbK9XxVP1ZvqJsr1fFU/Vm+oiIPJa2NCqfTzsMUFz45GG5st9xYQbvHWERB//9k="/>
          <p:cNvSpPr>
            <a:spLocks noChangeAspect="1" noChangeArrowheads="1"/>
          </p:cNvSpPr>
          <p:nvPr/>
        </p:nvSpPr>
        <p:spPr bwMode="auto">
          <a:xfrm>
            <a:off x="1625801" y="922338"/>
            <a:ext cx="40539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29" descr="T-Systems_Logo_svg.png"/>
          <p:cNvPicPr>
            <a:picLocks noChangeAspect="1"/>
          </p:cNvPicPr>
          <p:nvPr/>
        </p:nvPicPr>
        <p:blipFill>
          <a:blip r:embed="rId3"/>
          <a:stretch>
            <a:fillRect/>
          </a:stretch>
        </p:blipFill>
        <p:spPr>
          <a:xfrm>
            <a:off x="111845" y="6073173"/>
            <a:ext cx="3010862" cy="378265"/>
          </a:xfrm>
          <a:prstGeom prst="rect">
            <a:avLst/>
          </a:prstGeom>
        </p:spPr>
      </p:pic>
      <p:pic>
        <p:nvPicPr>
          <p:cNvPr id="31" name="Bild 8" descr="Bildschirmfoto 2014-03-25 um 14.47.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877" y="4601734"/>
            <a:ext cx="2199674" cy="375511"/>
          </a:xfrm>
          <a:prstGeom prst="rect">
            <a:avLst/>
          </a:prstGeom>
        </p:spPr>
      </p:pic>
      <p:pic>
        <p:nvPicPr>
          <p:cNvPr id="34" name="Bild 16" descr="Bildschirmfoto 2014-03-28 um 17.21.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31" y="5856910"/>
            <a:ext cx="2394329" cy="595285"/>
          </a:xfrm>
          <a:prstGeom prst="rect">
            <a:avLst/>
          </a:prstGeom>
        </p:spPr>
      </p:pic>
      <p:pic>
        <p:nvPicPr>
          <p:cNvPr id="4" name="Picture 3"/>
          <p:cNvPicPr>
            <a:picLocks noChangeAspect="1"/>
          </p:cNvPicPr>
          <p:nvPr/>
        </p:nvPicPr>
        <p:blipFill>
          <a:blip r:embed="rId6"/>
          <a:stretch>
            <a:fillRect/>
          </a:stretch>
        </p:blipFill>
        <p:spPr>
          <a:xfrm>
            <a:off x="225579" y="3544670"/>
            <a:ext cx="2827210" cy="457836"/>
          </a:xfrm>
          <a:prstGeom prst="rect">
            <a:avLst/>
          </a:prstGeom>
        </p:spPr>
      </p:pic>
      <p:pic>
        <p:nvPicPr>
          <p:cNvPr id="3" name="Picture 2"/>
          <p:cNvPicPr>
            <a:picLocks noChangeAspect="1"/>
          </p:cNvPicPr>
          <p:nvPr/>
        </p:nvPicPr>
        <p:blipFill>
          <a:blip r:embed="rId7"/>
          <a:stretch>
            <a:fillRect/>
          </a:stretch>
        </p:blipFill>
        <p:spPr>
          <a:xfrm>
            <a:off x="6022588" y="3732921"/>
            <a:ext cx="1317532" cy="981075"/>
          </a:xfrm>
          <a:prstGeom prst="rect">
            <a:avLst/>
          </a:prstGeom>
        </p:spPr>
      </p:pic>
      <p:pic>
        <p:nvPicPr>
          <p:cNvPr id="6" name="Picture 2" descr="Vereinigte Papierwarenfabriken GmbH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70" y="2927945"/>
            <a:ext cx="1164390" cy="437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stretch>
            <a:fillRect/>
          </a:stretch>
        </p:blipFill>
        <p:spPr>
          <a:xfrm>
            <a:off x="6674245" y="3188495"/>
            <a:ext cx="4560689" cy="571500"/>
          </a:xfrm>
          <a:prstGeom prst="rect">
            <a:avLst/>
          </a:prstGeom>
        </p:spPr>
      </p:pic>
      <p:pic>
        <p:nvPicPr>
          <p:cNvPr id="9" name="Picture 4" descr="http://www.itsteps.de/anzeigen/logo/unternehmensstellen/goldingcapita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7888" y="2783821"/>
            <a:ext cx="1893408" cy="498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stretch>
            <a:fillRect/>
          </a:stretch>
        </p:blipFill>
        <p:spPr>
          <a:xfrm>
            <a:off x="196293" y="2363070"/>
            <a:ext cx="2411428" cy="407937"/>
          </a:xfrm>
          <a:prstGeom prst="rect">
            <a:avLst/>
          </a:prstGeom>
        </p:spPr>
      </p:pic>
      <p:pic>
        <p:nvPicPr>
          <p:cNvPr id="11" name="Picture 10"/>
          <p:cNvPicPr>
            <a:picLocks noChangeAspect="1"/>
          </p:cNvPicPr>
          <p:nvPr/>
        </p:nvPicPr>
        <p:blipFill>
          <a:blip r:embed="rId12"/>
          <a:stretch>
            <a:fillRect/>
          </a:stretch>
        </p:blipFill>
        <p:spPr>
          <a:xfrm>
            <a:off x="9960863" y="4398858"/>
            <a:ext cx="816355" cy="900219"/>
          </a:xfrm>
          <a:prstGeom prst="rect">
            <a:avLst/>
          </a:prstGeom>
        </p:spPr>
      </p:pic>
      <p:pic>
        <p:nvPicPr>
          <p:cNvPr id="8" name="Picture 7"/>
          <p:cNvPicPr>
            <a:picLocks noChangeAspect="1"/>
          </p:cNvPicPr>
          <p:nvPr/>
        </p:nvPicPr>
        <p:blipFill>
          <a:blip r:embed="rId13"/>
          <a:stretch>
            <a:fillRect/>
          </a:stretch>
        </p:blipFill>
        <p:spPr>
          <a:xfrm>
            <a:off x="3161538" y="3001623"/>
            <a:ext cx="2388268" cy="500890"/>
          </a:xfrm>
          <a:prstGeom prst="rect">
            <a:avLst/>
          </a:prstGeom>
        </p:spPr>
      </p:pic>
      <p:pic>
        <p:nvPicPr>
          <p:cNvPr id="1028" name="Picture 4" descr="http://cdn.automotiveworld.com/wp-content/uploads/2013/02/elektrobit-386x17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946" y="963005"/>
            <a:ext cx="1842189" cy="610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dornier-consulting.com/dco.nsf/link/STORAGE_COMMON/%24File/dornier-consulting-logo-whit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1114" y="6031325"/>
            <a:ext cx="2278753" cy="412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upload.wikimedia.org/wikipedia/en/thumb/b/b6/EADS_logo.svg/1280px-EADS_logo.svg.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15373" y="1609663"/>
            <a:ext cx="1529818" cy="828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vertassets.blob.core.windows.net/image/1d9d15c4/1d9d15c4-91ac-4e71-8d44-3212b826011d/pharmazell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85679" y="3791821"/>
            <a:ext cx="1914509" cy="7600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fondsgespraeche.de/media/bilder/_layout/pp-poellath%2Bpartners.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59780" y="1135934"/>
            <a:ext cx="3060082" cy="5124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ms.org/Meetings/Annual-00/Expo2000/Exhibitors/KHDLogo99.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55152" y="1545417"/>
            <a:ext cx="2028996" cy="7943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techhive.de/blog/wp-content/uploads/2012/08/tmobile-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26738" y="6030521"/>
            <a:ext cx="2435453" cy="4205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typophile.com/files/Intersport-rgb_3584.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02846" y="4775720"/>
            <a:ext cx="1952752" cy="5274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ild in Originalgröße anzeige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95343" y="900089"/>
            <a:ext cx="1688185" cy="5729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ild in Originalgröße anzeige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67831" y="2034164"/>
            <a:ext cx="1999642" cy="3758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ld in Originalgröße anzeigen"/>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6920" y="4166030"/>
            <a:ext cx="1013487" cy="76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ogo: SVO ist Celle-Uelzen Netz GmbH"/>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021309" y="1692469"/>
            <a:ext cx="3140530" cy="450136"/>
          </a:xfrm>
          <a:prstGeom prst="rect">
            <a:avLst/>
          </a:prstGeom>
          <a:noFill/>
          <a:extLst>
            <a:ext uri="{909E8E84-426E-40dd-AFC4-6F175D3DCCD1}">
              <a14:hiddenFill xmlns:a14="http://schemas.microsoft.com/office/drawing/2010/main">
                <a:solidFill>
                  <a:srgbClr val="FFFFFF"/>
                </a:solidFill>
              </a14:hiddenFill>
            </a:ext>
          </a:extLst>
        </p:spPr>
      </p:pic>
      <p:pic>
        <p:nvPicPr>
          <p:cNvPr id="35" name="Bild 2" descr="Bildschirmfoto 2014-03-31 um 15.35.44.png"/>
          <p:cNvPicPr>
            <a:picLocks noChangeAspect="1"/>
          </p:cNvPicPr>
          <p:nvPr/>
        </p:nvPicPr>
        <p:blipFill>
          <a:blip r:embed="rId26">
            <a:alphaModFix/>
            <a:extLst>
              <a:ext uri="{28A0092B-C50C-407E-A947-70E740481C1C}">
                <a14:useLocalDpi xmlns:a14="http://schemas.microsoft.com/office/drawing/2010/main" val="0"/>
              </a:ext>
            </a:extLst>
          </a:blip>
          <a:stretch>
            <a:fillRect/>
          </a:stretch>
        </p:blipFill>
        <p:spPr>
          <a:xfrm>
            <a:off x="9974604" y="3773434"/>
            <a:ext cx="2067219" cy="534534"/>
          </a:xfrm>
          <a:prstGeom prst="rect">
            <a:avLst/>
          </a:prstGeom>
        </p:spPr>
      </p:pic>
      <p:pic>
        <p:nvPicPr>
          <p:cNvPr id="24" name="Bild 23" descr="United-Nations-logo.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24640" y="4166030"/>
            <a:ext cx="1528149" cy="1148954"/>
          </a:xfrm>
          <a:prstGeom prst="rect">
            <a:avLst/>
          </a:prstGeom>
        </p:spPr>
      </p:pic>
      <p:pic>
        <p:nvPicPr>
          <p:cNvPr id="25" name="Bild 24" descr="Leica_Microsystems.svg.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98165" y="1616276"/>
            <a:ext cx="1445837" cy="684309"/>
          </a:xfrm>
          <a:prstGeom prst="rect">
            <a:avLst/>
          </a:prstGeom>
        </p:spPr>
      </p:pic>
      <p:pic>
        <p:nvPicPr>
          <p:cNvPr id="26" name="Bild 25" descr="SCA-Logotype-StandUp-320x225.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6458" y="5474264"/>
            <a:ext cx="1828792" cy="966794"/>
          </a:xfrm>
          <a:prstGeom prst="rect">
            <a:avLst/>
          </a:prstGeom>
        </p:spPr>
      </p:pic>
      <p:pic>
        <p:nvPicPr>
          <p:cNvPr id="27" name="Bild 26" descr="Tempo_(Marke)_logo.svg.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2430" y="5151684"/>
            <a:ext cx="1343999" cy="688977"/>
          </a:xfrm>
          <a:prstGeom prst="rect">
            <a:avLst/>
          </a:prstGeom>
        </p:spPr>
      </p:pic>
      <p:pic>
        <p:nvPicPr>
          <p:cNvPr id="29" name="Bild 28" descr="zvei_logo-neu_2013.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54450" y="2523949"/>
            <a:ext cx="1537839" cy="541194"/>
          </a:xfrm>
          <a:prstGeom prst="rect">
            <a:avLst/>
          </a:prstGeom>
        </p:spPr>
      </p:pic>
      <p:pic>
        <p:nvPicPr>
          <p:cNvPr id="33" name="Bild 32" descr="modul.php.gif"/>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05395" y="1018827"/>
            <a:ext cx="2257691" cy="483779"/>
          </a:xfrm>
          <a:prstGeom prst="rect">
            <a:avLst/>
          </a:prstGeom>
        </p:spPr>
      </p:pic>
      <p:pic>
        <p:nvPicPr>
          <p:cNvPr id="37" name="Bild 36" descr="zhaw_705x705.jp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870353" y="911054"/>
            <a:ext cx="899783" cy="676511"/>
          </a:xfrm>
          <a:prstGeom prst="rect">
            <a:avLst/>
          </a:prstGeom>
        </p:spPr>
      </p:pic>
      <p:pic>
        <p:nvPicPr>
          <p:cNvPr id="38" name="Bild 37" descr="Wagi_Logo.gif"/>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27575" y="2840795"/>
            <a:ext cx="1308899" cy="616008"/>
          </a:xfrm>
          <a:prstGeom prst="rect">
            <a:avLst/>
          </a:prstGeom>
        </p:spPr>
      </p:pic>
      <p:pic>
        <p:nvPicPr>
          <p:cNvPr id="39" name="Bild 38" descr="Steria_logo_RGB-578x150.jp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609142" y="5107188"/>
            <a:ext cx="2603929" cy="508077"/>
          </a:xfrm>
          <a:prstGeom prst="rect">
            <a:avLst/>
          </a:prstGeom>
        </p:spPr>
      </p:pic>
      <p:pic>
        <p:nvPicPr>
          <p:cNvPr id="40" name="Bild 39" descr="logoosram.gif"/>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112734" y="5377133"/>
            <a:ext cx="2492026" cy="626476"/>
          </a:xfrm>
          <a:prstGeom prst="rect">
            <a:avLst/>
          </a:prstGeom>
        </p:spPr>
      </p:pic>
      <p:pic>
        <p:nvPicPr>
          <p:cNvPr id="41" name="Bild 40" descr="adidas.jpe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068607" y="422772"/>
            <a:ext cx="996425" cy="749172"/>
          </a:xfrm>
          <a:prstGeom prst="rect">
            <a:avLst/>
          </a:prstGeom>
        </p:spPr>
      </p:pic>
      <p:pic>
        <p:nvPicPr>
          <p:cNvPr id="42" name="Bild 41" descr="DeutscherMobelVerbund_logo.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743938" y="2077490"/>
            <a:ext cx="2312206" cy="724356"/>
          </a:xfrm>
          <a:prstGeom prst="rect">
            <a:avLst/>
          </a:prstGeom>
        </p:spPr>
      </p:pic>
      <p:pic>
        <p:nvPicPr>
          <p:cNvPr id="43" name="Bild 42" descr="Heidenhain_Logo_120x14.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023175" y="5695863"/>
            <a:ext cx="2507767" cy="221020"/>
          </a:xfrm>
          <a:prstGeom prst="rect">
            <a:avLst/>
          </a:prstGeom>
        </p:spPr>
      </p:pic>
      <p:pic>
        <p:nvPicPr>
          <p:cNvPr id="44" name="Bild 43" descr="MD.jp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31468" y="878871"/>
            <a:ext cx="1375124" cy="1033901"/>
          </a:xfrm>
          <a:prstGeom prst="rect">
            <a:avLst/>
          </a:prstGeom>
        </p:spPr>
      </p:pic>
      <p:pic>
        <p:nvPicPr>
          <p:cNvPr id="45" name="Bild 44" descr="bauer_ag_logo.gif"/>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987086" y="4396196"/>
            <a:ext cx="1037295" cy="779901"/>
          </a:xfrm>
          <a:prstGeom prst="rect">
            <a:avLst/>
          </a:prstGeom>
        </p:spPr>
      </p:pic>
      <p:pic>
        <p:nvPicPr>
          <p:cNvPr id="46" name="Bild 45" descr="RSU.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293786" y="4146511"/>
            <a:ext cx="2526243" cy="519983"/>
          </a:xfrm>
          <a:prstGeom prst="rect">
            <a:avLst/>
          </a:prstGeom>
        </p:spPr>
      </p:pic>
      <p:pic>
        <p:nvPicPr>
          <p:cNvPr id="47" name="Bild 46" descr="Minimax_Logo.svg.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239760" y="3548396"/>
            <a:ext cx="2607721" cy="459771"/>
          </a:xfrm>
          <a:prstGeom prst="rect">
            <a:avLst/>
          </a:prstGeom>
        </p:spPr>
      </p:pic>
      <p:pic>
        <p:nvPicPr>
          <p:cNvPr id="48" name="Bild 47" descr="Atlas Elektronik.jp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904082" y="2584127"/>
            <a:ext cx="2654095" cy="383922"/>
          </a:xfrm>
          <a:prstGeom prst="rect">
            <a:avLst/>
          </a:prstGeom>
        </p:spPr>
      </p:pic>
      <p:grpSp>
        <p:nvGrpSpPr>
          <p:cNvPr id="55" name="Gruppieren 26"/>
          <p:cNvGrpSpPr/>
          <p:nvPr/>
        </p:nvGrpSpPr>
        <p:grpSpPr>
          <a:xfrm>
            <a:off x="3293786" y="4742092"/>
            <a:ext cx="1843553" cy="705497"/>
            <a:chOff x="1744139" y="4994118"/>
            <a:chExt cx="1408774" cy="636209"/>
          </a:xfrm>
        </p:grpSpPr>
        <p:pic>
          <p:nvPicPr>
            <p:cNvPr id="56" name="Grafik 23"/>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744139" y="4994118"/>
              <a:ext cx="1408774" cy="452618"/>
            </a:xfrm>
            <a:prstGeom prst="rect">
              <a:avLst/>
            </a:prstGeom>
          </p:spPr>
        </p:pic>
        <p:pic>
          <p:nvPicPr>
            <p:cNvPr id="57" name="Grafik 24"/>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44139" y="5454756"/>
              <a:ext cx="763354" cy="175571"/>
            </a:xfrm>
            <a:prstGeom prst="rect">
              <a:avLst/>
            </a:prstGeom>
          </p:spPr>
        </p:pic>
        <p:pic>
          <p:nvPicPr>
            <p:cNvPr id="58" name="Grafik 25"/>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582528" y="5454756"/>
              <a:ext cx="547705" cy="170233"/>
            </a:xfrm>
            <a:prstGeom prst="rect">
              <a:avLst/>
            </a:prstGeom>
          </p:spPr>
        </p:pic>
      </p:grpSp>
      <p:pic>
        <p:nvPicPr>
          <p:cNvPr id="59" name="Grafik 3"/>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739915" y="2333871"/>
            <a:ext cx="1714362" cy="791790"/>
          </a:xfrm>
          <a:prstGeom prst="rect">
            <a:avLst/>
          </a:prstGeom>
        </p:spPr>
      </p:pic>
      <p:pic>
        <p:nvPicPr>
          <p:cNvPr id="22" name="Bild 21"/>
          <p:cNvPicPr>
            <a:picLocks noChangeAspect="1"/>
          </p:cNvPicPr>
          <p:nvPr/>
        </p:nvPicPr>
        <p:blipFill>
          <a:blip r:embed="rId49"/>
          <a:stretch>
            <a:fillRect/>
          </a:stretch>
        </p:blipFill>
        <p:spPr>
          <a:xfrm>
            <a:off x="9823550" y="5277606"/>
            <a:ext cx="2295241" cy="540193"/>
          </a:xfrm>
          <a:prstGeom prst="rect">
            <a:avLst/>
          </a:prstGeom>
        </p:spPr>
      </p:pic>
      <p:pic>
        <p:nvPicPr>
          <p:cNvPr id="50" name="Bild 49"/>
          <p:cNvPicPr>
            <a:picLocks noChangeAspect="1"/>
          </p:cNvPicPr>
          <p:nvPr/>
        </p:nvPicPr>
        <p:blipFill>
          <a:blip r:embed="rId50"/>
          <a:stretch>
            <a:fillRect/>
          </a:stretch>
        </p:blipFill>
        <p:spPr>
          <a:xfrm>
            <a:off x="9611806" y="459106"/>
            <a:ext cx="1280686" cy="674028"/>
          </a:xfrm>
          <a:prstGeom prst="rect">
            <a:avLst/>
          </a:prstGeom>
        </p:spPr>
      </p:pic>
    </p:spTree>
    <p:extLst>
      <p:ext uri="{BB962C8B-B14F-4D97-AF65-F5344CB8AC3E}">
        <p14:creationId xmlns:p14="http://schemas.microsoft.com/office/powerpoint/2010/main" val="102892298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HARTLIBVERSION" val="NO VALUE"/>
  <p:tag name="DDVERSION" val="2.0"/>
  <p:tag name="FONTCOLOR" val="NO VALUE"/>
  <p:tag name="LINECOLOR" val="NO VALUE"/>
  <p:tag name="SOURCE" val="NO VALUE"/>
  <p:tag name="TYPE" val="ChartHeading"/>
  <p:tag name="DEVICE" val="Canon Colorpass 1000"/>
  <p:tag name="FILLFORECOLOR" val="Transparent"/>
  <p:tag name="SUBOBJECTID" val="ChartHeading"/>
  <p:tag name="LEFT" val="43.2"/>
  <p:tag name="WIDTH" val="338.4"/>
  <p:tag name="CHARTTYPE" val="Bar Line Chart"/>
  <p:tag name="CHARTNAME" val="XLChart"/>
  <p:tag name="OBJECTID" val="XLChart"/>
  <p:tag name="ANCHORPOINT" val="1"/>
  <p:tag name="PLACEHOLDERSIZE" val="17"/>
  <p:tag name="HEIGHT" val="28.8"/>
  <p:tag name="TOP" val="111.625"/>
</p:tagLst>
</file>

<file path=ppt/tags/tag2.xml><?xml version="1.0" encoding="utf-8"?>
<p:tagLst xmlns:a="http://schemas.openxmlformats.org/drawingml/2006/main" xmlns:r="http://schemas.openxmlformats.org/officeDocument/2006/relationships" xmlns:p="http://schemas.openxmlformats.org/presentationml/2006/main">
  <p:tag name="CHARTLIBVERSION" val="NO VALUE"/>
  <p:tag name="DDVERSION" val="2.0"/>
  <p:tag name="FONTCOLOR" val="NO VALUE"/>
  <p:tag name="LINECOLOR" val="NO VALUE"/>
  <p:tag name="SOURCE" val="NO VALUE"/>
  <p:tag name="TYPE" val="NO VALUE"/>
  <p:tag name="DEVICE" val="Canon Colorpass 1000"/>
  <p:tag name="FILLFORECOLOR" val="Transparent"/>
  <p:tag name="SUBOBJECTID" val="ChartAxisLabel"/>
  <p:tag name="LEFT" val="43.2"/>
  <p:tag name="TOP" val="183.6"/>
  <p:tag name="HEIGHT" val="14.4"/>
  <p:tag name="WIDTH" val="338.4"/>
  <p:tag name="CHARTTYPE" val="Bar Line Chart"/>
  <p:tag name="CHARTNAME" val="XLChart"/>
  <p:tag name="OBJECTID" val="XLChart"/>
  <p:tag name="ANCHORPOINT" val="1"/>
  <p:tag name="PLACEHOLDERSIZE" val="17"/>
</p:tagLst>
</file>

<file path=ppt/theme/theme1.xml><?xml version="1.0" encoding="utf-8"?>
<a:theme xmlns:a="http://schemas.openxmlformats.org/drawingml/2006/main" name="Normal Text Page">
  <a:themeElements>
    <a:clrScheme name="SimpliVity">
      <a:dk1>
        <a:srgbClr val="4D4D4D"/>
      </a:dk1>
      <a:lt1>
        <a:sysClr val="window" lastClr="FFFFFF"/>
      </a:lt1>
      <a:dk2>
        <a:srgbClr val="0076BC"/>
      </a:dk2>
      <a:lt2>
        <a:srgbClr val="DDDDDD"/>
      </a:lt2>
      <a:accent1>
        <a:srgbClr val="0076BC"/>
      </a:accent1>
      <a:accent2>
        <a:srgbClr val="48B2E8"/>
      </a:accent2>
      <a:accent3>
        <a:srgbClr val="4E9D2D"/>
      </a:accent3>
      <a:accent4>
        <a:srgbClr val="C1D42F"/>
      </a:accent4>
      <a:accent5>
        <a:srgbClr val="F7BE16"/>
      </a:accent5>
      <a:accent6>
        <a:srgbClr val="777777"/>
      </a:accent6>
      <a:hlink>
        <a:srgbClr val="0076BC"/>
      </a:hlink>
      <a:folHlink>
        <a:srgbClr val="0076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3256A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8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escription0 xmlns="2e305dfa-b8d0-4c6a-86e6-47266517a819" xsi:nil="true"/>
    <TaxCatchAll xmlns="10958a4a-66a4-40dc-ac7d-c38d7c17b657"/>
    <Customer_x0020_Name xmlns="2e305dfa-b8d0-4c6a-86e6-47266517a819" xsi:nil="true"/>
    <IconOverlay xmlns="http://schemas.microsoft.com/sharepoint/v4" xsi:nil="true"/>
    <Ratings xmlns="http://schemas.microsoft.com/sharepoint/v3" xsi:nil="true"/>
    <Doc_x0020_Type xmlns="2e305dfa-b8d0-4c6a-86e6-47266517a819">Presentation</Doc_x0020_Type>
    <Document_x0020_Type xmlns="2e305dfa-b8d0-4c6a-86e6-47266517a819"/>
    <LikedBy xmlns="http://schemas.microsoft.com/sharepoint/v3">
      <UserInfo>
        <DisplayName/>
        <AccountId xsi:nil="true"/>
        <AccountType/>
      </UserInfo>
    </LikedBy>
    <Region xmlns="2e305dfa-b8d0-4c6a-86e6-47266517a819" xsi:nil="true"/>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94E34B3CF8884EB8F41AE6CA8BBA70" ma:contentTypeVersion="15" ma:contentTypeDescription="Create a new document." ma:contentTypeScope="" ma:versionID="4755144e91bc57e9e3c8071493e72fd3">
  <xsd:schema xmlns:xsd="http://www.w3.org/2001/XMLSchema" xmlns:xs="http://www.w3.org/2001/XMLSchema" xmlns:p="http://schemas.microsoft.com/office/2006/metadata/properties" xmlns:ns1="http://schemas.microsoft.com/sharepoint/v3" xmlns:ns2="2e305dfa-b8d0-4c6a-86e6-47266517a819" xmlns:ns3="10958a4a-66a4-40dc-ac7d-c38d7c17b657" xmlns:ns4="http://schemas.microsoft.com/sharepoint/v4" targetNamespace="http://schemas.microsoft.com/office/2006/metadata/properties" ma:root="true" ma:fieldsID="b8995e7a8dd322e33e794c25defdecf7" ns1:_="" ns2:_="" ns3:_="" ns4:_="">
    <xsd:import namespace="http://schemas.microsoft.com/sharepoint/v3"/>
    <xsd:import namespace="2e305dfa-b8d0-4c6a-86e6-47266517a819"/>
    <xsd:import namespace="10958a4a-66a4-40dc-ac7d-c38d7c17b657"/>
    <xsd:import namespace="http://schemas.microsoft.com/sharepoint/v4"/>
    <xsd:element name="properties">
      <xsd:complexType>
        <xsd:sequence>
          <xsd:element name="documentManagement">
            <xsd:complexType>
              <xsd:all>
                <xsd:element ref="ns1:AverageRating" minOccurs="0"/>
                <xsd:element ref="ns1:RatingCount" minOccurs="0"/>
                <xsd:element ref="ns1:RatedBy" minOccurs="0"/>
                <xsd:element ref="ns1:Ratings" minOccurs="0"/>
                <xsd:element ref="ns1:LikesCount" minOccurs="0"/>
                <xsd:element ref="ns1:LikedBy" minOccurs="0"/>
                <xsd:element ref="ns2:Document_x0020_Type" minOccurs="0"/>
                <xsd:element ref="ns2:Customer_x0020_Name" minOccurs="0"/>
                <xsd:element ref="ns2:Doc_x0020_Type" minOccurs="0"/>
                <xsd:element ref="ns2:Region" minOccurs="0"/>
                <xsd:element ref="ns3:TaxCatchAll" minOccurs="0"/>
                <xsd:element ref="ns2:Description0"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8" nillable="true" ma:displayName="Rating (0-5)" ma:decimals="2" ma:description="Average value of all the ratings that have been submitted" ma:internalName="AverageRating" ma:readOnly="true">
      <xsd:simpleType>
        <xsd:restriction base="dms:Number"/>
      </xsd:simpleType>
    </xsd:element>
    <xsd:element name="RatingCount" ma:index="9" nillable="true" ma:displayName="Number of Ratings" ma:decimals="0" ma:description="Number of ratings submitted" ma:internalName="RatingCount" ma:readOnly="true">
      <xsd:simpleType>
        <xsd:restriction base="dms:Number"/>
      </xsd:simpleType>
    </xsd:element>
    <xsd:element name="RatedBy" ma:index="10"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1" nillable="true" ma:displayName="User ratings" ma:description="User ratings for the item" ma:hidden="true" ma:internalName="Ratings">
      <xsd:simpleType>
        <xsd:restriction base="dms:Note"/>
      </xsd:simpleType>
    </xsd:element>
    <xsd:element name="LikesCount" ma:index="12" nillable="true" ma:displayName="Number of Likes" ma:internalName="LikesCount">
      <xsd:simpleType>
        <xsd:restriction base="dms:Unknown"/>
      </xsd:simpleType>
    </xsd:element>
    <xsd:element name="LikedBy" ma:index="13"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e305dfa-b8d0-4c6a-86e6-47266517a819" elementFormDefault="qualified">
    <xsd:import namespace="http://schemas.microsoft.com/office/2006/documentManagement/types"/>
    <xsd:import namespace="http://schemas.microsoft.com/office/infopath/2007/PartnerControls"/>
    <xsd:element name="Document_x0020_Type" ma:index="14" nillable="true" ma:displayName="Document Type" ma:internalName="Document_x0020_Type">
      <xsd:complexType>
        <xsd:complexContent>
          <xsd:extension base="dms:MultiChoice">
            <xsd:sequence>
              <xsd:element name="Value" maxOccurs="unbounded" minOccurs="0" nillable="true">
                <xsd:simpleType>
                  <xsd:restriction base="dms:Choice">
                    <xsd:enumeration value="Presentation - Customer"/>
                    <xsd:enumeration value="Presentation - Partner"/>
                    <xsd:enumeration value="Product Information"/>
                    <xsd:enumeration value="Pricing"/>
                  </xsd:restriction>
                </xsd:simpleType>
              </xsd:element>
            </xsd:sequence>
          </xsd:extension>
        </xsd:complexContent>
      </xsd:complexType>
    </xsd:element>
    <xsd:element name="Customer_x0020_Name" ma:index="15" nillable="true" ma:displayName="Customer Name" ma:internalName="Customer_x0020_Name">
      <xsd:simpleType>
        <xsd:restriction base="dms:Text">
          <xsd:maxLength value="255"/>
        </xsd:restriction>
      </xsd:simpleType>
    </xsd:element>
    <xsd:element name="Doc_x0020_Type" ma:index="16" nillable="true" ma:displayName="Doc Type" ma:default="Presentation" ma:format="Dropdown" ma:internalName="Doc_x0020_Type">
      <xsd:simpleType>
        <xsd:union memberTypes="dms:Text">
          <xsd:simpleType>
            <xsd:restriction base="dms:Choice">
              <xsd:enumeration value="Presentation"/>
              <xsd:enumeration value="Proposal"/>
              <xsd:enumeration value="RFP Response"/>
              <xsd:enumeration value="POC-Eval"/>
              <xsd:enumeration value="Other"/>
            </xsd:restriction>
          </xsd:simpleType>
        </xsd:union>
      </xsd:simpleType>
    </xsd:element>
    <xsd:element name="Region" ma:index="17" nillable="true" ma:displayName="Region" ma:format="RadioButtons" ma:internalName="Region">
      <xsd:simpleType>
        <xsd:restriction base="dms:Choice">
          <xsd:enumeration value="Americas"/>
          <xsd:enumeration value="EMEA"/>
          <xsd:enumeration value="All"/>
        </xsd:restriction>
      </xsd:simpleType>
    </xsd:element>
    <xsd:element name="Description0" ma:index="19"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58a4a-66a4-40dc-ac7d-c38d7c17b65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6e42382-7360-4baf-b1f5-92f96c4ec1a3}" ma:internalName="TaxCatchAll" ma:showField="CatchAllData" ma:web="10958a4a-66a4-40dc-ac7d-c38d7c17b6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BF9798-CF39-4A29-A204-DAADE95A948C}">
  <ds:schemaRefs>
    <ds:schemaRef ds:uri="http://schemas.microsoft.com/office/2006/metadata/properties"/>
    <ds:schemaRef ds:uri="http://schemas.microsoft.com/office/infopath/2007/PartnerControls"/>
    <ds:schemaRef ds:uri="http://schemas.microsoft.com/sharepoint/v3"/>
    <ds:schemaRef ds:uri="2e305dfa-b8d0-4c6a-86e6-47266517a819"/>
    <ds:schemaRef ds:uri="10958a4a-66a4-40dc-ac7d-c38d7c17b657"/>
    <ds:schemaRef ds:uri="http://schemas.microsoft.com/sharepoint/v4"/>
  </ds:schemaRefs>
</ds:datastoreItem>
</file>

<file path=customXml/itemProps2.xml><?xml version="1.0" encoding="utf-8"?>
<ds:datastoreItem xmlns:ds="http://schemas.openxmlformats.org/officeDocument/2006/customXml" ds:itemID="{AA0B715D-DBAA-43EF-84B1-AD741E7ED9B5}">
  <ds:schemaRefs>
    <ds:schemaRef ds:uri="http://schemas.microsoft.com/sharepoint/v3/contenttype/forms"/>
  </ds:schemaRefs>
</ds:datastoreItem>
</file>

<file path=customXml/itemProps3.xml><?xml version="1.0" encoding="utf-8"?>
<ds:datastoreItem xmlns:ds="http://schemas.openxmlformats.org/officeDocument/2006/customXml" ds:itemID="{5EF737E8-B910-4716-9BA5-96EF75B99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305dfa-b8d0-4c6a-86e6-47266517a819"/>
    <ds:schemaRef ds:uri="10958a4a-66a4-40dc-ac7d-c38d7c17b65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PPT_V13_template-3</Template>
  <TotalTime>12829</TotalTime>
  <Words>2835</Words>
  <Application>Microsoft Macintosh PowerPoint</Application>
  <PresentationFormat>Niestandardowy</PresentationFormat>
  <Paragraphs>660</Paragraphs>
  <Slides>39</Slides>
  <Notes>4</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39</vt:i4>
      </vt:variant>
    </vt:vector>
  </HeadingPairs>
  <TitlesOfParts>
    <vt:vector size="41" baseType="lpstr">
      <vt:lpstr>Normal Text Page</vt:lpstr>
      <vt:lpstr>Dokument</vt:lpstr>
      <vt:lpstr>Gain Operational Excellence with  Hyperconverged Architecture in Data Cente</vt:lpstr>
      <vt:lpstr>What is Hyperconvergence ?</vt:lpstr>
      <vt:lpstr>Prezentacja programu PowerPoint</vt:lpstr>
      <vt:lpstr>Prezentacja programu PowerPoint</vt:lpstr>
      <vt:lpstr>Hyperconvergence = Simplify Your IT</vt:lpstr>
      <vt:lpstr>Facebook DC – Converged Architecture Cloud Economics</vt:lpstr>
      <vt:lpstr>Google DC – Converged Architecture Cloud Economics</vt:lpstr>
      <vt:lpstr>Prezentacja programu PowerPoint</vt:lpstr>
      <vt:lpstr>SimpliVity is a Proven Technology in Europe</vt:lpstr>
      <vt:lpstr>SimpliVity US Customers &amp; Awards</vt:lpstr>
      <vt:lpstr>Momentum</vt:lpstr>
      <vt:lpstr>SimpliVity Support Offerings</vt:lpstr>
      <vt:lpstr>Real Case Study: Francis Drilling Fluids</vt:lpstr>
      <vt:lpstr>TCO Reduced by 396% </vt:lpstr>
      <vt:lpstr>Transparent Business Case for CIO &amp; CFO</vt:lpstr>
      <vt:lpstr>Prezentacja programu PowerPoint</vt:lpstr>
      <vt:lpstr>Prezentacja programu PowerPoint</vt:lpstr>
      <vt:lpstr>Prezentacja programu PowerPoint</vt:lpstr>
      <vt:lpstr>Reduce Number of Devices in Your Data Center</vt:lpstr>
      <vt:lpstr>Reduce Number of Management Panels in Your Data Center</vt:lpstr>
      <vt:lpstr>Prezentacja programu PowerPoint</vt:lpstr>
      <vt:lpstr>What Applications? Can I Run All IT on SImpliVity?</vt:lpstr>
      <vt:lpstr>When to Consider – Typical Use Cases</vt:lpstr>
      <vt:lpstr>Typical Scenarios of Hyperconvergence Implementation</vt:lpstr>
      <vt:lpstr>Implement True DR Functionality</vt:lpstr>
      <vt:lpstr>Implement Native - Automated Data Protection</vt:lpstr>
      <vt:lpstr>Simplify the Buying Cycle</vt:lpstr>
      <vt:lpstr>Increase the Application Performance</vt:lpstr>
      <vt:lpstr>Accelerate Deployments</vt:lpstr>
      <vt:lpstr>Prezentacja programu PowerPoint</vt:lpstr>
      <vt:lpstr>Prezentacja programu PowerPoint</vt:lpstr>
      <vt:lpstr>Prezentacja programu PowerPoint</vt:lpstr>
      <vt:lpstr>Thank You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Mahoney</dc:creator>
  <cp:lastModifiedBy>Dariusz Chwiejczak</cp:lastModifiedBy>
  <cp:revision>246</cp:revision>
  <dcterms:created xsi:type="dcterms:W3CDTF">2015-05-04T13:05:41Z</dcterms:created>
  <dcterms:modified xsi:type="dcterms:W3CDTF">2015-11-04T08:54:36Z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0x010100B594E34B3CF8884EB8F41AE6CA8BBA70</vt:lpwstr>
  </property>
</Properties>
</file>