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7" r:id="rId1"/>
  </p:sldMasterIdLst>
  <p:notesMasterIdLst>
    <p:notesMasterId r:id="rId12"/>
  </p:notesMasterIdLst>
  <p:sldIdLst>
    <p:sldId id="256" r:id="rId2"/>
    <p:sldId id="395" r:id="rId3"/>
    <p:sldId id="396" r:id="rId4"/>
    <p:sldId id="407" r:id="rId5"/>
    <p:sldId id="408" r:id="rId6"/>
    <p:sldId id="411" r:id="rId7"/>
    <p:sldId id="410" r:id="rId8"/>
    <p:sldId id="409" r:id="rId9"/>
    <p:sldId id="400" r:id="rId10"/>
    <p:sldId id="401" r:id="rId11"/>
  </p:sldIdLst>
  <p:sldSz cx="9144000" cy="6858000" type="screen4x3"/>
  <p:notesSz cx="7099300" cy="10223500"/>
  <p:defaultTextStyle>
    <a:defPPr>
      <a:defRPr lang="en-GB"/>
    </a:defPPr>
    <a:lvl1pPr algn="l" defTabSz="457200"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1pPr>
    <a:lvl2pPr marL="742950" indent="-285750" algn="l" defTabSz="457200"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2pPr>
    <a:lvl3pPr marL="1143000" indent="-228600" algn="l" defTabSz="457200"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3pPr>
    <a:lvl4pPr marL="1600200" indent="-228600" algn="l" defTabSz="457200"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4pPr>
    <a:lvl5pPr marL="2057400" indent="-228600" algn="l" defTabSz="457200"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kern="1200">
        <a:solidFill>
          <a:schemeClr val="tx1"/>
        </a:solidFill>
        <a:latin typeface="Arial"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61">
          <p15:clr>
            <a:srgbClr val="A4A3A4"/>
          </p15:clr>
        </p15:guide>
        <p15:guide id="2" pos="225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2" autoAdjust="0"/>
    <p:restoredTop sz="79380" autoAdjust="0"/>
  </p:normalViewPr>
  <p:slideViewPr>
    <p:cSldViewPr>
      <p:cViewPr varScale="1">
        <p:scale>
          <a:sx n="66" d="100"/>
          <a:sy n="66" d="100"/>
        </p:scale>
        <p:origin x="1128" y="66"/>
      </p:cViewPr>
      <p:guideLst>
        <p:guide orient="horz" pos="2160"/>
        <p:guide pos="2880"/>
      </p:guideLst>
    </p:cSldViewPr>
  </p:slideViewPr>
  <p:outlineViewPr>
    <p:cViewPr varScale="1">
      <p:scale>
        <a:sx n="170" d="200"/>
        <a:sy n="170" d="200"/>
      </p:scale>
      <p:origin x="0" y="0"/>
    </p:cViewPr>
  </p:outlineViewPr>
  <p:notesTextViewPr>
    <p:cViewPr>
      <p:scale>
        <a:sx n="3" d="2"/>
        <a:sy n="3" d="2"/>
      </p:scale>
      <p:origin x="0" y="0"/>
    </p:cViewPr>
  </p:notesTextViewPr>
  <p:sorterViewPr>
    <p:cViewPr>
      <p:scale>
        <a:sx n="160" d="100"/>
        <a:sy n="160" d="100"/>
      </p:scale>
      <p:origin x="0" y="0"/>
    </p:cViewPr>
  </p:sorterViewPr>
  <p:notesViewPr>
    <p:cSldViewPr>
      <p:cViewPr varScale="1">
        <p:scale>
          <a:sx n="79" d="100"/>
          <a:sy n="79" d="100"/>
        </p:scale>
        <p:origin x="3966" y="114"/>
      </p:cViewPr>
      <p:guideLst>
        <p:guide orient="horz" pos="2961"/>
        <p:guide pos="225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p:cNvSpPr>
          <p:nvPr>
            <p:ph type="sldImg"/>
          </p:nvPr>
        </p:nvSpPr>
        <p:spPr bwMode="auto">
          <a:xfrm>
            <a:off x="1190625" y="835025"/>
            <a:ext cx="5495925" cy="412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p:cNvSpPr>
            <a:spLocks noGrp="1" noChangeArrowheads="1"/>
          </p:cNvSpPr>
          <p:nvPr>
            <p:ph type="body"/>
          </p:nvPr>
        </p:nvSpPr>
        <p:spPr bwMode="auto">
          <a:xfrm>
            <a:off x="787400" y="5221288"/>
            <a:ext cx="6303963" cy="494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sl-SI" altLang="sl-SI" noProof="0" smtClean="0"/>
          </a:p>
        </p:txBody>
      </p:sp>
      <p:sp>
        <p:nvSpPr>
          <p:cNvPr id="3075" name="Rectangle 3"/>
          <p:cNvSpPr>
            <a:spLocks noGrp="1" noChangeArrowheads="1"/>
          </p:cNvSpPr>
          <p:nvPr>
            <p:ph type="hdr"/>
          </p:nvPr>
        </p:nvSpPr>
        <p:spPr bwMode="auto">
          <a:xfrm>
            <a:off x="0" y="0"/>
            <a:ext cx="3419475"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hangingPunct="0">
              <a:lnSpc>
                <a:spcPct val="93000"/>
              </a:lnSpc>
              <a:buClr>
                <a:srgbClr val="000000"/>
              </a:buClr>
              <a:buSzPct val="100000"/>
              <a:buFont typeface="Times New Roman" pitchFamily="16" charset="0"/>
              <a:buNone/>
              <a:tabLst>
                <a:tab pos="748513" algn="l"/>
                <a:tab pos="1497025" algn="l"/>
                <a:tab pos="2245538" algn="l"/>
                <a:tab pos="2994050" algn="l"/>
              </a:tabLst>
              <a:defRPr sz="1400">
                <a:solidFill>
                  <a:srgbClr val="000000"/>
                </a:solidFill>
                <a:latin typeface="Times New Roman" pitchFamily="16" charset="0"/>
                <a:ea typeface="+mn-ea"/>
                <a:cs typeface="Arial Unicode MS" charset="0"/>
              </a:defRPr>
            </a:lvl1pPr>
          </a:lstStyle>
          <a:p>
            <a:pPr>
              <a:defRPr/>
            </a:pPr>
            <a:endParaRPr lang="en-US" altLang="sl-SI"/>
          </a:p>
        </p:txBody>
      </p:sp>
      <p:sp>
        <p:nvSpPr>
          <p:cNvPr id="3076" name="Rectangle 4"/>
          <p:cNvSpPr>
            <a:spLocks noGrp="1" noChangeArrowheads="1"/>
          </p:cNvSpPr>
          <p:nvPr>
            <p:ph type="dt"/>
          </p:nvPr>
        </p:nvSpPr>
        <p:spPr bwMode="auto">
          <a:xfrm>
            <a:off x="4459288" y="0"/>
            <a:ext cx="3419475"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hangingPunct="0">
              <a:lnSpc>
                <a:spcPct val="93000"/>
              </a:lnSpc>
              <a:buClr>
                <a:srgbClr val="000000"/>
              </a:buClr>
              <a:buSzPct val="100000"/>
              <a:buFont typeface="Times New Roman" pitchFamily="16" charset="0"/>
              <a:buNone/>
              <a:tabLst>
                <a:tab pos="748513" algn="l"/>
                <a:tab pos="1497025" algn="l"/>
                <a:tab pos="2245538" algn="l"/>
                <a:tab pos="2994050" algn="l"/>
              </a:tabLst>
              <a:defRPr sz="1400">
                <a:solidFill>
                  <a:srgbClr val="000000"/>
                </a:solidFill>
                <a:latin typeface="Times New Roman" pitchFamily="16" charset="0"/>
                <a:ea typeface="+mn-ea"/>
                <a:cs typeface="Arial Unicode MS" charset="0"/>
              </a:defRPr>
            </a:lvl1pPr>
          </a:lstStyle>
          <a:p>
            <a:pPr>
              <a:defRPr/>
            </a:pPr>
            <a:endParaRPr lang="en-US" altLang="sl-SI"/>
          </a:p>
        </p:txBody>
      </p:sp>
      <p:sp>
        <p:nvSpPr>
          <p:cNvPr id="3077" name="Rectangle 5"/>
          <p:cNvSpPr>
            <a:spLocks noGrp="1" noChangeArrowheads="1"/>
          </p:cNvSpPr>
          <p:nvPr>
            <p:ph type="ftr"/>
          </p:nvPr>
        </p:nvSpPr>
        <p:spPr bwMode="auto">
          <a:xfrm>
            <a:off x="0" y="10444163"/>
            <a:ext cx="3419475"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hangingPunct="0">
              <a:lnSpc>
                <a:spcPct val="93000"/>
              </a:lnSpc>
              <a:buClr>
                <a:srgbClr val="000000"/>
              </a:buClr>
              <a:buSzPct val="100000"/>
              <a:buFont typeface="Times New Roman" pitchFamily="16" charset="0"/>
              <a:buNone/>
              <a:tabLst>
                <a:tab pos="748513" algn="l"/>
                <a:tab pos="1497025" algn="l"/>
                <a:tab pos="2245538" algn="l"/>
                <a:tab pos="2994050" algn="l"/>
              </a:tabLst>
              <a:defRPr sz="1400">
                <a:solidFill>
                  <a:srgbClr val="000000"/>
                </a:solidFill>
                <a:latin typeface="Times New Roman" pitchFamily="16" charset="0"/>
                <a:ea typeface="+mn-ea"/>
                <a:cs typeface="Arial Unicode MS" charset="0"/>
              </a:defRPr>
            </a:lvl1pPr>
          </a:lstStyle>
          <a:p>
            <a:pPr>
              <a:defRPr/>
            </a:pPr>
            <a:endParaRPr lang="en-US" altLang="sl-SI"/>
          </a:p>
        </p:txBody>
      </p:sp>
      <p:sp>
        <p:nvSpPr>
          <p:cNvPr id="3078" name="Rectangle 6"/>
          <p:cNvSpPr>
            <a:spLocks noGrp="1" noChangeArrowheads="1"/>
          </p:cNvSpPr>
          <p:nvPr>
            <p:ph type="sldNum"/>
          </p:nvPr>
        </p:nvSpPr>
        <p:spPr bwMode="auto">
          <a:xfrm>
            <a:off x="4459288" y="10444163"/>
            <a:ext cx="3419475"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hangingPunct="0">
              <a:lnSpc>
                <a:spcPct val="93000"/>
              </a:lnSpc>
              <a:buClr>
                <a:srgbClr val="000000"/>
              </a:buClr>
              <a:buSzPct val="100000"/>
              <a:buFont typeface="Times New Roman" pitchFamily="16" charset="0"/>
              <a:buNone/>
              <a:tabLst>
                <a:tab pos="748513" algn="l"/>
                <a:tab pos="1497025" algn="l"/>
                <a:tab pos="2245538" algn="l"/>
                <a:tab pos="2994050" algn="l"/>
              </a:tabLst>
              <a:defRPr sz="1400">
                <a:solidFill>
                  <a:srgbClr val="000000"/>
                </a:solidFill>
                <a:latin typeface="Times New Roman" pitchFamily="16" charset="0"/>
                <a:ea typeface="+mn-ea"/>
                <a:cs typeface="Arial Unicode MS" charset="0"/>
              </a:defRPr>
            </a:lvl1pPr>
          </a:lstStyle>
          <a:p>
            <a:pPr>
              <a:defRPr/>
            </a:pPr>
            <a:fld id="{922C8603-BD70-40E3-98FF-E3D8D31FFBDB}" type="slidenum">
              <a:rPr lang="en-US" altLang="sl-SI"/>
              <a:pPr>
                <a:defRPr/>
              </a:pPr>
              <a:t>‹#›</a:t>
            </a:fld>
            <a:endParaRPr lang="en-US" altLang="sl-SI"/>
          </a:p>
        </p:txBody>
      </p:sp>
    </p:spTree>
    <p:extLst>
      <p:ext uri="{BB962C8B-B14F-4D97-AF65-F5344CB8AC3E}">
        <p14:creationId xmlns:p14="http://schemas.microsoft.com/office/powerpoint/2010/main" val="126949943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9pPr>
          </a:lstStyle>
          <a:p>
            <a:pPr eaLnBrk="1">
              <a:spcBef>
                <a:spcPct val="0"/>
              </a:spcBef>
            </a:pPr>
            <a:fld id="{F0CF7E1F-F182-4B6A-9065-BC4BB89A67B4}" type="slidenum">
              <a:rPr lang="en-US" altLang="sl-SI" sz="1400" smtClean="0">
                <a:ea typeface="MS Gothic" pitchFamily="49" charset="-128"/>
                <a:cs typeface="Arial Unicode MS" pitchFamily="34" charset="-128"/>
              </a:rPr>
              <a:pPr eaLnBrk="1">
                <a:spcBef>
                  <a:spcPct val="0"/>
                </a:spcBef>
              </a:pPr>
              <a:t>1</a:t>
            </a:fld>
            <a:endParaRPr lang="en-US" altLang="sl-SI" sz="1400" smtClean="0">
              <a:ea typeface="MS Gothic" pitchFamily="49" charset="-128"/>
              <a:cs typeface="Arial Unicode MS" pitchFamily="34" charset="-128"/>
            </a:endParaRPr>
          </a:p>
        </p:txBody>
      </p:sp>
      <p:sp>
        <p:nvSpPr>
          <p:cNvPr id="30723"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060" tIns="46530" rIns="93060" bIns="46530"/>
          <a:lstStyle/>
          <a:p>
            <a:pPr hangingPunct="0">
              <a:lnSpc>
                <a:spcPct val="76000"/>
              </a:lnSpc>
              <a:buClr>
                <a:srgbClr val="000000"/>
              </a:buClr>
              <a:buSzPct val="100000"/>
              <a:buFont typeface="Times New Roman" pitchFamily="18" charset="0"/>
              <a:buNone/>
            </a:pPr>
            <a:fld id="{BBE2449D-29CF-4ACB-A662-27F64D7DFBF5}" type="slidenum">
              <a:rPr lang="en-US" altLang="sl-SI" sz="1400">
                <a:solidFill>
                  <a:srgbClr val="FFFFFF"/>
                </a:solidFill>
                <a:ea typeface="MS Gothic" pitchFamily="49" charset="-128"/>
              </a:rPr>
              <a:pPr hangingPunct="0">
                <a:lnSpc>
                  <a:spcPct val="76000"/>
                </a:lnSpc>
                <a:buClr>
                  <a:srgbClr val="000000"/>
                </a:buClr>
                <a:buSzPct val="100000"/>
                <a:buFont typeface="Times New Roman" pitchFamily="18" charset="0"/>
                <a:buNone/>
              </a:pPr>
              <a:t>1</a:t>
            </a:fld>
            <a:endParaRPr lang="en-US" altLang="sl-SI" sz="1400">
              <a:solidFill>
                <a:srgbClr val="FFFFFF"/>
              </a:solidFill>
              <a:ea typeface="MS Gothic" pitchFamily="49" charset="-128"/>
            </a:endParaRPr>
          </a:p>
        </p:txBody>
      </p:sp>
      <p:sp>
        <p:nvSpPr>
          <p:cNvPr id="30724" name="Rectangle 2"/>
          <p:cNvSpPr>
            <a:spLocks noChangeArrowheads="1"/>
          </p:cNvSpPr>
          <p:nvPr/>
        </p:nvSpPr>
        <p:spPr bwMode="auto">
          <a:xfrm>
            <a:off x="1182688" y="766763"/>
            <a:ext cx="4733925" cy="38338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549" tIns="47274" rIns="94549" bIns="47274" anchor="ctr"/>
          <a:lstStyle/>
          <a:p>
            <a:pPr hangingPunct="0">
              <a:lnSpc>
                <a:spcPct val="93000"/>
              </a:lnSpc>
              <a:buClr>
                <a:srgbClr val="000000"/>
              </a:buClr>
              <a:buSzPct val="100000"/>
              <a:buFont typeface="Times New Roman" pitchFamily="18" charset="0"/>
              <a:buNone/>
            </a:pPr>
            <a:endParaRPr lang="sl-SI" altLang="sl-SI">
              <a:ea typeface="MS Gothic" pitchFamily="49" charset="-128"/>
            </a:endParaRPr>
          </a:p>
        </p:txBody>
      </p:sp>
      <p:sp>
        <p:nvSpPr>
          <p:cNvPr id="2" name="Notes Placeholder 1"/>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906568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9pPr>
          </a:lstStyle>
          <a:p>
            <a:pPr eaLnBrk="1">
              <a:spcBef>
                <a:spcPct val="0"/>
              </a:spcBef>
            </a:pPr>
            <a:fld id="{39CFDFAB-84F4-4A53-B8FC-74AA831A0871}" type="slidenum">
              <a:rPr lang="en-US" altLang="sl-SI" sz="1400" smtClean="0">
                <a:ea typeface="MS Gothic" pitchFamily="49" charset="-128"/>
                <a:cs typeface="Arial Unicode MS" pitchFamily="34" charset="-128"/>
              </a:rPr>
              <a:pPr eaLnBrk="1">
                <a:spcBef>
                  <a:spcPct val="0"/>
                </a:spcBef>
              </a:pPr>
              <a:t>10</a:t>
            </a:fld>
            <a:endParaRPr lang="en-US" altLang="sl-SI" sz="1400" smtClean="0">
              <a:ea typeface="MS Gothic" pitchFamily="49" charset="-128"/>
              <a:cs typeface="Arial Unicode MS" pitchFamily="34" charset="-128"/>
            </a:endParaRPr>
          </a:p>
        </p:txBody>
      </p:sp>
      <p:sp>
        <p:nvSpPr>
          <p:cNvPr id="31747"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060" tIns="46530" rIns="93060" bIns="46530"/>
          <a:lstStyle/>
          <a:p>
            <a:pPr hangingPunct="0">
              <a:lnSpc>
                <a:spcPct val="76000"/>
              </a:lnSpc>
              <a:buClr>
                <a:srgbClr val="000000"/>
              </a:buClr>
              <a:buSzPct val="100000"/>
              <a:buFont typeface="Times New Roman" pitchFamily="18" charset="0"/>
              <a:buNone/>
            </a:pPr>
            <a:fld id="{891398D5-A1CB-4FF7-85EF-F6FBF012B90F}" type="slidenum">
              <a:rPr lang="en-US" altLang="sl-SI">
                <a:solidFill>
                  <a:srgbClr val="FFFFFF"/>
                </a:solidFill>
                <a:ea typeface="MS Gothic" pitchFamily="49" charset="-128"/>
              </a:rPr>
              <a:pPr hangingPunct="0">
                <a:lnSpc>
                  <a:spcPct val="76000"/>
                </a:lnSpc>
                <a:buClr>
                  <a:srgbClr val="000000"/>
                </a:buClr>
                <a:buSzPct val="100000"/>
                <a:buFont typeface="Times New Roman" pitchFamily="18" charset="0"/>
                <a:buNone/>
              </a:pPr>
              <a:t>10</a:t>
            </a:fld>
            <a:endParaRPr lang="en-US" altLang="sl-SI">
              <a:solidFill>
                <a:srgbClr val="FFFFFF"/>
              </a:solidFill>
              <a:ea typeface="MS Gothic" pitchFamily="49" charset="-128"/>
            </a:endParaRPr>
          </a:p>
        </p:txBody>
      </p:sp>
      <p:sp>
        <p:nvSpPr>
          <p:cNvPr id="31748" name="Rectangle 2"/>
          <p:cNvSpPr>
            <a:spLocks noChangeArrowheads="1"/>
          </p:cNvSpPr>
          <p:nvPr/>
        </p:nvSpPr>
        <p:spPr bwMode="auto">
          <a:xfrm>
            <a:off x="1182688" y="766763"/>
            <a:ext cx="4733925" cy="38338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549" tIns="47274" rIns="94549" bIns="47274" anchor="ctr"/>
          <a:lstStyle/>
          <a:p>
            <a:pPr hangingPunct="0">
              <a:lnSpc>
                <a:spcPct val="93000"/>
              </a:lnSpc>
              <a:buClr>
                <a:srgbClr val="000000"/>
              </a:buClr>
              <a:buSzPct val="100000"/>
              <a:buFont typeface="Times New Roman" pitchFamily="18" charset="0"/>
              <a:buNone/>
            </a:pPr>
            <a:endParaRPr lang="sl-SI" altLang="sl-SI">
              <a:ea typeface="MS Gothic" pitchFamily="49" charset="-128"/>
            </a:endParaRPr>
          </a:p>
        </p:txBody>
      </p:sp>
      <p:sp>
        <p:nvSpPr>
          <p:cNvPr id="31749" name="Rectangle 3"/>
          <p:cNvSpPr>
            <a:spLocks noGrp="1" noChangeArrowheads="1"/>
          </p:cNvSpPr>
          <p:nvPr>
            <p:ph type="body"/>
          </p:nvPr>
        </p:nvSpPr>
        <p:spPr>
          <a:xfrm>
            <a:off x="709613" y="4856163"/>
            <a:ext cx="5675312" cy="4597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22250" indent="-220663" eaLnBrk="1">
              <a:spcBef>
                <a:spcPct val="0"/>
              </a:spcBef>
              <a:tabLst>
                <a:tab pos="747713" algn="l"/>
                <a:tab pos="1497013" algn="l"/>
                <a:tab pos="2244725" algn="l"/>
                <a:tab pos="2994025" algn="l"/>
                <a:tab pos="3741738" algn="l"/>
                <a:tab pos="4491038" algn="l"/>
                <a:tab pos="5238750" algn="l"/>
              </a:tabLst>
            </a:pPr>
            <a:endParaRPr lang="en-US" altLang="sl-SI" sz="2100" dirty="0" smtClean="0">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2092660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9pPr>
          </a:lstStyle>
          <a:p>
            <a:pPr eaLnBrk="1">
              <a:spcBef>
                <a:spcPct val="0"/>
              </a:spcBef>
            </a:pPr>
            <a:fld id="{39CFDFAB-84F4-4A53-B8FC-74AA831A0871}" type="slidenum">
              <a:rPr lang="en-US" altLang="sl-SI" sz="1400" smtClean="0">
                <a:ea typeface="MS Gothic" pitchFamily="49" charset="-128"/>
                <a:cs typeface="Arial Unicode MS" pitchFamily="34" charset="-128"/>
              </a:rPr>
              <a:pPr eaLnBrk="1">
                <a:spcBef>
                  <a:spcPct val="0"/>
                </a:spcBef>
              </a:pPr>
              <a:t>2</a:t>
            </a:fld>
            <a:endParaRPr lang="en-US" altLang="sl-SI" sz="1400" smtClean="0">
              <a:ea typeface="MS Gothic" pitchFamily="49" charset="-128"/>
              <a:cs typeface="Arial Unicode MS" pitchFamily="34" charset="-128"/>
            </a:endParaRPr>
          </a:p>
        </p:txBody>
      </p:sp>
      <p:sp>
        <p:nvSpPr>
          <p:cNvPr id="31747"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060" tIns="46530" rIns="93060" bIns="46530"/>
          <a:lstStyle/>
          <a:p>
            <a:pPr hangingPunct="0">
              <a:lnSpc>
                <a:spcPct val="76000"/>
              </a:lnSpc>
              <a:buClr>
                <a:srgbClr val="000000"/>
              </a:buClr>
              <a:buSzPct val="100000"/>
              <a:buFont typeface="Times New Roman" pitchFamily="18" charset="0"/>
              <a:buNone/>
            </a:pPr>
            <a:fld id="{891398D5-A1CB-4FF7-85EF-F6FBF012B90F}" type="slidenum">
              <a:rPr lang="en-US" altLang="sl-SI">
                <a:solidFill>
                  <a:srgbClr val="FFFFFF"/>
                </a:solidFill>
                <a:ea typeface="MS Gothic" pitchFamily="49" charset="-128"/>
              </a:rPr>
              <a:pPr hangingPunct="0">
                <a:lnSpc>
                  <a:spcPct val="76000"/>
                </a:lnSpc>
                <a:buClr>
                  <a:srgbClr val="000000"/>
                </a:buClr>
                <a:buSzPct val="100000"/>
                <a:buFont typeface="Times New Roman" pitchFamily="18" charset="0"/>
                <a:buNone/>
              </a:pPr>
              <a:t>2</a:t>
            </a:fld>
            <a:endParaRPr lang="en-US" altLang="sl-SI">
              <a:solidFill>
                <a:srgbClr val="FFFFFF"/>
              </a:solidFill>
              <a:ea typeface="MS Gothic" pitchFamily="49" charset="-128"/>
            </a:endParaRPr>
          </a:p>
        </p:txBody>
      </p:sp>
      <p:sp>
        <p:nvSpPr>
          <p:cNvPr id="31748" name="Rectangle 2"/>
          <p:cNvSpPr>
            <a:spLocks noChangeArrowheads="1"/>
          </p:cNvSpPr>
          <p:nvPr/>
        </p:nvSpPr>
        <p:spPr bwMode="auto">
          <a:xfrm>
            <a:off x="1182688" y="766763"/>
            <a:ext cx="4733925" cy="38338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549" tIns="47274" rIns="94549" bIns="47274" anchor="ctr"/>
          <a:lstStyle/>
          <a:p>
            <a:pPr hangingPunct="0">
              <a:lnSpc>
                <a:spcPct val="93000"/>
              </a:lnSpc>
              <a:buClr>
                <a:srgbClr val="000000"/>
              </a:buClr>
              <a:buSzPct val="100000"/>
              <a:buFont typeface="Times New Roman" pitchFamily="18" charset="0"/>
              <a:buNone/>
            </a:pPr>
            <a:endParaRPr lang="sl-SI" altLang="sl-SI">
              <a:ea typeface="MS Gothic" pitchFamily="49" charset="-128"/>
            </a:endParaRPr>
          </a:p>
        </p:txBody>
      </p:sp>
      <p:sp>
        <p:nvSpPr>
          <p:cNvPr id="31749" name="Rectangle 3"/>
          <p:cNvSpPr>
            <a:spLocks noGrp="1" noChangeArrowheads="1"/>
          </p:cNvSpPr>
          <p:nvPr>
            <p:ph type="body"/>
          </p:nvPr>
        </p:nvSpPr>
        <p:spPr>
          <a:xfrm>
            <a:off x="709613" y="4856163"/>
            <a:ext cx="5675312" cy="4597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22250" indent="-220663" eaLnBrk="1">
              <a:spcBef>
                <a:spcPct val="0"/>
              </a:spcBef>
              <a:tabLst>
                <a:tab pos="747713" algn="l"/>
                <a:tab pos="1497013" algn="l"/>
                <a:tab pos="2244725" algn="l"/>
                <a:tab pos="2994025" algn="l"/>
                <a:tab pos="3741738" algn="l"/>
                <a:tab pos="4491038" algn="l"/>
                <a:tab pos="5238750" algn="l"/>
              </a:tabLst>
            </a:pPr>
            <a:endParaRPr lang="en-US" altLang="sl-SI" sz="2100" dirty="0" smtClean="0">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3855246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9pPr>
          </a:lstStyle>
          <a:p>
            <a:pPr eaLnBrk="1">
              <a:spcBef>
                <a:spcPct val="0"/>
              </a:spcBef>
            </a:pPr>
            <a:fld id="{39CFDFAB-84F4-4A53-B8FC-74AA831A0871}" type="slidenum">
              <a:rPr lang="en-US" altLang="sl-SI" sz="1400" smtClean="0">
                <a:ea typeface="MS Gothic" pitchFamily="49" charset="-128"/>
                <a:cs typeface="Arial Unicode MS" pitchFamily="34" charset="-128"/>
              </a:rPr>
              <a:pPr eaLnBrk="1">
                <a:spcBef>
                  <a:spcPct val="0"/>
                </a:spcBef>
              </a:pPr>
              <a:t>3</a:t>
            </a:fld>
            <a:endParaRPr lang="en-US" altLang="sl-SI" sz="1400" smtClean="0">
              <a:ea typeface="MS Gothic" pitchFamily="49" charset="-128"/>
              <a:cs typeface="Arial Unicode MS" pitchFamily="34" charset="-128"/>
            </a:endParaRPr>
          </a:p>
        </p:txBody>
      </p:sp>
      <p:sp>
        <p:nvSpPr>
          <p:cNvPr id="31747"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060" tIns="46530" rIns="93060" bIns="46530"/>
          <a:lstStyle/>
          <a:p>
            <a:pPr hangingPunct="0">
              <a:lnSpc>
                <a:spcPct val="76000"/>
              </a:lnSpc>
              <a:buClr>
                <a:srgbClr val="000000"/>
              </a:buClr>
              <a:buSzPct val="100000"/>
              <a:buFont typeface="Times New Roman" pitchFamily="18" charset="0"/>
              <a:buNone/>
            </a:pPr>
            <a:fld id="{891398D5-A1CB-4FF7-85EF-F6FBF012B90F}" type="slidenum">
              <a:rPr lang="en-US" altLang="sl-SI">
                <a:solidFill>
                  <a:srgbClr val="FFFFFF"/>
                </a:solidFill>
                <a:ea typeface="MS Gothic" pitchFamily="49" charset="-128"/>
              </a:rPr>
              <a:pPr hangingPunct="0">
                <a:lnSpc>
                  <a:spcPct val="76000"/>
                </a:lnSpc>
                <a:buClr>
                  <a:srgbClr val="000000"/>
                </a:buClr>
                <a:buSzPct val="100000"/>
                <a:buFont typeface="Times New Roman" pitchFamily="18" charset="0"/>
                <a:buNone/>
              </a:pPr>
              <a:t>3</a:t>
            </a:fld>
            <a:endParaRPr lang="en-US" altLang="sl-SI">
              <a:solidFill>
                <a:srgbClr val="FFFFFF"/>
              </a:solidFill>
              <a:ea typeface="MS Gothic" pitchFamily="49" charset="-128"/>
            </a:endParaRPr>
          </a:p>
        </p:txBody>
      </p:sp>
      <p:sp>
        <p:nvSpPr>
          <p:cNvPr id="31748" name="Rectangle 2"/>
          <p:cNvSpPr>
            <a:spLocks noChangeArrowheads="1"/>
          </p:cNvSpPr>
          <p:nvPr/>
        </p:nvSpPr>
        <p:spPr bwMode="auto">
          <a:xfrm>
            <a:off x="1182688" y="766763"/>
            <a:ext cx="4733925" cy="38338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549" tIns="47274" rIns="94549" bIns="47274" anchor="ctr"/>
          <a:lstStyle/>
          <a:p>
            <a:pPr hangingPunct="0">
              <a:lnSpc>
                <a:spcPct val="93000"/>
              </a:lnSpc>
              <a:buClr>
                <a:srgbClr val="000000"/>
              </a:buClr>
              <a:buSzPct val="100000"/>
              <a:buFont typeface="Times New Roman" pitchFamily="18" charset="0"/>
              <a:buNone/>
            </a:pPr>
            <a:endParaRPr lang="sl-SI" altLang="sl-SI">
              <a:ea typeface="MS Gothic" pitchFamily="49" charset="-128"/>
            </a:endParaRPr>
          </a:p>
        </p:txBody>
      </p:sp>
      <p:sp>
        <p:nvSpPr>
          <p:cNvPr id="31749" name="Rectangle 3"/>
          <p:cNvSpPr>
            <a:spLocks noGrp="1" noChangeArrowheads="1"/>
          </p:cNvSpPr>
          <p:nvPr>
            <p:ph type="body"/>
          </p:nvPr>
        </p:nvSpPr>
        <p:spPr>
          <a:xfrm>
            <a:off x="709613" y="4856163"/>
            <a:ext cx="5675312" cy="4597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22250" indent="-220663" eaLnBrk="1">
              <a:spcBef>
                <a:spcPct val="0"/>
              </a:spcBef>
              <a:tabLst>
                <a:tab pos="747713" algn="l"/>
                <a:tab pos="1497013" algn="l"/>
                <a:tab pos="2244725" algn="l"/>
                <a:tab pos="2994025" algn="l"/>
                <a:tab pos="3741738" algn="l"/>
                <a:tab pos="4491038" algn="l"/>
                <a:tab pos="5238750" algn="l"/>
              </a:tabLst>
            </a:pPr>
            <a:endParaRPr lang="en-US" altLang="sl-SI" sz="2100" dirty="0" smtClean="0">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101744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9pPr>
          </a:lstStyle>
          <a:p>
            <a:pPr eaLnBrk="1">
              <a:spcBef>
                <a:spcPct val="0"/>
              </a:spcBef>
            </a:pPr>
            <a:fld id="{39CFDFAB-84F4-4A53-B8FC-74AA831A0871}" type="slidenum">
              <a:rPr lang="en-US" altLang="sl-SI" sz="1400" smtClean="0">
                <a:ea typeface="MS Gothic" pitchFamily="49" charset="-128"/>
                <a:cs typeface="Arial Unicode MS" pitchFamily="34" charset="-128"/>
              </a:rPr>
              <a:pPr eaLnBrk="1">
                <a:spcBef>
                  <a:spcPct val="0"/>
                </a:spcBef>
              </a:pPr>
              <a:t>4</a:t>
            </a:fld>
            <a:endParaRPr lang="en-US" altLang="sl-SI" sz="1400" smtClean="0">
              <a:ea typeface="MS Gothic" pitchFamily="49" charset="-128"/>
              <a:cs typeface="Arial Unicode MS" pitchFamily="34" charset="-128"/>
            </a:endParaRPr>
          </a:p>
        </p:txBody>
      </p:sp>
      <p:sp>
        <p:nvSpPr>
          <p:cNvPr id="31747"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060" tIns="46530" rIns="93060" bIns="46530"/>
          <a:lstStyle/>
          <a:p>
            <a:pPr hangingPunct="0">
              <a:lnSpc>
                <a:spcPct val="76000"/>
              </a:lnSpc>
              <a:buClr>
                <a:srgbClr val="000000"/>
              </a:buClr>
              <a:buSzPct val="100000"/>
              <a:buFont typeface="Times New Roman" pitchFamily="18" charset="0"/>
              <a:buNone/>
            </a:pPr>
            <a:fld id="{891398D5-A1CB-4FF7-85EF-F6FBF012B90F}" type="slidenum">
              <a:rPr lang="en-US" altLang="sl-SI">
                <a:solidFill>
                  <a:srgbClr val="FFFFFF"/>
                </a:solidFill>
                <a:ea typeface="MS Gothic" pitchFamily="49" charset="-128"/>
              </a:rPr>
              <a:pPr hangingPunct="0">
                <a:lnSpc>
                  <a:spcPct val="76000"/>
                </a:lnSpc>
                <a:buClr>
                  <a:srgbClr val="000000"/>
                </a:buClr>
                <a:buSzPct val="100000"/>
                <a:buFont typeface="Times New Roman" pitchFamily="18" charset="0"/>
                <a:buNone/>
              </a:pPr>
              <a:t>4</a:t>
            </a:fld>
            <a:endParaRPr lang="en-US" altLang="sl-SI">
              <a:solidFill>
                <a:srgbClr val="FFFFFF"/>
              </a:solidFill>
              <a:ea typeface="MS Gothic" pitchFamily="49" charset="-128"/>
            </a:endParaRPr>
          </a:p>
        </p:txBody>
      </p:sp>
      <p:sp>
        <p:nvSpPr>
          <p:cNvPr id="31748" name="Rectangle 2"/>
          <p:cNvSpPr>
            <a:spLocks noChangeArrowheads="1"/>
          </p:cNvSpPr>
          <p:nvPr/>
        </p:nvSpPr>
        <p:spPr bwMode="auto">
          <a:xfrm>
            <a:off x="1182688" y="766763"/>
            <a:ext cx="4733925" cy="38338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549" tIns="47274" rIns="94549" bIns="47274" anchor="ctr"/>
          <a:lstStyle/>
          <a:p>
            <a:pPr hangingPunct="0">
              <a:lnSpc>
                <a:spcPct val="93000"/>
              </a:lnSpc>
              <a:buClr>
                <a:srgbClr val="000000"/>
              </a:buClr>
              <a:buSzPct val="100000"/>
              <a:buFont typeface="Times New Roman" pitchFamily="18" charset="0"/>
              <a:buNone/>
            </a:pPr>
            <a:endParaRPr lang="sl-SI" altLang="sl-SI">
              <a:ea typeface="MS Gothic" pitchFamily="49" charset="-128"/>
            </a:endParaRPr>
          </a:p>
        </p:txBody>
      </p:sp>
      <p:sp>
        <p:nvSpPr>
          <p:cNvPr id="31749" name="Rectangle 3"/>
          <p:cNvSpPr>
            <a:spLocks noGrp="1" noChangeArrowheads="1"/>
          </p:cNvSpPr>
          <p:nvPr>
            <p:ph type="body"/>
          </p:nvPr>
        </p:nvSpPr>
        <p:spPr>
          <a:xfrm>
            <a:off x="709613" y="4856163"/>
            <a:ext cx="5675312" cy="4597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b="1" u="sng" dirty="0" smtClean="0"/>
              <a:t>8.3 </a:t>
            </a:r>
          </a:p>
          <a:p>
            <a:pPr marL="171450" indent="-171450">
              <a:buFont typeface="Wingdings" panose="05000000000000000000" pitchFamily="2" charset="2"/>
              <a:buChar char="§"/>
            </a:pPr>
            <a:r>
              <a:rPr lang="en-US" sz="1200" dirty="0" smtClean="0"/>
              <a:t>Read</a:t>
            </a:r>
            <a:r>
              <a:rPr lang="en-US" sz="1200" baseline="0" dirty="0" smtClean="0"/>
              <a:t> responses are passed directly from RAID to Network – bypassing WAFL – as long as no errors are detected. When an error is detected, the WAFL code must get involved</a:t>
            </a:r>
          </a:p>
          <a:p>
            <a:endParaRPr lang="en-US" sz="1200" baseline="0" dirty="0" smtClean="0"/>
          </a:p>
          <a:p>
            <a:r>
              <a:rPr lang="en-US" sz="1200" b="1" u="sng" baseline="0" dirty="0" smtClean="0"/>
              <a:t>8.3.1 </a:t>
            </a:r>
            <a:endParaRPr lang="en-US" sz="1200" baseline="0" dirty="0" smtClean="0"/>
          </a:p>
          <a:p>
            <a:pPr marL="171450" indent="-171450">
              <a:buFont typeface="Wingdings" panose="05000000000000000000" pitchFamily="2" charset="2"/>
              <a:buChar char="§"/>
            </a:pPr>
            <a:r>
              <a:rPr lang="en-US" sz="1200" baseline="0" dirty="0" smtClean="0"/>
              <a:t>Read requests are passed directly from WAFL to Storage, bypassing RAID.  </a:t>
            </a:r>
          </a:p>
          <a:p>
            <a:pPr marL="171450" indent="-171450">
              <a:buFont typeface="Wingdings" panose="05000000000000000000" pitchFamily="2" charset="2"/>
              <a:buChar char="§"/>
            </a:pPr>
            <a:r>
              <a:rPr lang="en-US" sz="1200" baseline="0" dirty="0" smtClean="0"/>
              <a:t>Read responses are passed directly from Storage to Network, bypassing both RAID and WAFL, unless error recovery is required. </a:t>
            </a:r>
            <a:endParaRPr lang="en-US" sz="1200" dirty="0" smtClean="0"/>
          </a:p>
          <a:p>
            <a:pPr marL="222250" indent="-220663" eaLnBrk="1">
              <a:spcBef>
                <a:spcPct val="0"/>
              </a:spcBef>
              <a:tabLst>
                <a:tab pos="747713" algn="l"/>
                <a:tab pos="1497013" algn="l"/>
                <a:tab pos="2244725" algn="l"/>
                <a:tab pos="2994025" algn="l"/>
                <a:tab pos="3741738" algn="l"/>
                <a:tab pos="4491038" algn="l"/>
                <a:tab pos="5238750" algn="l"/>
              </a:tabLst>
            </a:pPr>
            <a:endParaRPr lang="en-US" altLang="sl-SI" sz="1200" dirty="0" smtClean="0">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1415388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9pPr>
          </a:lstStyle>
          <a:p>
            <a:pPr eaLnBrk="1">
              <a:spcBef>
                <a:spcPct val="0"/>
              </a:spcBef>
            </a:pPr>
            <a:fld id="{39CFDFAB-84F4-4A53-B8FC-74AA831A0871}" type="slidenum">
              <a:rPr lang="en-US" altLang="sl-SI" sz="1400" smtClean="0">
                <a:ea typeface="MS Gothic" pitchFamily="49" charset="-128"/>
                <a:cs typeface="Arial Unicode MS" pitchFamily="34" charset="-128"/>
              </a:rPr>
              <a:pPr eaLnBrk="1">
                <a:spcBef>
                  <a:spcPct val="0"/>
                </a:spcBef>
              </a:pPr>
              <a:t>5</a:t>
            </a:fld>
            <a:endParaRPr lang="en-US" altLang="sl-SI" sz="1400" smtClean="0">
              <a:ea typeface="MS Gothic" pitchFamily="49" charset="-128"/>
              <a:cs typeface="Arial Unicode MS" pitchFamily="34" charset="-128"/>
            </a:endParaRPr>
          </a:p>
        </p:txBody>
      </p:sp>
      <p:sp>
        <p:nvSpPr>
          <p:cNvPr id="31747"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060" tIns="46530" rIns="93060" bIns="46530"/>
          <a:lstStyle/>
          <a:p>
            <a:pPr hangingPunct="0">
              <a:lnSpc>
                <a:spcPct val="76000"/>
              </a:lnSpc>
              <a:buClr>
                <a:srgbClr val="000000"/>
              </a:buClr>
              <a:buSzPct val="100000"/>
              <a:buFont typeface="Times New Roman" pitchFamily="18" charset="0"/>
              <a:buNone/>
            </a:pPr>
            <a:fld id="{891398D5-A1CB-4FF7-85EF-F6FBF012B90F}" type="slidenum">
              <a:rPr lang="en-US" altLang="sl-SI">
                <a:solidFill>
                  <a:srgbClr val="FFFFFF"/>
                </a:solidFill>
                <a:ea typeface="MS Gothic" pitchFamily="49" charset="-128"/>
              </a:rPr>
              <a:pPr hangingPunct="0">
                <a:lnSpc>
                  <a:spcPct val="76000"/>
                </a:lnSpc>
                <a:buClr>
                  <a:srgbClr val="000000"/>
                </a:buClr>
                <a:buSzPct val="100000"/>
                <a:buFont typeface="Times New Roman" pitchFamily="18" charset="0"/>
                <a:buNone/>
              </a:pPr>
              <a:t>5</a:t>
            </a:fld>
            <a:endParaRPr lang="en-US" altLang="sl-SI">
              <a:solidFill>
                <a:srgbClr val="FFFFFF"/>
              </a:solidFill>
              <a:ea typeface="MS Gothic" pitchFamily="49" charset="-128"/>
            </a:endParaRPr>
          </a:p>
        </p:txBody>
      </p:sp>
      <p:sp>
        <p:nvSpPr>
          <p:cNvPr id="31748" name="Rectangle 2"/>
          <p:cNvSpPr>
            <a:spLocks noChangeArrowheads="1"/>
          </p:cNvSpPr>
          <p:nvPr/>
        </p:nvSpPr>
        <p:spPr bwMode="auto">
          <a:xfrm>
            <a:off x="1182688" y="766763"/>
            <a:ext cx="4733925" cy="38338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549" tIns="47274" rIns="94549" bIns="47274" anchor="ctr"/>
          <a:lstStyle/>
          <a:p>
            <a:pPr hangingPunct="0">
              <a:lnSpc>
                <a:spcPct val="93000"/>
              </a:lnSpc>
              <a:buClr>
                <a:srgbClr val="000000"/>
              </a:buClr>
              <a:buSzPct val="100000"/>
              <a:buFont typeface="Times New Roman" pitchFamily="18" charset="0"/>
              <a:buNone/>
            </a:pPr>
            <a:endParaRPr lang="sl-SI" altLang="sl-SI">
              <a:ea typeface="MS Gothic" pitchFamily="49" charset="-128"/>
            </a:endParaRPr>
          </a:p>
        </p:txBody>
      </p:sp>
      <p:sp>
        <p:nvSpPr>
          <p:cNvPr id="31749" name="Rectangle 3"/>
          <p:cNvSpPr>
            <a:spLocks noGrp="1" noChangeArrowheads="1"/>
          </p:cNvSpPr>
          <p:nvPr>
            <p:ph type="body"/>
          </p:nvPr>
        </p:nvSpPr>
        <p:spPr>
          <a:xfrm>
            <a:off x="709613" y="4856163"/>
            <a:ext cx="5675312" cy="4597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b="0" i="0" kern="1200" dirty="0" smtClean="0">
                <a:solidFill>
                  <a:srgbClr val="000000"/>
                </a:solidFill>
                <a:effectLst/>
                <a:latin typeface="Times New Roman" pitchFamily="16" charset="0"/>
                <a:ea typeface="+mn-ea"/>
                <a:cs typeface="+mn-cs"/>
              </a:rPr>
              <a:t>In the absence of a mechanical failure, rotating media can serve data almost indefinitely. This is not true for SSDs, which can accept only a finite (though very large) number of write operations. SSDs provide a set of internal spare capacity, called </a:t>
            </a:r>
            <a:r>
              <a:rPr lang="en-US" sz="1200" b="0" i="1" kern="1200" dirty="0" smtClean="0">
                <a:solidFill>
                  <a:srgbClr val="000000"/>
                </a:solidFill>
                <a:effectLst/>
                <a:latin typeface="Times New Roman" pitchFamily="16" charset="0"/>
                <a:ea typeface="+mn-ea"/>
                <a:cs typeface="+mn-cs"/>
              </a:rPr>
              <a:t>spare blocks</a:t>
            </a:r>
            <a:r>
              <a:rPr lang="en-US" sz="1200" b="0" i="0" kern="1200" dirty="0" smtClean="0">
                <a:solidFill>
                  <a:srgbClr val="000000"/>
                </a:solidFill>
                <a:effectLst/>
                <a:latin typeface="Times New Roman" pitchFamily="16" charset="0"/>
                <a:ea typeface="+mn-ea"/>
                <a:cs typeface="+mn-cs"/>
              </a:rPr>
              <a:t>, that can be used to replace blocks that have reached their write operation limit. After all of the spare blocks have been used, the next block that reaches its limit causes the disk to fail.</a:t>
            </a:r>
          </a:p>
          <a:p>
            <a:r>
              <a:rPr lang="en-US" sz="1200" b="0" i="0" kern="1200" dirty="0" smtClean="0">
                <a:solidFill>
                  <a:srgbClr val="000000"/>
                </a:solidFill>
                <a:effectLst/>
                <a:latin typeface="Times New Roman" pitchFamily="16" charset="0"/>
                <a:ea typeface="+mn-ea"/>
                <a:cs typeface="+mn-cs"/>
              </a:rPr>
              <a:t>Because a drive failure is an undesirable occurrence, Data ONTAP replaces SSDs before they reach their limit. When a predetermined percentage of the spare blocks have been used (approximately 90%), Data ONTAP performs the following </a:t>
            </a:r>
            <a:r>
              <a:rPr lang="en-US" sz="1200" b="0" i="0" kern="1200" dirty="0" err="1" smtClean="0">
                <a:solidFill>
                  <a:srgbClr val="000000"/>
                </a:solidFill>
                <a:effectLst/>
                <a:latin typeface="Times New Roman" pitchFamily="16" charset="0"/>
                <a:ea typeface="+mn-ea"/>
                <a:cs typeface="+mn-cs"/>
              </a:rPr>
              <a:t>actions:Sends</a:t>
            </a:r>
            <a:r>
              <a:rPr lang="en-US" sz="1200" b="0" i="0" kern="1200" dirty="0" smtClean="0">
                <a:solidFill>
                  <a:srgbClr val="000000"/>
                </a:solidFill>
                <a:effectLst/>
                <a:latin typeface="Times New Roman" pitchFamily="16" charset="0"/>
                <a:ea typeface="+mn-ea"/>
                <a:cs typeface="+mn-cs"/>
              </a:rPr>
              <a:t> an </a:t>
            </a:r>
            <a:r>
              <a:rPr lang="en-US" sz="1200" b="0" i="0" kern="1200" dirty="0" err="1" smtClean="0">
                <a:solidFill>
                  <a:srgbClr val="000000"/>
                </a:solidFill>
                <a:effectLst/>
                <a:latin typeface="Times New Roman" pitchFamily="16" charset="0"/>
                <a:ea typeface="+mn-ea"/>
                <a:cs typeface="+mn-cs"/>
              </a:rPr>
              <a:t>AutoSupport</a:t>
            </a:r>
            <a:r>
              <a:rPr lang="en-US" sz="1200" b="0" i="0" kern="1200" dirty="0" smtClean="0">
                <a:solidFill>
                  <a:srgbClr val="000000"/>
                </a:solidFill>
                <a:effectLst/>
                <a:latin typeface="Times New Roman" pitchFamily="16" charset="0"/>
                <a:ea typeface="+mn-ea"/>
                <a:cs typeface="+mn-cs"/>
              </a:rPr>
              <a:t> message.</a:t>
            </a:r>
          </a:p>
          <a:p>
            <a:r>
              <a:rPr lang="en-US" sz="1200" b="0" i="0" kern="1200" dirty="0" smtClean="0">
                <a:solidFill>
                  <a:srgbClr val="000000"/>
                </a:solidFill>
                <a:effectLst/>
                <a:latin typeface="Times New Roman" pitchFamily="16" charset="0"/>
                <a:ea typeface="+mn-ea"/>
                <a:cs typeface="+mn-cs"/>
              </a:rPr>
              <a:t>If a spare SSD is available, starts a disk copy to that spare.</a:t>
            </a:r>
          </a:p>
          <a:p>
            <a:r>
              <a:rPr lang="en-US" sz="1200" b="0" i="0" kern="1200" dirty="0" smtClean="0">
                <a:solidFill>
                  <a:srgbClr val="000000"/>
                </a:solidFill>
                <a:effectLst/>
                <a:latin typeface="Times New Roman" pitchFamily="16" charset="0"/>
                <a:ea typeface="+mn-ea"/>
                <a:cs typeface="+mn-cs"/>
              </a:rPr>
              <a:t>If no spare is available, starts a periodic check for a spare so that the disk copy can be started when a spare becomes available.</a:t>
            </a:r>
          </a:p>
          <a:p>
            <a:r>
              <a:rPr lang="en-US" sz="1200" b="0" i="0" kern="1200" dirty="0" smtClean="0">
                <a:solidFill>
                  <a:srgbClr val="000000"/>
                </a:solidFill>
                <a:effectLst/>
                <a:latin typeface="Times New Roman" pitchFamily="16" charset="0"/>
                <a:ea typeface="+mn-ea"/>
                <a:cs typeface="+mn-cs"/>
              </a:rPr>
              <a:t>When the disk copy finishes, fails the disk.</a:t>
            </a:r>
          </a:p>
          <a:p>
            <a:pPr marL="222250" indent="-220663" eaLnBrk="1">
              <a:spcBef>
                <a:spcPct val="0"/>
              </a:spcBef>
              <a:tabLst>
                <a:tab pos="747713" algn="l"/>
                <a:tab pos="1497013" algn="l"/>
                <a:tab pos="2244725" algn="l"/>
                <a:tab pos="2994025" algn="l"/>
                <a:tab pos="3741738" algn="l"/>
                <a:tab pos="4491038" algn="l"/>
                <a:tab pos="5238750" algn="l"/>
              </a:tabLst>
            </a:pPr>
            <a:endParaRPr lang="en-US" altLang="sl-SI" sz="2100" dirty="0" smtClean="0">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4213764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9pPr>
          </a:lstStyle>
          <a:p>
            <a:pPr eaLnBrk="1">
              <a:spcBef>
                <a:spcPct val="0"/>
              </a:spcBef>
            </a:pPr>
            <a:fld id="{39CFDFAB-84F4-4A53-B8FC-74AA831A0871}" type="slidenum">
              <a:rPr lang="en-US" altLang="sl-SI" sz="1400" smtClean="0">
                <a:ea typeface="MS Gothic" pitchFamily="49" charset="-128"/>
                <a:cs typeface="Arial Unicode MS" pitchFamily="34" charset="-128"/>
              </a:rPr>
              <a:pPr eaLnBrk="1">
                <a:spcBef>
                  <a:spcPct val="0"/>
                </a:spcBef>
              </a:pPr>
              <a:t>6</a:t>
            </a:fld>
            <a:endParaRPr lang="en-US" altLang="sl-SI" sz="1400" smtClean="0">
              <a:ea typeface="MS Gothic" pitchFamily="49" charset="-128"/>
              <a:cs typeface="Arial Unicode MS" pitchFamily="34" charset="-128"/>
            </a:endParaRPr>
          </a:p>
        </p:txBody>
      </p:sp>
      <p:sp>
        <p:nvSpPr>
          <p:cNvPr id="31747"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060" tIns="46530" rIns="93060" bIns="46530"/>
          <a:lstStyle/>
          <a:p>
            <a:pPr hangingPunct="0">
              <a:lnSpc>
                <a:spcPct val="76000"/>
              </a:lnSpc>
              <a:buClr>
                <a:srgbClr val="000000"/>
              </a:buClr>
              <a:buSzPct val="100000"/>
              <a:buFont typeface="Times New Roman" pitchFamily="18" charset="0"/>
              <a:buNone/>
            </a:pPr>
            <a:fld id="{891398D5-A1CB-4FF7-85EF-F6FBF012B90F}" type="slidenum">
              <a:rPr lang="en-US" altLang="sl-SI">
                <a:solidFill>
                  <a:srgbClr val="FFFFFF"/>
                </a:solidFill>
                <a:ea typeface="MS Gothic" pitchFamily="49" charset="-128"/>
              </a:rPr>
              <a:pPr hangingPunct="0">
                <a:lnSpc>
                  <a:spcPct val="76000"/>
                </a:lnSpc>
                <a:buClr>
                  <a:srgbClr val="000000"/>
                </a:buClr>
                <a:buSzPct val="100000"/>
                <a:buFont typeface="Times New Roman" pitchFamily="18" charset="0"/>
                <a:buNone/>
              </a:pPr>
              <a:t>6</a:t>
            </a:fld>
            <a:endParaRPr lang="en-US" altLang="sl-SI">
              <a:solidFill>
                <a:srgbClr val="FFFFFF"/>
              </a:solidFill>
              <a:ea typeface="MS Gothic" pitchFamily="49" charset="-128"/>
            </a:endParaRPr>
          </a:p>
        </p:txBody>
      </p:sp>
      <p:sp>
        <p:nvSpPr>
          <p:cNvPr id="31748" name="Rectangle 2"/>
          <p:cNvSpPr>
            <a:spLocks noChangeArrowheads="1"/>
          </p:cNvSpPr>
          <p:nvPr/>
        </p:nvSpPr>
        <p:spPr bwMode="auto">
          <a:xfrm>
            <a:off x="1182688" y="766763"/>
            <a:ext cx="4733925" cy="38338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549" tIns="47274" rIns="94549" bIns="47274" anchor="ctr"/>
          <a:lstStyle/>
          <a:p>
            <a:pPr hangingPunct="0">
              <a:lnSpc>
                <a:spcPct val="93000"/>
              </a:lnSpc>
              <a:buClr>
                <a:srgbClr val="000000"/>
              </a:buClr>
              <a:buSzPct val="100000"/>
              <a:buFont typeface="Times New Roman" pitchFamily="18" charset="0"/>
              <a:buNone/>
            </a:pPr>
            <a:endParaRPr lang="sl-SI" altLang="sl-SI">
              <a:ea typeface="MS Gothic" pitchFamily="49" charset="-128"/>
            </a:endParaRPr>
          </a:p>
        </p:txBody>
      </p:sp>
      <p:sp>
        <p:nvSpPr>
          <p:cNvPr id="31749" name="Rectangle 3"/>
          <p:cNvSpPr>
            <a:spLocks noGrp="1" noChangeArrowheads="1"/>
          </p:cNvSpPr>
          <p:nvPr>
            <p:ph type="body"/>
          </p:nvPr>
        </p:nvSpPr>
        <p:spPr>
          <a:xfrm>
            <a:off x="709613" y="4856163"/>
            <a:ext cx="5675312" cy="4597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22250" indent="-220663" eaLnBrk="1">
              <a:spcBef>
                <a:spcPct val="0"/>
              </a:spcBef>
              <a:tabLst>
                <a:tab pos="747713" algn="l"/>
                <a:tab pos="1497013" algn="l"/>
                <a:tab pos="2244725" algn="l"/>
                <a:tab pos="2994025" algn="l"/>
                <a:tab pos="3741738" algn="l"/>
                <a:tab pos="4491038" algn="l"/>
                <a:tab pos="5238750" algn="l"/>
              </a:tabLst>
            </a:pPr>
            <a:endParaRPr lang="en-US" altLang="sl-SI" sz="2100" dirty="0" smtClean="0">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38019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9pPr>
          </a:lstStyle>
          <a:p>
            <a:pPr eaLnBrk="1">
              <a:spcBef>
                <a:spcPct val="0"/>
              </a:spcBef>
            </a:pPr>
            <a:fld id="{39CFDFAB-84F4-4A53-B8FC-74AA831A0871}" type="slidenum">
              <a:rPr lang="en-US" altLang="sl-SI" sz="1400" smtClean="0">
                <a:ea typeface="MS Gothic" pitchFamily="49" charset="-128"/>
                <a:cs typeface="Arial Unicode MS" pitchFamily="34" charset="-128"/>
              </a:rPr>
              <a:pPr eaLnBrk="1">
                <a:spcBef>
                  <a:spcPct val="0"/>
                </a:spcBef>
              </a:pPr>
              <a:t>7</a:t>
            </a:fld>
            <a:endParaRPr lang="en-US" altLang="sl-SI" sz="1400" smtClean="0">
              <a:ea typeface="MS Gothic" pitchFamily="49" charset="-128"/>
              <a:cs typeface="Arial Unicode MS" pitchFamily="34" charset="-128"/>
            </a:endParaRPr>
          </a:p>
        </p:txBody>
      </p:sp>
      <p:sp>
        <p:nvSpPr>
          <p:cNvPr id="31747"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060" tIns="46530" rIns="93060" bIns="46530"/>
          <a:lstStyle/>
          <a:p>
            <a:pPr hangingPunct="0">
              <a:lnSpc>
                <a:spcPct val="76000"/>
              </a:lnSpc>
              <a:buClr>
                <a:srgbClr val="000000"/>
              </a:buClr>
              <a:buSzPct val="100000"/>
              <a:buFont typeface="Times New Roman" pitchFamily="18" charset="0"/>
              <a:buNone/>
            </a:pPr>
            <a:fld id="{891398D5-A1CB-4FF7-85EF-F6FBF012B90F}" type="slidenum">
              <a:rPr lang="en-US" altLang="sl-SI">
                <a:solidFill>
                  <a:srgbClr val="FFFFFF"/>
                </a:solidFill>
                <a:ea typeface="MS Gothic" pitchFamily="49" charset="-128"/>
              </a:rPr>
              <a:pPr hangingPunct="0">
                <a:lnSpc>
                  <a:spcPct val="76000"/>
                </a:lnSpc>
                <a:buClr>
                  <a:srgbClr val="000000"/>
                </a:buClr>
                <a:buSzPct val="100000"/>
                <a:buFont typeface="Times New Roman" pitchFamily="18" charset="0"/>
                <a:buNone/>
              </a:pPr>
              <a:t>7</a:t>
            </a:fld>
            <a:endParaRPr lang="en-US" altLang="sl-SI">
              <a:solidFill>
                <a:srgbClr val="FFFFFF"/>
              </a:solidFill>
              <a:ea typeface="MS Gothic" pitchFamily="49" charset="-128"/>
            </a:endParaRPr>
          </a:p>
        </p:txBody>
      </p:sp>
      <p:sp>
        <p:nvSpPr>
          <p:cNvPr id="31748" name="Rectangle 2"/>
          <p:cNvSpPr>
            <a:spLocks noChangeArrowheads="1"/>
          </p:cNvSpPr>
          <p:nvPr/>
        </p:nvSpPr>
        <p:spPr bwMode="auto">
          <a:xfrm>
            <a:off x="1182688" y="766763"/>
            <a:ext cx="4733925" cy="38338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549" tIns="47274" rIns="94549" bIns="47274" anchor="ctr"/>
          <a:lstStyle/>
          <a:p>
            <a:pPr hangingPunct="0">
              <a:lnSpc>
                <a:spcPct val="93000"/>
              </a:lnSpc>
              <a:buClr>
                <a:srgbClr val="000000"/>
              </a:buClr>
              <a:buSzPct val="100000"/>
              <a:buFont typeface="Times New Roman" pitchFamily="18" charset="0"/>
              <a:buNone/>
            </a:pPr>
            <a:endParaRPr lang="sl-SI" altLang="sl-SI">
              <a:ea typeface="MS Gothic" pitchFamily="49" charset="-128"/>
            </a:endParaRPr>
          </a:p>
        </p:txBody>
      </p:sp>
      <p:sp>
        <p:nvSpPr>
          <p:cNvPr id="31749" name="Rectangle 3"/>
          <p:cNvSpPr>
            <a:spLocks noGrp="1" noChangeArrowheads="1"/>
          </p:cNvSpPr>
          <p:nvPr>
            <p:ph type="body"/>
          </p:nvPr>
        </p:nvSpPr>
        <p:spPr>
          <a:xfrm>
            <a:off x="709613" y="4856163"/>
            <a:ext cx="5675312" cy="4597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22250" indent="-220663" eaLnBrk="1">
              <a:spcBef>
                <a:spcPct val="0"/>
              </a:spcBef>
              <a:tabLst>
                <a:tab pos="747713" algn="l"/>
                <a:tab pos="1497013" algn="l"/>
                <a:tab pos="2244725" algn="l"/>
                <a:tab pos="2994025" algn="l"/>
                <a:tab pos="3741738" algn="l"/>
                <a:tab pos="4491038" algn="l"/>
                <a:tab pos="5238750" algn="l"/>
              </a:tabLst>
            </a:pPr>
            <a:endParaRPr lang="en-US" altLang="sl-SI" sz="2100" dirty="0" smtClean="0">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619683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9pPr>
          </a:lstStyle>
          <a:p>
            <a:pPr eaLnBrk="1">
              <a:spcBef>
                <a:spcPct val="0"/>
              </a:spcBef>
            </a:pPr>
            <a:fld id="{39CFDFAB-84F4-4A53-B8FC-74AA831A0871}" type="slidenum">
              <a:rPr lang="en-US" altLang="sl-SI" sz="1400" smtClean="0">
                <a:ea typeface="MS Gothic" pitchFamily="49" charset="-128"/>
                <a:cs typeface="Arial Unicode MS" pitchFamily="34" charset="-128"/>
              </a:rPr>
              <a:pPr eaLnBrk="1">
                <a:spcBef>
                  <a:spcPct val="0"/>
                </a:spcBef>
              </a:pPr>
              <a:t>8</a:t>
            </a:fld>
            <a:endParaRPr lang="en-US" altLang="sl-SI" sz="1400" smtClean="0">
              <a:ea typeface="MS Gothic" pitchFamily="49" charset="-128"/>
              <a:cs typeface="Arial Unicode MS" pitchFamily="34" charset="-128"/>
            </a:endParaRPr>
          </a:p>
        </p:txBody>
      </p:sp>
      <p:sp>
        <p:nvSpPr>
          <p:cNvPr id="31747"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060" tIns="46530" rIns="93060" bIns="46530"/>
          <a:lstStyle/>
          <a:p>
            <a:pPr hangingPunct="0">
              <a:lnSpc>
                <a:spcPct val="76000"/>
              </a:lnSpc>
              <a:buClr>
                <a:srgbClr val="000000"/>
              </a:buClr>
              <a:buSzPct val="100000"/>
              <a:buFont typeface="Times New Roman" pitchFamily="18" charset="0"/>
              <a:buNone/>
            </a:pPr>
            <a:fld id="{891398D5-A1CB-4FF7-85EF-F6FBF012B90F}" type="slidenum">
              <a:rPr lang="en-US" altLang="sl-SI">
                <a:solidFill>
                  <a:srgbClr val="FFFFFF"/>
                </a:solidFill>
                <a:ea typeface="MS Gothic" pitchFamily="49" charset="-128"/>
              </a:rPr>
              <a:pPr hangingPunct="0">
                <a:lnSpc>
                  <a:spcPct val="76000"/>
                </a:lnSpc>
                <a:buClr>
                  <a:srgbClr val="000000"/>
                </a:buClr>
                <a:buSzPct val="100000"/>
                <a:buFont typeface="Times New Roman" pitchFamily="18" charset="0"/>
                <a:buNone/>
              </a:pPr>
              <a:t>8</a:t>
            </a:fld>
            <a:endParaRPr lang="en-US" altLang="sl-SI">
              <a:solidFill>
                <a:srgbClr val="FFFFFF"/>
              </a:solidFill>
              <a:ea typeface="MS Gothic" pitchFamily="49" charset="-128"/>
            </a:endParaRPr>
          </a:p>
        </p:txBody>
      </p:sp>
      <p:sp>
        <p:nvSpPr>
          <p:cNvPr id="31748" name="Rectangle 2"/>
          <p:cNvSpPr>
            <a:spLocks noChangeArrowheads="1"/>
          </p:cNvSpPr>
          <p:nvPr/>
        </p:nvSpPr>
        <p:spPr bwMode="auto">
          <a:xfrm>
            <a:off x="1182688" y="766763"/>
            <a:ext cx="4733925" cy="38338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549" tIns="47274" rIns="94549" bIns="47274" anchor="ctr"/>
          <a:lstStyle/>
          <a:p>
            <a:pPr hangingPunct="0">
              <a:lnSpc>
                <a:spcPct val="93000"/>
              </a:lnSpc>
              <a:buClr>
                <a:srgbClr val="000000"/>
              </a:buClr>
              <a:buSzPct val="100000"/>
              <a:buFont typeface="Times New Roman" pitchFamily="18" charset="0"/>
              <a:buNone/>
            </a:pPr>
            <a:endParaRPr lang="sl-SI" altLang="sl-SI">
              <a:ea typeface="MS Gothic" pitchFamily="49" charset="-128"/>
            </a:endParaRPr>
          </a:p>
        </p:txBody>
      </p:sp>
      <p:sp>
        <p:nvSpPr>
          <p:cNvPr id="31749" name="Rectangle 3"/>
          <p:cNvSpPr>
            <a:spLocks noGrp="1" noChangeArrowheads="1"/>
          </p:cNvSpPr>
          <p:nvPr>
            <p:ph type="body"/>
          </p:nvPr>
        </p:nvSpPr>
        <p:spPr>
          <a:xfrm>
            <a:off x="709613" y="4856163"/>
            <a:ext cx="5675312" cy="4597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22250" indent="-220663" eaLnBrk="1">
              <a:spcBef>
                <a:spcPct val="0"/>
              </a:spcBef>
              <a:tabLst>
                <a:tab pos="747713" algn="l"/>
                <a:tab pos="1497013" algn="l"/>
                <a:tab pos="2244725" algn="l"/>
                <a:tab pos="2994025" algn="l"/>
                <a:tab pos="3741738" algn="l"/>
                <a:tab pos="4491038" algn="l"/>
                <a:tab pos="5238750" algn="l"/>
              </a:tabLst>
            </a:pPr>
            <a:endParaRPr lang="en-US" altLang="sl-SI" sz="2100" dirty="0" smtClean="0">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2516039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47713" algn="l"/>
                <a:tab pos="1497013" algn="l"/>
                <a:tab pos="2244725" algn="l"/>
                <a:tab pos="2994025" algn="l"/>
              </a:tabLst>
              <a:defRPr sz="1200">
                <a:solidFill>
                  <a:srgbClr val="000000"/>
                </a:solidFill>
                <a:latin typeface="Times New Roman" pitchFamily="18" charset="0"/>
              </a:defRPr>
            </a:lvl9pPr>
          </a:lstStyle>
          <a:p>
            <a:pPr eaLnBrk="1">
              <a:spcBef>
                <a:spcPct val="0"/>
              </a:spcBef>
            </a:pPr>
            <a:fld id="{39CFDFAB-84F4-4A53-B8FC-74AA831A0871}" type="slidenum">
              <a:rPr lang="en-US" altLang="sl-SI" sz="1400" smtClean="0">
                <a:ea typeface="MS Gothic" pitchFamily="49" charset="-128"/>
                <a:cs typeface="Arial Unicode MS" pitchFamily="34" charset="-128"/>
              </a:rPr>
              <a:pPr eaLnBrk="1">
                <a:spcBef>
                  <a:spcPct val="0"/>
                </a:spcBef>
              </a:pPr>
              <a:t>9</a:t>
            </a:fld>
            <a:endParaRPr lang="en-US" altLang="sl-SI" sz="1400" smtClean="0">
              <a:ea typeface="MS Gothic" pitchFamily="49" charset="-128"/>
              <a:cs typeface="Arial Unicode MS" pitchFamily="34" charset="-128"/>
            </a:endParaRPr>
          </a:p>
        </p:txBody>
      </p:sp>
      <p:sp>
        <p:nvSpPr>
          <p:cNvPr id="31747"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060" tIns="46530" rIns="93060" bIns="46530"/>
          <a:lstStyle/>
          <a:p>
            <a:pPr hangingPunct="0">
              <a:lnSpc>
                <a:spcPct val="76000"/>
              </a:lnSpc>
              <a:buClr>
                <a:srgbClr val="000000"/>
              </a:buClr>
              <a:buSzPct val="100000"/>
              <a:buFont typeface="Times New Roman" pitchFamily="18" charset="0"/>
              <a:buNone/>
            </a:pPr>
            <a:fld id="{891398D5-A1CB-4FF7-85EF-F6FBF012B90F}" type="slidenum">
              <a:rPr lang="en-US" altLang="sl-SI">
                <a:solidFill>
                  <a:srgbClr val="FFFFFF"/>
                </a:solidFill>
                <a:ea typeface="MS Gothic" pitchFamily="49" charset="-128"/>
              </a:rPr>
              <a:pPr hangingPunct="0">
                <a:lnSpc>
                  <a:spcPct val="76000"/>
                </a:lnSpc>
                <a:buClr>
                  <a:srgbClr val="000000"/>
                </a:buClr>
                <a:buSzPct val="100000"/>
                <a:buFont typeface="Times New Roman" pitchFamily="18" charset="0"/>
                <a:buNone/>
              </a:pPr>
              <a:t>9</a:t>
            </a:fld>
            <a:endParaRPr lang="en-US" altLang="sl-SI">
              <a:solidFill>
                <a:srgbClr val="FFFFFF"/>
              </a:solidFill>
              <a:ea typeface="MS Gothic" pitchFamily="49" charset="-128"/>
            </a:endParaRPr>
          </a:p>
        </p:txBody>
      </p:sp>
      <p:sp>
        <p:nvSpPr>
          <p:cNvPr id="31748" name="Rectangle 2"/>
          <p:cNvSpPr>
            <a:spLocks noChangeArrowheads="1"/>
          </p:cNvSpPr>
          <p:nvPr/>
        </p:nvSpPr>
        <p:spPr bwMode="auto">
          <a:xfrm>
            <a:off x="1182688" y="766763"/>
            <a:ext cx="4733925" cy="383381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549" tIns="47274" rIns="94549" bIns="47274" anchor="ctr"/>
          <a:lstStyle/>
          <a:p>
            <a:pPr hangingPunct="0">
              <a:lnSpc>
                <a:spcPct val="93000"/>
              </a:lnSpc>
              <a:buClr>
                <a:srgbClr val="000000"/>
              </a:buClr>
              <a:buSzPct val="100000"/>
              <a:buFont typeface="Times New Roman" pitchFamily="18" charset="0"/>
              <a:buNone/>
            </a:pPr>
            <a:endParaRPr lang="sl-SI" altLang="sl-SI">
              <a:ea typeface="MS Gothic" pitchFamily="49" charset="-128"/>
            </a:endParaRPr>
          </a:p>
        </p:txBody>
      </p:sp>
      <p:sp>
        <p:nvSpPr>
          <p:cNvPr id="31749" name="Rectangle 3"/>
          <p:cNvSpPr>
            <a:spLocks noGrp="1" noChangeArrowheads="1"/>
          </p:cNvSpPr>
          <p:nvPr>
            <p:ph type="body"/>
          </p:nvPr>
        </p:nvSpPr>
        <p:spPr>
          <a:xfrm>
            <a:off x="709613" y="4856163"/>
            <a:ext cx="5675312" cy="4597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22250" indent="-220663" eaLnBrk="1">
              <a:spcBef>
                <a:spcPct val="0"/>
              </a:spcBef>
              <a:tabLst>
                <a:tab pos="747713" algn="l"/>
                <a:tab pos="1497013" algn="l"/>
                <a:tab pos="2244725" algn="l"/>
                <a:tab pos="2994025" algn="l"/>
                <a:tab pos="3741738" algn="l"/>
                <a:tab pos="4491038" algn="l"/>
                <a:tab pos="5238750" algn="l"/>
              </a:tabLst>
            </a:pPr>
            <a:endParaRPr lang="en-US" altLang="sl-SI" sz="2100" dirty="0" smtClean="0">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2865254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lvl1pPr>
              <a:defRPr/>
            </a:lvl1pPr>
          </a:lstStyle>
          <a:p>
            <a:pPr>
              <a:defRPr/>
            </a:pPr>
            <a:fld id="{537D3102-AD23-4BFF-87AE-61567A0BE8E3}" type="datetime1">
              <a:rPr lang="en-US"/>
              <a:pPr>
                <a:defRPr/>
              </a:pPr>
              <a:t>1/20/2016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96B047-8A59-4D42-9CB7-09D08CC3C9E2}" type="slidenum">
              <a:rPr lang="en-US" altLang="sl-SI"/>
              <a:pPr>
                <a:defRPr/>
              </a:pPr>
              <a:t>‹#›</a:t>
            </a:fld>
            <a:endParaRPr lang="en-US" altLang="sl-SI"/>
          </a:p>
        </p:txBody>
      </p:sp>
    </p:spTree>
    <p:extLst>
      <p:ext uri="{BB962C8B-B14F-4D97-AF65-F5344CB8AC3E}">
        <p14:creationId xmlns:p14="http://schemas.microsoft.com/office/powerpoint/2010/main" val="868064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pPr>
              <a:defRPr/>
            </a:pPr>
            <a:fld id="{43FABC42-E576-4B96-A2BC-C9DCC9DAE463}" type="datetime1">
              <a:rPr lang="en-US"/>
              <a:pPr>
                <a:defRPr/>
              </a:pPr>
              <a:t>1/20/2016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489938-DBC6-421E-8B3A-E388AA1E3B28}" type="slidenum">
              <a:rPr lang="en-US" altLang="sl-SI"/>
              <a:pPr>
                <a:defRPr/>
              </a:pPr>
              <a:t>‹#›</a:t>
            </a:fld>
            <a:endParaRPr lang="en-US" altLang="sl-SI"/>
          </a:p>
        </p:txBody>
      </p:sp>
    </p:spTree>
    <p:extLst>
      <p:ext uri="{BB962C8B-B14F-4D97-AF65-F5344CB8AC3E}">
        <p14:creationId xmlns:p14="http://schemas.microsoft.com/office/powerpoint/2010/main" val="3837734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pPr>
              <a:defRPr/>
            </a:pPr>
            <a:fld id="{E6B9B64A-A574-4632-8FB6-30501D3E1ACB}" type="datetime1">
              <a:rPr lang="en-US"/>
              <a:pPr>
                <a:defRPr/>
              </a:pPr>
              <a:t>1/20/2016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AA66F7-0335-42FC-8C1F-EF68052F2B3E}" type="slidenum">
              <a:rPr lang="en-US" altLang="sl-SI"/>
              <a:pPr>
                <a:defRPr/>
              </a:pPr>
              <a:t>‹#›</a:t>
            </a:fld>
            <a:endParaRPr lang="en-US" altLang="sl-SI"/>
          </a:p>
        </p:txBody>
      </p:sp>
    </p:spTree>
    <p:extLst>
      <p:ext uri="{BB962C8B-B14F-4D97-AF65-F5344CB8AC3E}">
        <p14:creationId xmlns:p14="http://schemas.microsoft.com/office/powerpoint/2010/main" val="3769250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8"/>
            <a:ext cx="8221663" cy="1427162"/>
          </a:xfrm>
        </p:spPr>
        <p:txBody>
          <a:bodyPr/>
          <a:lstStyle/>
          <a:p>
            <a:r>
              <a:rPr lang="en-US" smtClean="0"/>
              <a:t>Click to edit Master title style</a:t>
            </a:r>
            <a:endParaRPr lang="sl-SI"/>
          </a:p>
        </p:txBody>
      </p:sp>
      <p:sp>
        <p:nvSpPr>
          <p:cNvPr id="3" name="Slide Number Placeholder 2"/>
          <p:cNvSpPr>
            <a:spLocks noGrp="1"/>
          </p:cNvSpPr>
          <p:nvPr>
            <p:ph type="sldNum" idx="10"/>
          </p:nvPr>
        </p:nvSpPr>
        <p:spPr>
          <a:xfrm>
            <a:off x="6553200" y="6245225"/>
            <a:ext cx="2125663" cy="468313"/>
          </a:xfrm>
        </p:spPr>
        <p:txBody>
          <a:bodyPr/>
          <a:lstStyle>
            <a:lvl1pPr>
              <a:defRPr/>
            </a:lvl1pPr>
          </a:lstStyle>
          <a:p>
            <a:pPr>
              <a:defRPr/>
            </a:pPr>
            <a:fld id="{FA06650C-F100-488F-BB45-BFECAB47B4B9}" type="slidenum">
              <a:rPr lang="en-US" altLang="sl-SI"/>
              <a:pPr>
                <a:defRPr/>
              </a:pPr>
              <a:t>‹#›</a:t>
            </a:fld>
            <a:endParaRPr lang="en-US" altLang="sl-SI"/>
          </a:p>
        </p:txBody>
      </p:sp>
    </p:spTree>
    <p:extLst>
      <p:ext uri="{BB962C8B-B14F-4D97-AF65-F5344CB8AC3E}">
        <p14:creationId xmlns:p14="http://schemas.microsoft.com/office/powerpoint/2010/main" val="387241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pPr>
              <a:defRPr/>
            </a:pPr>
            <a:fld id="{B55F5725-E820-4B2A-A81C-15E6A453397F}" type="datetime1">
              <a:rPr lang="en-US"/>
              <a:pPr>
                <a:defRPr/>
              </a:pPr>
              <a:t>1/20/2016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E8D28A-2AB6-4EFD-AEA3-770634B3976B}" type="slidenum">
              <a:rPr lang="en-US" altLang="sl-SI"/>
              <a:pPr>
                <a:defRPr/>
              </a:pPr>
              <a:t>‹#›</a:t>
            </a:fld>
            <a:endParaRPr lang="en-US" altLang="sl-SI"/>
          </a:p>
        </p:txBody>
      </p:sp>
    </p:spTree>
    <p:extLst>
      <p:ext uri="{BB962C8B-B14F-4D97-AF65-F5344CB8AC3E}">
        <p14:creationId xmlns:p14="http://schemas.microsoft.com/office/powerpoint/2010/main" val="3579601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68DB90A-5AB2-4BF4-8147-F4CADCC03FE3}" type="datetime1">
              <a:rPr lang="en-US"/>
              <a:pPr>
                <a:defRPr/>
              </a:pPr>
              <a:t>1/20/2016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D723A1-D478-4C80-9A24-4A5406DB7821}" type="slidenum">
              <a:rPr lang="en-US" altLang="sl-SI"/>
              <a:pPr>
                <a:defRPr/>
              </a:pPr>
              <a:t>‹#›</a:t>
            </a:fld>
            <a:endParaRPr lang="en-US" altLang="sl-SI"/>
          </a:p>
        </p:txBody>
      </p:sp>
    </p:spTree>
    <p:extLst>
      <p:ext uri="{BB962C8B-B14F-4D97-AF65-F5344CB8AC3E}">
        <p14:creationId xmlns:p14="http://schemas.microsoft.com/office/powerpoint/2010/main" val="886792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lvl1pPr>
              <a:defRPr/>
            </a:lvl1pPr>
          </a:lstStyle>
          <a:p>
            <a:pPr>
              <a:defRPr/>
            </a:pPr>
            <a:fld id="{FC7ECF7D-CB0D-4FDB-902B-9E5CD56B2F3F}" type="datetime1">
              <a:rPr lang="en-US"/>
              <a:pPr>
                <a:defRPr/>
              </a:pPr>
              <a:t>1/20/2016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2ED3D04-F57B-40B9-A40C-96000B118527}" type="slidenum">
              <a:rPr lang="en-US" altLang="sl-SI"/>
              <a:pPr>
                <a:defRPr/>
              </a:pPr>
              <a:t>‹#›</a:t>
            </a:fld>
            <a:endParaRPr lang="en-US" altLang="sl-SI"/>
          </a:p>
        </p:txBody>
      </p:sp>
    </p:spTree>
    <p:extLst>
      <p:ext uri="{BB962C8B-B14F-4D97-AF65-F5344CB8AC3E}">
        <p14:creationId xmlns:p14="http://schemas.microsoft.com/office/powerpoint/2010/main" val="1656925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lvl1pPr>
              <a:defRPr/>
            </a:lvl1pPr>
          </a:lstStyle>
          <a:p>
            <a:pPr>
              <a:defRPr/>
            </a:pPr>
            <a:fld id="{C1155614-9033-4786-9235-17DD4EEE6651}" type="datetime1">
              <a:rPr lang="en-US"/>
              <a:pPr>
                <a:defRPr/>
              </a:pPr>
              <a:t>1/20/2016</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1436ADD4-991C-46A8-8A4F-29071AF676BC}" type="slidenum">
              <a:rPr lang="en-US" altLang="sl-SI"/>
              <a:pPr>
                <a:defRPr/>
              </a:pPr>
              <a:t>‹#›</a:t>
            </a:fld>
            <a:endParaRPr lang="en-US" altLang="sl-SI"/>
          </a:p>
        </p:txBody>
      </p:sp>
    </p:spTree>
    <p:extLst>
      <p:ext uri="{BB962C8B-B14F-4D97-AF65-F5344CB8AC3E}">
        <p14:creationId xmlns:p14="http://schemas.microsoft.com/office/powerpoint/2010/main" val="363634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lvl1pPr>
              <a:defRPr/>
            </a:lvl1pPr>
          </a:lstStyle>
          <a:p>
            <a:pPr>
              <a:defRPr/>
            </a:pPr>
            <a:fld id="{63DFD299-E27D-455F-9667-E019E6CEA2DD}" type="datetime1">
              <a:rPr lang="en-US"/>
              <a:pPr>
                <a:defRPr/>
              </a:pPr>
              <a:t>1/20/2016</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1B70B03-13A4-42C0-973D-FEC3EB201D86}" type="slidenum">
              <a:rPr lang="en-US" altLang="sl-SI"/>
              <a:pPr>
                <a:defRPr/>
              </a:pPr>
              <a:t>‹#›</a:t>
            </a:fld>
            <a:endParaRPr lang="en-US" altLang="sl-SI"/>
          </a:p>
        </p:txBody>
      </p:sp>
    </p:spTree>
    <p:extLst>
      <p:ext uri="{BB962C8B-B14F-4D97-AF65-F5344CB8AC3E}">
        <p14:creationId xmlns:p14="http://schemas.microsoft.com/office/powerpoint/2010/main" val="820595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3CAA9CB-1752-48C5-8105-E376DCE212C0}" type="datetime1">
              <a:rPr lang="en-US"/>
              <a:pPr>
                <a:defRPr/>
              </a:pPr>
              <a:t>1/20/2016</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A676ECB5-4ABF-4D84-9F9B-95481C3D510F}" type="slidenum">
              <a:rPr lang="en-US" altLang="sl-SI"/>
              <a:pPr>
                <a:defRPr/>
              </a:pPr>
              <a:t>‹#›</a:t>
            </a:fld>
            <a:endParaRPr lang="en-US" altLang="sl-SI"/>
          </a:p>
        </p:txBody>
      </p:sp>
    </p:spTree>
    <p:extLst>
      <p:ext uri="{BB962C8B-B14F-4D97-AF65-F5344CB8AC3E}">
        <p14:creationId xmlns:p14="http://schemas.microsoft.com/office/powerpoint/2010/main" val="170550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01F1C62-8F5A-4581-84EA-8C88B3391AE6}" type="datetime1">
              <a:rPr lang="en-US"/>
              <a:pPr>
                <a:defRPr/>
              </a:pPr>
              <a:t>1/20/2016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3568DAC-34BD-456C-86AF-06D0E06D5BF5}" type="slidenum">
              <a:rPr lang="en-US" altLang="sl-SI"/>
              <a:pPr>
                <a:defRPr/>
              </a:pPr>
              <a:t>‹#›</a:t>
            </a:fld>
            <a:endParaRPr lang="en-US" altLang="sl-SI"/>
          </a:p>
        </p:txBody>
      </p:sp>
    </p:spTree>
    <p:extLst>
      <p:ext uri="{BB962C8B-B14F-4D97-AF65-F5344CB8AC3E}">
        <p14:creationId xmlns:p14="http://schemas.microsoft.com/office/powerpoint/2010/main" val="98411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5A98DDE-8CD0-4E97-98D0-8F413940748F}" type="datetime1">
              <a:rPr lang="en-US"/>
              <a:pPr>
                <a:defRPr/>
              </a:pPr>
              <a:t>1/20/2016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3B124D5-A247-43D5-9609-E03E6044FD3E}" type="slidenum">
              <a:rPr lang="en-US" altLang="sl-SI"/>
              <a:pPr>
                <a:defRPr/>
              </a:pPr>
              <a:t>‹#›</a:t>
            </a:fld>
            <a:endParaRPr lang="en-US" altLang="sl-SI"/>
          </a:p>
        </p:txBody>
      </p:sp>
    </p:spTree>
    <p:extLst>
      <p:ext uri="{BB962C8B-B14F-4D97-AF65-F5344CB8AC3E}">
        <p14:creationId xmlns:p14="http://schemas.microsoft.com/office/powerpoint/2010/main" val="2677495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l-SI" smtClean="0"/>
              <a:t>Click to edit Master title style</a:t>
            </a:r>
            <a:endParaRPr lang="sl-SI" altLang="sl-SI"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smtClean="0"/>
              <a:t>Click to edit Master text styles</a:t>
            </a:r>
          </a:p>
          <a:p>
            <a:pPr lvl="1"/>
            <a:r>
              <a:rPr lang="en-US" altLang="sl-SI" smtClean="0"/>
              <a:t>Second level</a:t>
            </a:r>
          </a:p>
          <a:p>
            <a:pPr lvl="2"/>
            <a:r>
              <a:rPr lang="en-US" altLang="sl-SI" smtClean="0"/>
              <a:t>Third level</a:t>
            </a:r>
          </a:p>
          <a:p>
            <a:pPr lvl="3"/>
            <a:r>
              <a:rPr lang="en-US" altLang="sl-SI" smtClean="0"/>
              <a:t>Fourth level</a:t>
            </a:r>
          </a:p>
          <a:p>
            <a:pPr lvl="4"/>
            <a:r>
              <a:rPr lang="en-US" altLang="sl-SI" smtClean="0"/>
              <a:t>Fifth level</a:t>
            </a:r>
            <a:endParaRPr lang="sl-SI" altLang="sl-SI"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hangingPunct="0">
              <a:lnSpc>
                <a:spcPct val="93000"/>
              </a:lnSpc>
              <a:buClr>
                <a:srgbClr val="000000"/>
              </a:buClr>
              <a:buSzPct val="100000"/>
              <a:buFont typeface="Times New Roman" pitchFamily="16" charset="0"/>
              <a:buNone/>
              <a:defRPr sz="1200">
                <a:solidFill>
                  <a:schemeClr val="tx1">
                    <a:tint val="75000"/>
                  </a:schemeClr>
                </a:solidFill>
                <a:ea typeface="+mn-ea"/>
                <a:cs typeface="Arial Unicode MS" charset="0"/>
              </a:defRPr>
            </a:lvl1pPr>
          </a:lstStyle>
          <a:p>
            <a:pPr>
              <a:defRPr/>
            </a:pPr>
            <a:fld id="{B32173FB-1AB4-4E32-A9B3-6E3BFA7E3CEF}" type="datetimeFigureOut">
              <a:rPr lang="sl-SI"/>
              <a:pPr>
                <a:defRPr/>
              </a:pPr>
              <a:t>20.1.2016</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hangingPunct="0">
              <a:lnSpc>
                <a:spcPct val="93000"/>
              </a:lnSpc>
              <a:buClr>
                <a:srgbClr val="000000"/>
              </a:buClr>
              <a:buSzPct val="100000"/>
              <a:buFont typeface="Times New Roman" pitchFamily="16" charset="0"/>
              <a:buNone/>
              <a:defRPr sz="1200">
                <a:solidFill>
                  <a:schemeClr val="tx1">
                    <a:tint val="75000"/>
                  </a:schemeClr>
                </a:solidFill>
                <a:ea typeface="+mn-ea"/>
                <a:cs typeface="Arial Unicode MS" charset="0"/>
              </a:defRPr>
            </a:lvl1pPr>
          </a:lstStyle>
          <a:p>
            <a:pPr>
              <a:defRPr/>
            </a:pPr>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hangingPunct="0">
              <a:lnSpc>
                <a:spcPct val="93000"/>
              </a:lnSpc>
              <a:buClr>
                <a:srgbClr val="000000"/>
              </a:buClr>
              <a:buSzPct val="100000"/>
              <a:buFont typeface="Times New Roman" pitchFamily="16" charset="0"/>
              <a:buNone/>
              <a:defRPr sz="1200">
                <a:solidFill>
                  <a:schemeClr val="tx1">
                    <a:tint val="75000"/>
                  </a:schemeClr>
                </a:solidFill>
                <a:ea typeface="+mn-ea"/>
                <a:cs typeface="Arial Unicode MS" charset="0"/>
              </a:defRPr>
            </a:lvl1pPr>
          </a:lstStyle>
          <a:p>
            <a:pPr>
              <a:defRPr/>
            </a:pPr>
            <a:fld id="{B7B059F3-237A-4755-B160-B94E47433A19}" type="slidenum">
              <a:rPr lang="en-US" altLang="sl-SI"/>
              <a:pPr>
                <a:defRPr/>
              </a:pPr>
              <a:t>‹#›</a:t>
            </a:fld>
            <a:endParaRPr lang="en-US" altLang="sl-SI"/>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pn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975" y="-171450"/>
            <a:ext cx="9505950" cy="71294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dirty="0"/>
          </a:p>
        </p:txBody>
      </p:sp>
      <p:pic>
        <p:nvPicPr>
          <p:cNvPr id="1433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1979" y="-153692"/>
            <a:ext cx="4002021" cy="30015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86205" y="146849"/>
            <a:ext cx="7056784" cy="1200329"/>
          </a:xfrm>
          <a:prstGeom prst="rect">
            <a:avLst/>
          </a:prstGeom>
          <a:noFill/>
        </p:spPr>
        <p:txBody>
          <a:bodyPr wrap="square" rtlCol="0">
            <a:spAutoFit/>
          </a:bodyPr>
          <a:lstStyle/>
          <a:p>
            <a:r>
              <a:rPr lang="sl-SI" sz="3200" dirty="0" smtClean="0">
                <a:solidFill>
                  <a:schemeClr val="bg1"/>
                </a:solidFill>
              </a:rPr>
              <a:t>Flash Storage v vsako slovensko vas</a:t>
            </a:r>
          </a:p>
          <a:p>
            <a:r>
              <a:rPr lang="sl-SI" sz="2000" dirty="0" smtClean="0">
                <a:solidFill>
                  <a:schemeClr val="bg1"/>
                </a:solidFill>
              </a:rPr>
              <a:t>Matej Moškon</a:t>
            </a:r>
          </a:p>
          <a:p>
            <a:endParaRPr lang="sl-SI" sz="2000" dirty="0">
              <a:solidFill>
                <a:schemeClr val="bg1"/>
              </a:solidFill>
            </a:endParaRPr>
          </a:p>
        </p:txBody>
      </p:sp>
      <p:pic>
        <p:nvPicPr>
          <p:cNvPr id="1026" name="Picture 2" descr="http://vignette4.wikia.nocookie.net/lego/images/c/cd/Epic_Flash.png/revision/latest?cb=20140515231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74" y="1484784"/>
            <a:ext cx="4335330" cy="4746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3850" y="390525"/>
            <a:ext cx="8504238" cy="798513"/>
          </a:xfrm>
          <a:solidFill>
            <a:srgbClr val="92D050"/>
          </a:solidFill>
          <a:ln w="18360" cap="flat">
            <a:solidFill>
              <a:srgbClr val="92D050"/>
            </a:solidFill>
            <a:bevel/>
            <a:headEnd/>
            <a:tailEnd/>
          </a:ln>
        </p:spPr>
        <p:txBody>
          <a:bodyPr lIns="9360" tIns="97056" rIns="9360" bIns="9360"/>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sl-SI" altLang="sl-SI" sz="2800" dirty="0" smtClean="0">
                <a:solidFill>
                  <a:schemeClr val="bg1"/>
                </a:solidFill>
              </a:rPr>
              <a:t>Primer iz prakse</a:t>
            </a:r>
            <a:endParaRPr lang="sl-SI" altLang="sl-SI" sz="2800" dirty="0" smtClean="0">
              <a:solidFill>
                <a:schemeClr val="bg1"/>
              </a:solidFill>
            </a:endParaRPr>
          </a:p>
        </p:txBody>
      </p:sp>
      <p:pic>
        <p:nvPicPr>
          <p:cNvPr id="1536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6232525"/>
            <a:ext cx="16573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1700808"/>
            <a:ext cx="7004270" cy="3939902"/>
          </a:xfrm>
          <a:prstGeom prst="rect">
            <a:avLst/>
          </a:prstGeom>
        </p:spPr>
      </p:pic>
    </p:spTree>
    <p:extLst>
      <p:ext uri="{BB962C8B-B14F-4D97-AF65-F5344CB8AC3E}">
        <p14:creationId xmlns:p14="http://schemas.microsoft.com/office/powerpoint/2010/main" val="91018523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3850" y="390525"/>
            <a:ext cx="8504238" cy="798513"/>
          </a:xfrm>
          <a:solidFill>
            <a:srgbClr val="92D050"/>
          </a:solidFill>
          <a:ln w="18360" cap="flat">
            <a:solidFill>
              <a:srgbClr val="92D050"/>
            </a:solidFill>
            <a:bevel/>
            <a:headEnd/>
            <a:tailEnd/>
          </a:ln>
        </p:spPr>
        <p:txBody>
          <a:bodyPr lIns="9360" tIns="97056" rIns="9360" bIns="9360"/>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endParaRPr lang="sl-SI" altLang="sl-SI" sz="2800" dirty="0" smtClean="0">
              <a:solidFill>
                <a:schemeClr val="bg1"/>
              </a:solidFill>
            </a:endParaRPr>
          </a:p>
        </p:txBody>
      </p:sp>
      <p:pic>
        <p:nvPicPr>
          <p:cNvPr id="1536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6232525"/>
            <a:ext cx="16573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http://cdn.meme.am/instances/500x/658126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605" y="2060848"/>
            <a:ext cx="47625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5632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3850" y="390525"/>
            <a:ext cx="8504238" cy="798513"/>
          </a:xfrm>
          <a:solidFill>
            <a:srgbClr val="92D050"/>
          </a:solidFill>
          <a:ln w="18360" cap="flat">
            <a:solidFill>
              <a:srgbClr val="92D050"/>
            </a:solidFill>
            <a:bevel/>
            <a:headEnd/>
            <a:tailEnd/>
          </a:ln>
        </p:spPr>
        <p:txBody>
          <a:bodyPr lIns="9360" tIns="97056" rIns="9360" bIns="9360"/>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sl-SI" altLang="sl-SI" sz="2800" dirty="0" smtClean="0">
                <a:solidFill>
                  <a:schemeClr val="bg1"/>
                </a:solidFill>
              </a:rPr>
              <a:t>Instant info</a:t>
            </a:r>
          </a:p>
        </p:txBody>
      </p:sp>
      <p:pic>
        <p:nvPicPr>
          <p:cNvPr id="1536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6232525"/>
            <a:ext cx="16573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46938" y="1603623"/>
            <a:ext cx="8188512" cy="1200329"/>
          </a:xfrm>
          <a:prstGeom prst="rect">
            <a:avLst/>
          </a:prstGeom>
          <a:noFill/>
        </p:spPr>
        <p:txBody>
          <a:bodyPr wrap="square" rtlCol="0">
            <a:spAutoFit/>
          </a:bodyPr>
          <a:lstStyle/>
          <a:p>
            <a:pPr marL="285750" indent="-285750">
              <a:buFont typeface="Arial" panose="020B0604020202020204" pitchFamily="34" charset="0"/>
              <a:buChar char="•"/>
            </a:pPr>
            <a:r>
              <a:rPr lang="sl-SI" dirty="0"/>
              <a:t>Prvi sistem pred 3 leti</a:t>
            </a:r>
          </a:p>
          <a:p>
            <a:pPr marL="285750" indent="-285750">
              <a:buFont typeface="Arial" panose="020B0604020202020204" pitchFamily="34" charset="0"/>
              <a:buChar char="•"/>
            </a:pPr>
            <a:r>
              <a:rPr lang="sl-SI" dirty="0" smtClean="0"/>
              <a:t>+90% novih sistemov s Flash tehnologijo</a:t>
            </a:r>
          </a:p>
          <a:p>
            <a:pPr marL="285750" indent="-285750">
              <a:buFont typeface="Arial" panose="020B0604020202020204" pitchFamily="34" charset="0"/>
              <a:buChar char="•"/>
            </a:pPr>
            <a:r>
              <a:rPr lang="sl-SI" dirty="0" smtClean="0"/>
              <a:t>Autotiering is dead</a:t>
            </a:r>
          </a:p>
          <a:p>
            <a:pPr marL="285750" indent="-285750">
              <a:buFont typeface="Arial" panose="020B0604020202020204" pitchFamily="34" charset="0"/>
              <a:buChar char="•"/>
            </a:pPr>
            <a:endParaRPr lang="sl-SI" dirty="0" smtClean="0"/>
          </a:p>
        </p:txBody>
      </p:sp>
      <p:grpSp>
        <p:nvGrpSpPr>
          <p:cNvPr id="7" name="Group 6"/>
          <p:cNvGrpSpPr/>
          <p:nvPr/>
        </p:nvGrpSpPr>
        <p:grpSpPr>
          <a:xfrm>
            <a:off x="462067" y="4708123"/>
            <a:ext cx="8351588" cy="1274491"/>
            <a:chOff x="-3025485" y="4428158"/>
            <a:chExt cx="10881680" cy="1638321"/>
          </a:xfrm>
        </p:grpSpPr>
        <p:grpSp>
          <p:nvGrpSpPr>
            <p:cNvPr id="8" name="Group 7"/>
            <p:cNvGrpSpPr/>
            <p:nvPr/>
          </p:nvGrpSpPr>
          <p:grpSpPr>
            <a:xfrm>
              <a:off x="-138550" y="4428158"/>
              <a:ext cx="3965381" cy="1529366"/>
              <a:chOff x="-4207985" y="4624072"/>
              <a:chExt cx="4053763" cy="1563454"/>
            </a:xfrm>
          </p:grpSpPr>
          <p:sp>
            <p:nvSpPr>
              <p:cNvPr id="14" name="TextBox 13"/>
              <p:cNvSpPr txBox="1"/>
              <p:nvPr/>
            </p:nvSpPr>
            <p:spPr bwMode="gray">
              <a:xfrm>
                <a:off x="-4207985" y="4624072"/>
                <a:ext cx="4053763" cy="1323438"/>
              </a:xfrm>
              <a:prstGeom prst="rect">
                <a:avLst/>
              </a:prstGeom>
              <a:noFill/>
              <a:ln>
                <a:noFill/>
              </a:ln>
            </p:spPr>
            <p:txBody>
              <a:bodyPr wrap="square" lIns="0" tIns="0" rIns="0" bIns="0" rtlCol="0" anchor="b">
                <a:noAutofit/>
              </a:bodyPr>
              <a:lstStyle>
                <a:defPPr>
                  <a:defRPr lang="en-US"/>
                </a:defPPr>
                <a:lvl1pPr algn="ctr">
                  <a:defRPr sz="3000" b="1" kern="100" spc="-50">
                    <a:gradFill>
                      <a:gsLst>
                        <a:gs pos="0">
                          <a:schemeClr val="accent4"/>
                        </a:gs>
                        <a:gs pos="100000">
                          <a:schemeClr val="accent5"/>
                        </a:gs>
                      </a:gsLst>
                      <a:lin ang="8100000" scaled="0"/>
                    </a:gradFill>
                  </a:defRPr>
                </a:lvl1pPr>
              </a:lstStyle>
              <a:p>
                <a:r>
                  <a:rPr lang="en-US" sz="5400" dirty="0" smtClean="0"/>
                  <a:t>80</a:t>
                </a:r>
                <a:r>
                  <a:rPr lang="sl-SI" sz="5400" dirty="0" smtClean="0"/>
                  <a:t>.</a:t>
                </a:r>
                <a:r>
                  <a:rPr lang="en-US" sz="5400" dirty="0" smtClean="0"/>
                  <a:t>000</a:t>
                </a:r>
                <a:r>
                  <a:rPr lang="en-US" sz="5400" baseline="30000" dirty="0" smtClean="0"/>
                  <a:t>+</a:t>
                </a:r>
                <a:endParaRPr lang="en-US" sz="5400" baseline="30000" dirty="0"/>
              </a:p>
            </p:txBody>
          </p:sp>
          <p:sp>
            <p:nvSpPr>
              <p:cNvPr id="15" name="TextBox 14"/>
              <p:cNvSpPr txBox="1"/>
              <p:nvPr/>
            </p:nvSpPr>
            <p:spPr bwMode="gray">
              <a:xfrm>
                <a:off x="-3138602" y="5843738"/>
                <a:ext cx="1708572" cy="343788"/>
              </a:xfrm>
              <a:prstGeom prst="rect">
                <a:avLst/>
              </a:prstGeom>
              <a:noFill/>
            </p:spPr>
            <p:txBody>
              <a:bodyPr wrap="none" rtlCol="0">
                <a:spAutoFit/>
              </a:bodyPr>
              <a:lstStyle/>
              <a:p>
                <a:pPr algn="ctr"/>
                <a:r>
                  <a:rPr lang="en-US" sz="1100" dirty="0">
                    <a:solidFill>
                      <a:srgbClr val="000000"/>
                    </a:solidFill>
                  </a:rPr>
                  <a:t>H</a:t>
                </a:r>
                <a:r>
                  <a:rPr lang="en-US" sz="1100" dirty="0" smtClean="0">
                    <a:solidFill>
                      <a:srgbClr val="000000"/>
                    </a:solidFill>
                  </a:rPr>
                  <a:t>ybrid controllers</a:t>
                </a:r>
                <a:endParaRPr lang="en-US" sz="1100" dirty="0">
                  <a:solidFill>
                    <a:srgbClr val="000000"/>
                  </a:solidFill>
                </a:endParaRPr>
              </a:p>
            </p:txBody>
          </p:sp>
        </p:grpSp>
        <p:sp>
          <p:nvSpPr>
            <p:cNvPr id="9" name="TextBox 8"/>
            <p:cNvSpPr txBox="1"/>
            <p:nvPr/>
          </p:nvSpPr>
          <p:spPr bwMode="gray">
            <a:xfrm>
              <a:off x="4070433" y="4432814"/>
              <a:ext cx="3785762" cy="1294585"/>
            </a:xfrm>
            <a:prstGeom prst="rect">
              <a:avLst/>
            </a:prstGeom>
            <a:noFill/>
            <a:ln>
              <a:noFill/>
            </a:ln>
          </p:spPr>
          <p:txBody>
            <a:bodyPr wrap="square" lIns="0" tIns="0" rIns="0" bIns="0" rtlCol="0" anchor="b">
              <a:noAutofit/>
            </a:bodyPr>
            <a:lstStyle>
              <a:defPPr>
                <a:defRPr lang="en-US"/>
              </a:defPPr>
              <a:lvl1pPr algn="ctr">
                <a:defRPr sz="2800" b="1" kern="100" spc="-50">
                  <a:gradFill>
                    <a:gsLst>
                      <a:gs pos="0">
                        <a:schemeClr val="accent5"/>
                      </a:gs>
                      <a:gs pos="100000">
                        <a:schemeClr val="accent6"/>
                      </a:gs>
                    </a:gsLst>
                    <a:lin ang="8100000" scaled="0"/>
                  </a:gradFill>
                </a:defRPr>
              </a:lvl1pPr>
            </a:lstStyle>
            <a:p>
              <a:r>
                <a:rPr lang="en-US" sz="5400" dirty="0" smtClean="0"/>
                <a:t>4</a:t>
              </a:r>
              <a:r>
                <a:rPr lang="sl-SI" sz="5400" dirty="0" smtClean="0"/>
                <a:t>.</a:t>
              </a:r>
              <a:r>
                <a:rPr lang="en-US" sz="5400" dirty="0" smtClean="0"/>
                <a:t>700+</a:t>
              </a:r>
              <a:endParaRPr lang="en-US" sz="5400" baseline="30000" dirty="0"/>
            </a:p>
          </p:txBody>
        </p:sp>
        <p:sp>
          <p:nvSpPr>
            <p:cNvPr id="10" name="TextBox 9"/>
            <p:cNvSpPr txBox="1"/>
            <p:nvPr/>
          </p:nvSpPr>
          <p:spPr bwMode="gray">
            <a:xfrm>
              <a:off x="4926966" y="5730187"/>
              <a:ext cx="1794551" cy="336292"/>
            </a:xfrm>
            <a:prstGeom prst="rect">
              <a:avLst/>
            </a:prstGeom>
            <a:noFill/>
          </p:spPr>
          <p:txBody>
            <a:bodyPr wrap="none" rtlCol="0">
              <a:spAutoFit/>
            </a:bodyPr>
            <a:lstStyle/>
            <a:p>
              <a:pPr algn="ctr"/>
              <a:r>
                <a:rPr lang="en-US" sz="1100" dirty="0" smtClean="0">
                  <a:solidFill>
                    <a:srgbClr val="000000"/>
                  </a:solidFill>
                </a:rPr>
                <a:t>All-flash controllers</a:t>
              </a:r>
              <a:endParaRPr lang="en-US" sz="1100" dirty="0">
                <a:solidFill>
                  <a:srgbClr val="000000"/>
                </a:solidFill>
              </a:endParaRPr>
            </a:p>
          </p:txBody>
        </p:sp>
        <p:grpSp>
          <p:nvGrpSpPr>
            <p:cNvPr id="11" name="Group 10"/>
            <p:cNvGrpSpPr/>
            <p:nvPr/>
          </p:nvGrpSpPr>
          <p:grpSpPr>
            <a:xfrm>
              <a:off x="-3025485" y="4473270"/>
              <a:ext cx="2587891" cy="1484253"/>
              <a:chOff x="4694105" y="4670185"/>
              <a:chExt cx="2645571" cy="1517334"/>
            </a:xfrm>
          </p:grpSpPr>
          <p:sp>
            <p:nvSpPr>
              <p:cNvPr id="12" name="TextBox 11"/>
              <p:cNvSpPr txBox="1"/>
              <p:nvPr/>
            </p:nvSpPr>
            <p:spPr bwMode="gray">
              <a:xfrm>
                <a:off x="5065447" y="5843732"/>
                <a:ext cx="1902873" cy="343787"/>
              </a:xfrm>
              <a:prstGeom prst="rect">
                <a:avLst/>
              </a:prstGeom>
              <a:noFill/>
            </p:spPr>
            <p:txBody>
              <a:bodyPr wrap="none" rtlCol="0">
                <a:spAutoFit/>
              </a:bodyPr>
              <a:lstStyle/>
              <a:p>
                <a:pPr algn="ctr"/>
                <a:r>
                  <a:rPr lang="sl-SI" sz="1100" dirty="0" smtClean="0">
                    <a:solidFill>
                      <a:srgbClr val="000000"/>
                    </a:solidFill>
                  </a:rPr>
                  <a:t>Letni prirastek </a:t>
                </a:r>
                <a:r>
                  <a:rPr lang="en-US" sz="1100" dirty="0" smtClean="0">
                    <a:solidFill>
                      <a:srgbClr val="000000"/>
                    </a:solidFill>
                  </a:rPr>
                  <a:t> (PB)</a:t>
                </a:r>
                <a:endParaRPr lang="en-US" sz="1100" dirty="0">
                  <a:solidFill>
                    <a:srgbClr val="000000"/>
                  </a:solidFill>
                </a:endParaRPr>
              </a:p>
            </p:txBody>
          </p:sp>
          <p:sp>
            <p:nvSpPr>
              <p:cNvPr id="13" name="TextBox 12"/>
              <p:cNvSpPr txBox="1"/>
              <p:nvPr/>
            </p:nvSpPr>
            <p:spPr bwMode="gray">
              <a:xfrm>
                <a:off x="4694105" y="4670185"/>
                <a:ext cx="2645571" cy="1323438"/>
              </a:xfrm>
              <a:prstGeom prst="rect">
                <a:avLst/>
              </a:prstGeom>
              <a:noFill/>
              <a:ln>
                <a:noFill/>
              </a:ln>
            </p:spPr>
            <p:txBody>
              <a:bodyPr wrap="square" lIns="0" tIns="0" rIns="0" bIns="0" rtlCol="0" anchor="b">
                <a:noAutofit/>
              </a:bodyPr>
              <a:lstStyle>
                <a:defPPr>
                  <a:defRPr lang="en-US"/>
                </a:defPPr>
                <a:lvl1pPr algn="ctr">
                  <a:defRPr sz="2800" b="1" kern="100" spc="-50">
                    <a:gradFill>
                      <a:gsLst>
                        <a:gs pos="0">
                          <a:schemeClr val="accent5"/>
                        </a:gs>
                        <a:gs pos="100000">
                          <a:schemeClr val="accent6"/>
                        </a:gs>
                      </a:gsLst>
                      <a:lin ang="8100000" scaled="0"/>
                    </a:gradFill>
                  </a:defRPr>
                </a:lvl1pPr>
              </a:lstStyle>
              <a:p>
                <a:r>
                  <a:rPr lang="en-US" sz="5400" dirty="0" smtClean="0">
                    <a:gradFill>
                      <a:gsLst>
                        <a:gs pos="100000">
                          <a:schemeClr val="accent6"/>
                        </a:gs>
                        <a:gs pos="0">
                          <a:schemeClr val="accent1"/>
                        </a:gs>
                      </a:gsLst>
                      <a:lin ang="8100000" scaled="0"/>
                    </a:gradFill>
                  </a:rPr>
                  <a:t>100</a:t>
                </a:r>
                <a:r>
                  <a:rPr lang="en-US" sz="4800" baseline="30000" dirty="0" smtClean="0">
                    <a:gradFill>
                      <a:gsLst>
                        <a:gs pos="100000">
                          <a:schemeClr val="accent6"/>
                        </a:gs>
                        <a:gs pos="0">
                          <a:schemeClr val="accent1"/>
                        </a:gs>
                      </a:gsLst>
                      <a:lin ang="8100000" scaled="0"/>
                    </a:gradFill>
                  </a:rPr>
                  <a:t>%</a:t>
                </a:r>
                <a:endParaRPr lang="en-US" sz="5400" baseline="30000" dirty="0">
                  <a:gradFill>
                    <a:gsLst>
                      <a:gs pos="100000">
                        <a:schemeClr val="accent6"/>
                      </a:gs>
                      <a:gs pos="0">
                        <a:schemeClr val="accent1"/>
                      </a:gs>
                    </a:gsLst>
                    <a:lin ang="8100000" scaled="0"/>
                  </a:gradFill>
                </a:endParaRPr>
              </a:p>
            </p:txBody>
          </p:sp>
        </p:grpSp>
      </p:grpSp>
      <p:sp>
        <p:nvSpPr>
          <p:cNvPr id="16" name="Oval 15"/>
          <p:cNvSpPr/>
          <p:nvPr/>
        </p:nvSpPr>
        <p:spPr bwMode="gray">
          <a:xfrm>
            <a:off x="1306127" y="2968558"/>
            <a:ext cx="1716232" cy="1739565"/>
          </a:xfrm>
          <a:prstGeom prst="ellipse">
            <a:avLst/>
          </a:prstGeom>
          <a:solidFill>
            <a:srgbClr val="0070C0"/>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0" tIns="68598" rIns="0" bIns="68598" rtlCol="0" anchor="ctr"/>
          <a:lstStyle/>
          <a:p>
            <a:pPr algn="ctr"/>
            <a:r>
              <a:rPr lang="en-US" sz="4800" b="1" dirty="0" smtClean="0">
                <a:solidFill>
                  <a:prstClr val="white"/>
                </a:solidFill>
              </a:rPr>
              <a:t>210</a:t>
            </a:r>
            <a:r>
              <a:rPr lang="en-US" sz="4400" baseline="30000" dirty="0" smtClean="0">
                <a:solidFill>
                  <a:prstClr val="white"/>
                </a:solidFill>
              </a:rPr>
              <a:t>+</a:t>
            </a:r>
            <a:endParaRPr lang="en-US" sz="4800" baseline="30000" dirty="0">
              <a:solidFill>
                <a:prstClr val="white"/>
              </a:solidFill>
            </a:endParaRPr>
          </a:p>
        </p:txBody>
      </p:sp>
      <p:sp>
        <p:nvSpPr>
          <p:cNvPr id="17" name="Oval 16"/>
          <p:cNvSpPr/>
          <p:nvPr/>
        </p:nvSpPr>
        <p:spPr bwMode="gray">
          <a:xfrm>
            <a:off x="4763333" y="2966389"/>
            <a:ext cx="1716232" cy="1739565"/>
          </a:xfrm>
          <a:prstGeom prst="ellipse">
            <a:avLst/>
          </a:prstGeom>
          <a:solidFill>
            <a:schemeClr val="accent2"/>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lIns="0" tIns="68598" rIns="0" bIns="68598" rtlCol="0" anchor="ctr"/>
          <a:lstStyle/>
          <a:p>
            <a:pPr algn="ctr"/>
            <a:r>
              <a:rPr lang="en-US" sz="3200" baseline="30000" dirty="0" smtClean="0">
                <a:solidFill>
                  <a:prstClr val="white"/>
                </a:solidFill>
              </a:rPr>
              <a:t>~</a:t>
            </a:r>
            <a:r>
              <a:rPr lang="en-US" sz="4800" b="1" dirty="0" smtClean="0">
                <a:solidFill>
                  <a:prstClr val="white"/>
                </a:solidFill>
              </a:rPr>
              <a:t>200</a:t>
            </a:r>
            <a:endParaRPr lang="en-US" sz="4800" dirty="0">
              <a:solidFill>
                <a:prstClr val="white"/>
              </a:solidFill>
            </a:endParaRPr>
          </a:p>
        </p:txBody>
      </p:sp>
      <p:sp>
        <p:nvSpPr>
          <p:cNvPr id="18" name="TextBox 17"/>
          <p:cNvSpPr txBox="1"/>
          <p:nvPr/>
        </p:nvSpPr>
        <p:spPr bwMode="gray">
          <a:xfrm>
            <a:off x="6521795" y="3569757"/>
            <a:ext cx="2005346" cy="590931"/>
          </a:xfrm>
          <a:prstGeom prst="rect">
            <a:avLst/>
          </a:prstGeom>
          <a:noFill/>
        </p:spPr>
        <p:txBody>
          <a:bodyPr wrap="square" rtlCol="0">
            <a:spAutoFit/>
          </a:bodyPr>
          <a:lstStyle/>
          <a:p>
            <a:pPr>
              <a:lnSpc>
                <a:spcPct val="90000"/>
              </a:lnSpc>
            </a:pPr>
            <a:r>
              <a:rPr lang="en-US" dirty="0">
                <a:solidFill>
                  <a:srgbClr val="000000"/>
                </a:solidFill>
              </a:rPr>
              <a:t>F</a:t>
            </a:r>
            <a:r>
              <a:rPr lang="en-US" dirty="0" smtClean="0">
                <a:solidFill>
                  <a:srgbClr val="000000"/>
                </a:solidFill>
              </a:rPr>
              <a:t>lash-related </a:t>
            </a:r>
            <a:br>
              <a:rPr lang="en-US" dirty="0" smtClean="0">
                <a:solidFill>
                  <a:srgbClr val="000000"/>
                </a:solidFill>
              </a:rPr>
            </a:br>
            <a:r>
              <a:rPr lang="en-US" dirty="0" smtClean="0">
                <a:solidFill>
                  <a:srgbClr val="000000"/>
                </a:solidFill>
              </a:rPr>
              <a:t>patents</a:t>
            </a:r>
            <a:endParaRPr lang="en-US" dirty="0">
              <a:solidFill>
                <a:srgbClr val="000000"/>
              </a:solidFill>
            </a:endParaRPr>
          </a:p>
        </p:txBody>
      </p:sp>
      <p:sp>
        <p:nvSpPr>
          <p:cNvPr id="19" name="TextBox 18"/>
          <p:cNvSpPr txBox="1"/>
          <p:nvPr/>
        </p:nvSpPr>
        <p:spPr bwMode="gray">
          <a:xfrm>
            <a:off x="3049667" y="3679645"/>
            <a:ext cx="1854827" cy="369332"/>
          </a:xfrm>
          <a:prstGeom prst="rect">
            <a:avLst/>
          </a:prstGeom>
          <a:noFill/>
        </p:spPr>
        <p:txBody>
          <a:bodyPr wrap="square" rtlCol="0">
            <a:spAutoFit/>
          </a:bodyPr>
          <a:lstStyle/>
          <a:p>
            <a:r>
              <a:rPr lang="sl-SI" dirty="0" smtClean="0"/>
              <a:t>Flash PB</a:t>
            </a:r>
            <a:endParaRPr lang="en-US" dirty="0"/>
          </a:p>
        </p:txBody>
      </p:sp>
    </p:spTree>
    <p:extLst>
      <p:ext uri="{BB962C8B-B14F-4D97-AF65-F5344CB8AC3E}">
        <p14:creationId xmlns:p14="http://schemas.microsoft.com/office/powerpoint/2010/main" val="23575910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3850" y="390525"/>
            <a:ext cx="8504238" cy="798513"/>
          </a:xfrm>
          <a:solidFill>
            <a:srgbClr val="92D050"/>
          </a:solidFill>
          <a:ln w="18360" cap="flat">
            <a:solidFill>
              <a:srgbClr val="92D050"/>
            </a:solidFill>
            <a:bevel/>
            <a:headEnd/>
            <a:tailEnd/>
          </a:ln>
        </p:spPr>
        <p:txBody>
          <a:bodyPr lIns="9360" tIns="97056" rIns="9360" bIns="9360"/>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sl-SI" altLang="sl-SI" sz="2800" dirty="0" smtClean="0">
                <a:solidFill>
                  <a:schemeClr val="bg1"/>
                </a:solidFill>
              </a:rPr>
              <a:t>Paleta opzimizacij</a:t>
            </a:r>
          </a:p>
        </p:txBody>
      </p:sp>
      <p:pic>
        <p:nvPicPr>
          <p:cNvPr id="1536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6232525"/>
            <a:ext cx="16573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43928" y="1494789"/>
            <a:ext cx="2435282" cy="1754326"/>
          </a:xfrm>
          <a:prstGeom prst="rect">
            <a:avLst/>
          </a:prstGeom>
          <a:noFill/>
        </p:spPr>
        <p:txBody>
          <a:bodyPr wrap="none" rtlCol="0">
            <a:spAutoFit/>
          </a:bodyPr>
          <a:lstStyle/>
          <a:p>
            <a:pPr marL="285750" indent="-285750">
              <a:buFont typeface="Arial" panose="020B0604020202020204" pitchFamily="34" charset="0"/>
              <a:buChar char="•"/>
            </a:pPr>
            <a:r>
              <a:rPr lang="sl-SI" dirty="0" smtClean="0"/>
              <a:t>Deduplikacija</a:t>
            </a:r>
          </a:p>
          <a:p>
            <a:pPr marL="285750" indent="-285750">
              <a:buFont typeface="Arial" panose="020B0604020202020204" pitchFamily="34" charset="0"/>
              <a:buChar char="•"/>
            </a:pPr>
            <a:r>
              <a:rPr lang="sl-SI" dirty="0" smtClean="0"/>
              <a:t>Kompresija</a:t>
            </a:r>
          </a:p>
          <a:p>
            <a:pPr marL="285750" indent="-285750">
              <a:buFont typeface="Arial" panose="020B0604020202020204" pitchFamily="34" charset="0"/>
              <a:buChar char="•"/>
            </a:pPr>
            <a:r>
              <a:rPr lang="sl-SI" dirty="0" smtClean="0"/>
              <a:t>Wearing</a:t>
            </a:r>
          </a:p>
          <a:p>
            <a:pPr marL="285750" indent="-285750">
              <a:buFont typeface="Arial" panose="020B0604020202020204" pitchFamily="34" charset="0"/>
              <a:buChar char="•"/>
            </a:pPr>
            <a:r>
              <a:rPr lang="sl-SI" dirty="0" smtClean="0"/>
              <a:t>Trimming</a:t>
            </a:r>
          </a:p>
          <a:p>
            <a:pPr marL="285750" indent="-285750">
              <a:buFont typeface="Arial" panose="020B0604020202020204" pitchFamily="34" charset="0"/>
              <a:buChar char="•"/>
            </a:pPr>
            <a:r>
              <a:rPr lang="sl-SI" dirty="0" smtClean="0"/>
              <a:t>Optimizacija branja</a:t>
            </a:r>
          </a:p>
          <a:p>
            <a:pPr marL="285750" indent="-285750">
              <a:buFont typeface="Arial" panose="020B0604020202020204" pitchFamily="34" charset="0"/>
              <a:buChar char="•"/>
            </a:pPr>
            <a:endParaRPr lang="sl-SI" dirty="0" smtClean="0"/>
          </a:p>
        </p:txBody>
      </p:sp>
      <p:grpSp>
        <p:nvGrpSpPr>
          <p:cNvPr id="6" name="Group 5"/>
          <p:cNvGrpSpPr/>
          <p:nvPr/>
        </p:nvGrpSpPr>
        <p:grpSpPr>
          <a:xfrm>
            <a:off x="285576" y="3324777"/>
            <a:ext cx="2443199" cy="3292068"/>
            <a:chOff x="348440" y="2201554"/>
            <a:chExt cx="2224626" cy="3995698"/>
          </a:xfrm>
        </p:grpSpPr>
        <p:sp>
          <p:nvSpPr>
            <p:cNvPr id="7" name="Rounded Rectangle 6"/>
            <p:cNvSpPr/>
            <p:nvPr/>
          </p:nvSpPr>
          <p:spPr>
            <a:xfrm>
              <a:off x="978203" y="2970654"/>
              <a:ext cx="839972" cy="308345"/>
            </a:xfrm>
            <a:prstGeom prst="roundRect">
              <a:avLst/>
            </a:prstGeom>
            <a:solidFill>
              <a:schemeClr val="accent6">
                <a:lumMod val="50000"/>
              </a:schemeClr>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r>
                <a:rPr lang="en-US" sz="1600" dirty="0" smtClean="0"/>
                <a:t>Network</a:t>
              </a:r>
            </a:p>
          </p:txBody>
        </p:sp>
        <p:sp>
          <p:nvSpPr>
            <p:cNvPr id="8" name="Rounded Rectangle 7"/>
            <p:cNvSpPr/>
            <p:nvPr/>
          </p:nvSpPr>
          <p:spPr>
            <a:xfrm>
              <a:off x="978203" y="4434823"/>
              <a:ext cx="839972" cy="308345"/>
            </a:xfrm>
            <a:prstGeom prst="roundRect">
              <a:avLst/>
            </a:prstGeom>
            <a:solidFill>
              <a:schemeClr val="tx2"/>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r>
                <a:rPr lang="en-US" sz="1600" dirty="0" smtClean="0">
                  <a:solidFill>
                    <a:schemeClr val="tx1"/>
                  </a:solidFill>
                </a:rPr>
                <a:t>RAID</a:t>
              </a:r>
            </a:p>
          </p:txBody>
        </p:sp>
        <p:sp>
          <p:nvSpPr>
            <p:cNvPr id="9" name="Rounded Rectangle 8"/>
            <p:cNvSpPr/>
            <p:nvPr/>
          </p:nvSpPr>
          <p:spPr>
            <a:xfrm>
              <a:off x="978203" y="5037804"/>
              <a:ext cx="839972" cy="308345"/>
            </a:xfrm>
            <a:prstGeom prst="roundRect">
              <a:avLst/>
            </a:prstGeom>
            <a:solidFill>
              <a:schemeClr val="accent4"/>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r>
                <a:rPr lang="en-US" sz="1600" dirty="0" smtClean="0">
                  <a:solidFill>
                    <a:schemeClr val="tx1"/>
                  </a:solidFill>
                </a:rPr>
                <a:t>Storage</a:t>
              </a:r>
            </a:p>
          </p:txBody>
        </p:sp>
        <p:pic>
          <p:nvPicPr>
            <p:cNvPr id="10" name="image68.png" descr="Flash-Drive.png"/>
            <p:cNvPicPr>
              <a:picLocks noChangeAspect="1"/>
            </p:cNvPicPr>
            <p:nvPr/>
          </p:nvPicPr>
          <p:blipFill>
            <a:blip r:embed="rId4">
              <a:extLst/>
            </a:blip>
            <a:stretch>
              <a:fillRect/>
            </a:stretch>
          </p:blipFill>
          <p:spPr>
            <a:xfrm>
              <a:off x="1169589" y="5737003"/>
              <a:ext cx="457201" cy="460249"/>
            </a:xfrm>
            <a:prstGeom prst="rect">
              <a:avLst/>
            </a:prstGeom>
            <a:ln w="12700">
              <a:miter lim="400000"/>
            </a:ln>
          </p:spPr>
        </p:pic>
        <p:sp>
          <p:nvSpPr>
            <p:cNvPr id="11" name="TextBox 10"/>
            <p:cNvSpPr txBox="1"/>
            <p:nvPr/>
          </p:nvSpPr>
          <p:spPr>
            <a:xfrm>
              <a:off x="938326" y="2201554"/>
              <a:ext cx="914400" cy="384543"/>
            </a:xfrm>
            <a:prstGeom prst="rect">
              <a:avLst/>
            </a:prstGeom>
            <a:solidFill>
              <a:schemeClr val="bg1">
                <a:lumMod val="85000"/>
              </a:schemeClr>
            </a:solidFill>
            <a:ln>
              <a:solidFill>
                <a:schemeClr val="bg1">
                  <a:lumMod val="50000"/>
                </a:schemeClr>
              </a:solidFill>
            </a:ln>
          </p:spPr>
          <p:txBody>
            <a:bodyPr vert="horz" wrap="none" lIns="91440" tIns="45720" rIns="91440" bIns="45720" rtlCol="0" anchor="ctr" anchorCtr="0">
              <a:noAutofit/>
            </a:bodyPr>
            <a:lstStyle/>
            <a:p>
              <a:pPr marL="0" marR="0" indent="0" algn="ctr" defTabSz="914400" rtl="0" eaLnBrk="1" fontAlgn="auto" latinLnBrk="0" hangingPunct="1">
                <a:lnSpc>
                  <a:spcPct val="95000"/>
                </a:lnSpc>
                <a:spcBef>
                  <a:spcPts val="400"/>
                </a:spcBef>
                <a:spcAft>
                  <a:spcPts val="200"/>
                </a:spcAft>
                <a:buClrTx/>
                <a:buSzTx/>
                <a:buFontTx/>
                <a:buNone/>
                <a:tabLst/>
              </a:pPr>
              <a:r>
                <a:rPr kumimoji="0" lang="en-US" b="1" i="0" strike="noStrike" kern="1200" cap="none" spc="0" normalizeH="0" baseline="0" noProof="0" dirty="0" smtClean="0">
                  <a:ln>
                    <a:noFill/>
                  </a:ln>
                  <a:solidFill>
                    <a:schemeClr val="accent1"/>
                  </a:solidFill>
                  <a:effectLst/>
                  <a:uLnTx/>
                  <a:uFillTx/>
                  <a:latin typeface="+mn-lt"/>
                </a:rPr>
                <a:t>8.2.x</a:t>
              </a:r>
            </a:p>
          </p:txBody>
        </p:sp>
        <p:grpSp>
          <p:nvGrpSpPr>
            <p:cNvPr id="12" name="Group 11"/>
            <p:cNvGrpSpPr/>
            <p:nvPr/>
          </p:nvGrpSpPr>
          <p:grpSpPr>
            <a:xfrm>
              <a:off x="1254653" y="2655412"/>
              <a:ext cx="269363" cy="308357"/>
              <a:chOff x="1073892" y="2489777"/>
              <a:chExt cx="269363" cy="308357"/>
            </a:xfrm>
          </p:grpSpPr>
          <p:cxnSp>
            <p:nvCxnSpPr>
              <p:cNvPr id="28" name="Straight Arrow Connector 27"/>
              <p:cNvCxnSpPr/>
              <p:nvPr/>
            </p:nvCxnSpPr>
            <p:spPr>
              <a:xfrm>
                <a:off x="1073892" y="2489777"/>
                <a:ext cx="0" cy="308357"/>
              </a:xfrm>
              <a:prstGeom prst="straightConnector1">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1343255" y="2489777"/>
                <a:ext cx="0" cy="308357"/>
              </a:xfrm>
              <a:prstGeom prst="straightConnector1">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531083" y="2646347"/>
              <a:ext cx="1041983" cy="297004"/>
            </a:xfrm>
            <a:prstGeom prst="rect">
              <a:avLst/>
            </a:prstGeom>
          </p:spPr>
          <p:txBody>
            <a:bodyPr vert="horz" wrap="square" lIns="91440" tIns="45720" rIns="91440" bIns="45720" rtlCol="0" anchor="t" anchorCtr="0">
              <a:spAutoFit/>
            </a:bodyPr>
            <a:lstStyle/>
            <a:p>
              <a:pPr marL="0" marR="0" indent="0" defTabSz="914400" rtl="0" eaLnBrk="1" fontAlgn="auto" latinLnBrk="0" hangingPunct="1">
                <a:lnSpc>
                  <a:spcPct val="95000"/>
                </a:lnSpc>
                <a:spcBef>
                  <a:spcPts val="400"/>
                </a:spcBef>
                <a:spcAft>
                  <a:spcPts val="200"/>
                </a:spcAft>
                <a:buClrTx/>
                <a:buSzTx/>
                <a:buFontTx/>
                <a:buNone/>
                <a:tabLst/>
              </a:pPr>
              <a:r>
                <a:rPr kumimoji="0" lang="en-US" sz="1400" b="0" i="0" u="none" strike="noStrike" kern="1200" cap="none" spc="0" normalizeH="0" baseline="0" noProof="0" dirty="0" smtClean="0">
                  <a:ln>
                    <a:noFill/>
                  </a:ln>
                  <a:solidFill>
                    <a:schemeClr val="tx1">
                      <a:lumMod val="65000"/>
                      <a:lumOff val="35000"/>
                    </a:schemeClr>
                  </a:solidFill>
                  <a:effectLst/>
                  <a:uLnTx/>
                  <a:uFillTx/>
                  <a:latin typeface="+mn-lt"/>
                </a:rPr>
                <a:t>response</a:t>
              </a:r>
            </a:p>
          </p:txBody>
        </p:sp>
        <p:sp>
          <p:nvSpPr>
            <p:cNvPr id="14" name="TextBox 13"/>
            <p:cNvSpPr txBox="1"/>
            <p:nvPr/>
          </p:nvSpPr>
          <p:spPr>
            <a:xfrm>
              <a:off x="348440" y="2646347"/>
              <a:ext cx="916846" cy="297004"/>
            </a:xfrm>
            <a:prstGeom prst="rect">
              <a:avLst/>
            </a:prstGeom>
          </p:spPr>
          <p:txBody>
            <a:bodyPr vert="horz" wrap="square" lIns="91440" tIns="45720" rIns="91440" bIns="45720" rtlCol="0" anchor="t" anchorCtr="0">
              <a:spAutoFit/>
            </a:bodyPr>
            <a:lstStyle/>
            <a:p>
              <a:pPr marL="0" marR="0" indent="0" algn="r" defTabSz="914400" rtl="0" eaLnBrk="1" fontAlgn="auto" latinLnBrk="0" hangingPunct="1">
                <a:lnSpc>
                  <a:spcPct val="95000"/>
                </a:lnSpc>
                <a:spcBef>
                  <a:spcPts val="400"/>
                </a:spcBef>
                <a:spcAft>
                  <a:spcPts val="200"/>
                </a:spcAft>
                <a:buClrTx/>
                <a:buSzTx/>
                <a:buFontTx/>
                <a:buNone/>
                <a:tabLst/>
              </a:pPr>
              <a:r>
                <a:rPr kumimoji="0" lang="en-US" sz="1400" b="0" i="0" u="none" strike="noStrike" kern="1200" cap="none" spc="0" normalizeH="0" baseline="0" noProof="0" dirty="0" smtClean="0">
                  <a:ln>
                    <a:noFill/>
                  </a:ln>
                  <a:solidFill>
                    <a:schemeClr val="tx1">
                      <a:lumMod val="65000"/>
                      <a:lumOff val="35000"/>
                    </a:schemeClr>
                  </a:solidFill>
                  <a:effectLst/>
                  <a:uLnTx/>
                  <a:uFillTx/>
                  <a:latin typeface="+mn-lt"/>
                </a:rPr>
                <a:t>request</a:t>
              </a:r>
            </a:p>
          </p:txBody>
        </p:sp>
        <p:grpSp>
          <p:nvGrpSpPr>
            <p:cNvPr id="15" name="Group 14"/>
            <p:cNvGrpSpPr/>
            <p:nvPr/>
          </p:nvGrpSpPr>
          <p:grpSpPr>
            <a:xfrm>
              <a:off x="978203" y="3512287"/>
              <a:ext cx="839972" cy="627322"/>
              <a:chOff x="978203" y="3512287"/>
              <a:chExt cx="839972" cy="627322"/>
            </a:xfrm>
          </p:grpSpPr>
          <p:sp>
            <p:nvSpPr>
              <p:cNvPr id="25" name="Rounded Rectangle 24"/>
              <p:cNvSpPr/>
              <p:nvPr/>
            </p:nvSpPr>
            <p:spPr>
              <a:xfrm>
                <a:off x="978203" y="3512287"/>
                <a:ext cx="839972" cy="627322"/>
              </a:xfrm>
              <a:prstGeom prst="roundRect">
                <a:avLst/>
              </a:prstGeom>
              <a:gradFill flip="none" rotWithShape="1">
                <a:gsLst>
                  <a:gs pos="100000">
                    <a:schemeClr val="accent1">
                      <a:lumMod val="75000"/>
                    </a:schemeClr>
                  </a:gs>
                  <a:gs pos="0">
                    <a:schemeClr val="accent1"/>
                  </a:gs>
                </a:gsLst>
                <a:lin ang="8100000" scaled="0"/>
                <a:tileRect/>
              </a:gra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t" anchorCtr="0"/>
              <a:lstStyle/>
              <a:p>
                <a:pPr algn="ctr">
                  <a:lnSpc>
                    <a:spcPct val="95000"/>
                  </a:lnSpc>
                </a:pPr>
                <a:r>
                  <a:rPr lang="en-US" sz="1600" dirty="0" smtClean="0"/>
                  <a:t>WAFL</a:t>
                </a:r>
              </a:p>
            </p:txBody>
          </p:sp>
          <p:sp>
            <p:nvSpPr>
              <p:cNvPr id="26" name="Curved Right Arrow 25"/>
              <p:cNvSpPr>
                <a:spLocks noChangeAspect="1"/>
              </p:cNvSpPr>
              <p:nvPr/>
            </p:nvSpPr>
            <p:spPr>
              <a:xfrm>
                <a:off x="1154451" y="3846601"/>
                <a:ext cx="219456" cy="262532"/>
              </a:xfrm>
              <a:prstGeom prst="curvedRightArrow">
                <a:avLst/>
              </a:prstGeom>
              <a:solidFill>
                <a:schemeClr val="bg1">
                  <a:lumMod val="85000"/>
                </a:schemeClr>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endParaRPr lang="en-US" sz="1400" dirty="0" err="1" smtClean="0">
                  <a:solidFill>
                    <a:schemeClr val="tx1"/>
                  </a:solidFill>
                </a:endParaRPr>
              </a:p>
            </p:txBody>
          </p:sp>
          <p:sp>
            <p:nvSpPr>
              <p:cNvPr id="27" name="Curved Right Arrow 26"/>
              <p:cNvSpPr>
                <a:spLocks noChangeAspect="1"/>
              </p:cNvSpPr>
              <p:nvPr/>
            </p:nvSpPr>
            <p:spPr>
              <a:xfrm rot="10800000">
                <a:off x="1401946" y="3817341"/>
                <a:ext cx="219456" cy="262532"/>
              </a:xfrm>
              <a:prstGeom prst="curvedRightArrow">
                <a:avLst/>
              </a:prstGeom>
              <a:solidFill>
                <a:schemeClr val="bg1">
                  <a:lumMod val="85000"/>
                </a:schemeClr>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endParaRPr lang="en-US" sz="1400" dirty="0" err="1" smtClean="0">
                  <a:solidFill>
                    <a:schemeClr val="tx1"/>
                  </a:solidFill>
                </a:endParaRPr>
              </a:p>
            </p:txBody>
          </p:sp>
        </p:grpSp>
        <p:grpSp>
          <p:nvGrpSpPr>
            <p:cNvPr id="16" name="Group 15"/>
            <p:cNvGrpSpPr/>
            <p:nvPr/>
          </p:nvGrpSpPr>
          <p:grpSpPr>
            <a:xfrm>
              <a:off x="1260844" y="5387879"/>
              <a:ext cx="269363" cy="308357"/>
              <a:chOff x="1073892" y="2489777"/>
              <a:chExt cx="269363" cy="308357"/>
            </a:xfrm>
          </p:grpSpPr>
          <p:cxnSp>
            <p:nvCxnSpPr>
              <p:cNvPr id="23" name="Straight Arrow Connector 22"/>
              <p:cNvCxnSpPr/>
              <p:nvPr/>
            </p:nvCxnSpPr>
            <p:spPr>
              <a:xfrm>
                <a:off x="1073892" y="2489777"/>
                <a:ext cx="0" cy="308357"/>
              </a:xfrm>
              <a:prstGeom prst="straightConnector1">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1343255" y="2489777"/>
                <a:ext cx="0" cy="308357"/>
              </a:xfrm>
              <a:prstGeom prst="straightConnector1">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 name="Curved Right Arrow 16"/>
            <p:cNvSpPr/>
            <p:nvPr/>
          </p:nvSpPr>
          <p:spPr>
            <a:xfrm>
              <a:off x="569342" y="3062376"/>
              <a:ext cx="394862" cy="787625"/>
            </a:xfrm>
            <a:prstGeom prst="curvedRightArrow">
              <a:avLst/>
            </a:prstGeom>
            <a:solidFill>
              <a:schemeClr val="bg1">
                <a:lumMod val="65000"/>
              </a:schemeClr>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endParaRPr lang="en-US" sz="1400" dirty="0" err="1" smtClean="0">
                <a:solidFill>
                  <a:schemeClr val="tx1"/>
                </a:solidFill>
              </a:endParaRPr>
            </a:p>
          </p:txBody>
        </p:sp>
        <p:sp>
          <p:nvSpPr>
            <p:cNvPr id="18" name="Curved Right Arrow 17"/>
            <p:cNvSpPr/>
            <p:nvPr/>
          </p:nvSpPr>
          <p:spPr>
            <a:xfrm rot="10800000">
              <a:off x="1828765" y="3020038"/>
              <a:ext cx="394862" cy="787625"/>
            </a:xfrm>
            <a:prstGeom prst="curvedRightArrow">
              <a:avLst/>
            </a:prstGeom>
            <a:solidFill>
              <a:schemeClr val="bg1">
                <a:lumMod val="65000"/>
              </a:schemeClr>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endParaRPr lang="en-US" sz="1400" dirty="0" err="1" smtClean="0">
                <a:solidFill>
                  <a:schemeClr val="tx1"/>
                </a:solidFill>
              </a:endParaRPr>
            </a:p>
          </p:txBody>
        </p:sp>
        <p:sp>
          <p:nvSpPr>
            <p:cNvPr id="19" name="Curved Right Arrow 18"/>
            <p:cNvSpPr/>
            <p:nvPr/>
          </p:nvSpPr>
          <p:spPr>
            <a:xfrm>
              <a:off x="583341" y="3842218"/>
              <a:ext cx="394862" cy="787625"/>
            </a:xfrm>
            <a:prstGeom prst="curvedRightArrow">
              <a:avLst/>
            </a:prstGeom>
            <a:solidFill>
              <a:schemeClr val="bg1">
                <a:lumMod val="65000"/>
              </a:schemeClr>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endParaRPr lang="en-US" sz="1400" dirty="0" err="1" smtClean="0">
                <a:solidFill>
                  <a:schemeClr val="tx1"/>
                </a:solidFill>
              </a:endParaRPr>
            </a:p>
          </p:txBody>
        </p:sp>
        <p:sp>
          <p:nvSpPr>
            <p:cNvPr id="20" name="Curved Right Arrow 19"/>
            <p:cNvSpPr/>
            <p:nvPr/>
          </p:nvSpPr>
          <p:spPr>
            <a:xfrm>
              <a:off x="580464" y="4588995"/>
              <a:ext cx="394862" cy="690371"/>
            </a:xfrm>
            <a:prstGeom prst="curvedRightArrow">
              <a:avLst/>
            </a:prstGeom>
            <a:solidFill>
              <a:schemeClr val="bg1">
                <a:lumMod val="65000"/>
              </a:schemeClr>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endParaRPr lang="en-US" sz="1400" dirty="0" err="1" smtClean="0">
                <a:solidFill>
                  <a:schemeClr val="tx1"/>
                </a:solidFill>
              </a:endParaRPr>
            </a:p>
          </p:txBody>
        </p:sp>
        <p:sp>
          <p:nvSpPr>
            <p:cNvPr id="21" name="Curved Right Arrow 20"/>
            <p:cNvSpPr/>
            <p:nvPr/>
          </p:nvSpPr>
          <p:spPr>
            <a:xfrm rot="10800000">
              <a:off x="1826801" y="3791680"/>
              <a:ext cx="394862" cy="787625"/>
            </a:xfrm>
            <a:prstGeom prst="curvedRightArrow">
              <a:avLst/>
            </a:prstGeom>
            <a:solidFill>
              <a:schemeClr val="bg1">
                <a:lumMod val="65000"/>
              </a:schemeClr>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endParaRPr lang="en-US" sz="1400" dirty="0" err="1" smtClean="0">
                <a:solidFill>
                  <a:schemeClr val="tx1"/>
                </a:solidFill>
              </a:endParaRPr>
            </a:p>
          </p:txBody>
        </p:sp>
        <p:sp>
          <p:nvSpPr>
            <p:cNvPr id="22" name="Curved Right Arrow 21"/>
            <p:cNvSpPr/>
            <p:nvPr/>
          </p:nvSpPr>
          <p:spPr>
            <a:xfrm rot="10800000">
              <a:off x="1823924" y="4538457"/>
              <a:ext cx="394862" cy="690371"/>
            </a:xfrm>
            <a:prstGeom prst="curvedRightArrow">
              <a:avLst/>
            </a:prstGeom>
            <a:solidFill>
              <a:schemeClr val="bg1">
                <a:lumMod val="65000"/>
              </a:schemeClr>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endParaRPr lang="en-US" sz="1400" dirty="0" err="1" smtClean="0">
                <a:solidFill>
                  <a:schemeClr val="tx1"/>
                </a:solidFill>
              </a:endParaRPr>
            </a:p>
          </p:txBody>
        </p:sp>
      </p:grpSp>
      <p:grpSp>
        <p:nvGrpSpPr>
          <p:cNvPr id="30" name="Group 29"/>
          <p:cNvGrpSpPr/>
          <p:nvPr/>
        </p:nvGrpSpPr>
        <p:grpSpPr>
          <a:xfrm>
            <a:off x="3190023" y="3339385"/>
            <a:ext cx="1945324" cy="3306676"/>
            <a:chOff x="3508071" y="2183824"/>
            <a:chExt cx="1771292" cy="4013428"/>
          </a:xfrm>
        </p:grpSpPr>
        <p:sp>
          <p:nvSpPr>
            <p:cNvPr id="31" name="Rounded Rectangle 30"/>
            <p:cNvSpPr/>
            <p:nvPr/>
          </p:nvSpPr>
          <p:spPr>
            <a:xfrm>
              <a:off x="3911017" y="2970654"/>
              <a:ext cx="839972" cy="308345"/>
            </a:xfrm>
            <a:prstGeom prst="roundRect">
              <a:avLst/>
            </a:prstGeom>
            <a:solidFill>
              <a:schemeClr val="accent6">
                <a:lumMod val="50000"/>
              </a:schemeClr>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r>
                <a:rPr lang="en-US" sz="1600" dirty="0" smtClean="0"/>
                <a:t>Network</a:t>
              </a:r>
            </a:p>
          </p:txBody>
        </p:sp>
        <p:sp>
          <p:nvSpPr>
            <p:cNvPr id="32" name="Rounded Rectangle 31"/>
            <p:cNvSpPr/>
            <p:nvPr/>
          </p:nvSpPr>
          <p:spPr>
            <a:xfrm>
              <a:off x="3911017" y="4434823"/>
              <a:ext cx="839972" cy="308345"/>
            </a:xfrm>
            <a:prstGeom prst="roundRect">
              <a:avLst/>
            </a:prstGeom>
            <a:solidFill>
              <a:schemeClr val="tx2"/>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r>
                <a:rPr lang="en-US" sz="1600" dirty="0" smtClean="0">
                  <a:solidFill>
                    <a:schemeClr val="tx1"/>
                  </a:solidFill>
                </a:rPr>
                <a:t>RAID</a:t>
              </a:r>
            </a:p>
          </p:txBody>
        </p:sp>
        <p:sp>
          <p:nvSpPr>
            <p:cNvPr id="33" name="Rounded Rectangle 32"/>
            <p:cNvSpPr/>
            <p:nvPr/>
          </p:nvSpPr>
          <p:spPr>
            <a:xfrm>
              <a:off x="3911017" y="5037804"/>
              <a:ext cx="839972" cy="308345"/>
            </a:xfrm>
            <a:prstGeom prst="roundRect">
              <a:avLst/>
            </a:prstGeom>
            <a:solidFill>
              <a:schemeClr val="accent4"/>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r>
                <a:rPr lang="en-US" sz="1600" dirty="0" smtClean="0">
                  <a:solidFill>
                    <a:schemeClr val="tx1"/>
                  </a:solidFill>
                </a:rPr>
                <a:t>Storage</a:t>
              </a:r>
            </a:p>
          </p:txBody>
        </p:sp>
        <p:sp>
          <p:nvSpPr>
            <p:cNvPr id="34" name="TextBox 33"/>
            <p:cNvSpPr txBox="1"/>
            <p:nvPr/>
          </p:nvSpPr>
          <p:spPr>
            <a:xfrm>
              <a:off x="3873803" y="2183824"/>
              <a:ext cx="914400" cy="384543"/>
            </a:xfrm>
            <a:prstGeom prst="rect">
              <a:avLst/>
            </a:prstGeom>
            <a:solidFill>
              <a:schemeClr val="bg1">
                <a:lumMod val="85000"/>
              </a:schemeClr>
            </a:solidFill>
            <a:ln>
              <a:solidFill>
                <a:schemeClr val="bg1">
                  <a:lumMod val="50000"/>
                </a:schemeClr>
              </a:solidFill>
            </a:ln>
          </p:spPr>
          <p:txBody>
            <a:bodyPr vert="horz" wrap="none" lIns="91440" tIns="45720" rIns="91440" bIns="45720" rtlCol="0" anchor="ctr" anchorCtr="0">
              <a:noAutofit/>
            </a:bodyPr>
            <a:lstStyle/>
            <a:p>
              <a:pPr marL="0" marR="0" indent="0" algn="ctr" defTabSz="914400" rtl="0" eaLnBrk="1" fontAlgn="auto" latinLnBrk="0" hangingPunct="1">
                <a:lnSpc>
                  <a:spcPct val="95000"/>
                </a:lnSpc>
                <a:spcBef>
                  <a:spcPts val="400"/>
                </a:spcBef>
                <a:spcAft>
                  <a:spcPts val="200"/>
                </a:spcAft>
                <a:buClrTx/>
                <a:buSzTx/>
                <a:buFontTx/>
                <a:buNone/>
                <a:tabLst/>
              </a:pPr>
              <a:r>
                <a:rPr kumimoji="0" lang="en-US" b="1" i="0" strike="noStrike" kern="1200" cap="none" spc="0" normalizeH="0" baseline="0" noProof="0" dirty="0" smtClean="0">
                  <a:ln>
                    <a:noFill/>
                  </a:ln>
                  <a:solidFill>
                    <a:schemeClr val="accent1"/>
                  </a:solidFill>
                  <a:effectLst/>
                  <a:uLnTx/>
                  <a:uFillTx/>
                  <a:latin typeface="+mn-lt"/>
                </a:rPr>
                <a:t>8.3</a:t>
              </a:r>
            </a:p>
          </p:txBody>
        </p:sp>
        <p:pic>
          <p:nvPicPr>
            <p:cNvPr id="35" name="image68.png" descr="Flash-Drive.png"/>
            <p:cNvPicPr>
              <a:picLocks noChangeAspect="1"/>
            </p:cNvPicPr>
            <p:nvPr/>
          </p:nvPicPr>
          <p:blipFill>
            <a:blip r:embed="rId4">
              <a:extLst/>
            </a:blip>
            <a:stretch>
              <a:fillRect/>
            </a:stretch>
          </p:blipFill>
          <p:spPr>
            <a:xfrm>
              <a:off x="4102403" y="5737003"/>
              <a:ext cx="457201" cy="460249"/>
            </a:xfrm>
            <a:prstGeom prst="rect">
              <a:avLst/>
            </a:prstGeom>
            <a:ln w="12700">
              <a:miter lim="400000"/>
            </a:ln>
          </p:spPr>
        </p:pic>
        <p:grpSp>
          <p:nvGrpSpPr>
            <p:cNvPr id="36" name="Group 35"/>
            <p:cNvGrpSpPr/>
            <p:nvPr/>
          </p:nvGrpSpPr>
          <p:grpSpPr>
            <a:xfrm>
              <a:off x="4196321" y="2655412"/>
              <a:ext cx="269363" cy="308357"/>
              <a:chOff x="1073892" y="2489777"/>
              <a:chExt cx="269363" cy="308357"/>
            </a:xfrm>
          </p:grpSpPr>
          <p:cxnSp>
            <p:nvCxnSpPr>
              <p:cNvPr id="50" name="Straight Arrow Connector 49"/>
              <p:cNvCxnSpPr/>
              <p:nvPr/>
            </p:nvCxnSpPr>
            <p:spPr>
              <a:xfrm>
                <a:off x="1073892" y="2489777"/>
                <a:ext cx="0" cy="308357"/>
              </a:xfrm>
              <a:prstGeom prst="straightConnector1">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0800000">
                <a:off x="1343255" y="2489777"/>
                <a:ext cx="0" cy="308357"/>
              </a:xfrm>
              <a:prstGeom prst="straightConnector1">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3908005" y="3512287"/>
              <a:ext cx="839972" cy="627322"/>
              <a:chOff x="978203" y="3512287"/>
              <a:chExt cx="839972" cy="627322"/>
            </a:xfrm>
          </p:grpSpPr>
          <p:sp>
            <p:nvSpPr>
              <p:cNvPr id="47" name="Rounded Rectangle 46"/>
              <p:cNvSpPr/>
              <p:nvPr/>
            </p:nvSpPr>
            <p:spPr>
              <a:xfrm>
                <a:off x="978203" y="3512287"/>
                <a:ext cx="839972" cy="627322"/>
              </a:xfrm>
              <a:prstGeom prst="roundRect">
                <a:avLst/>
              </a:prstGeom>
              <a:gradFill flip="none" rotWithShape="1">
                <a:gsLst>
                  <a:gs pos="100000">
                    <a:schemeClr val="accent1">
                      <a:lumMod val="75000"/>
                    </a:schemeClr>
                  </a:gs>
                  <a:gs pos="0">
                    <a:schemeClr val="accent1"/>
                  </a:gs>
                </a:gsLst>
                <a:lin ang="8100000" scaled="0"/>
                <a:tileRect/>
              </a:gra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t" anchorCtr="0"/>
              <a:lstStyle/>
              <a:p>
                <a:pPr algn="ctr">
                  <a:lnSpc>
                    <a:spcPct val="95000"/>
                  </a:lnSpc>
                </a:pPr>
                <a:r>
                  <a:rPr lang="en-US" sz="1600" dirty="0" smtClean="0"/>
                  <a:t>WAFL</a:t>
                </a:r>
              </a:p>
            </p:txBody>
          </p:sp>
          <p:sp>
            <p:nvSpPr>
              <p:cNvPr id="48" name="Curved Right Arrow 47"/>
              <p:cNvSpPr>
                <a:spLocks noChangeAspect="1"/>
              </p:cNvSpPr>
              <p:nvPr/>
            </p:nvSpPr>
            <p:spPr>
              <a:xfrm>
                <a:off x="1154451" y="3846601"/>
                <a:ext cx="219456" cy="262532"/>
              </a:xfrm>
              <a:prstGeom prst="curvedRightArrow">
                <a:avLst/>
              </a:prstGeom>
              <a:solidFill>
                <a:schemeClr val="bg1">
                  <a:lumMod val="85000"/>
                </a:schemeClr>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endParaRPr lang="en-US" sz="1400" dirty="0" err="1" smtClean="0">
                  <a:solidFill>
                    <a:schemeClr val="tx1"/>
                  </a:solidFill>
                </a:endParaRPr>
              </a:p>
            </p:txBody>
          </p:sp>
          <p:sp>
            <p:nvSpPr>
              <p:cNvPr id="49" name="Curved Right Arrow 48"/>
              <p:cNvSpPr>
                <a:spLocks noChangeAspect="1"/>
              </p:cNvSpPr>
              <p:nvPr/>
            </p:nvSpPr>
            <p:spPr>
              <a:xfrm rot="10800000">
                <a:off x="1401946" y="3817341"/>
                <a:ext cx="219456" cy="262532"/>
              </a:xfrm>
              <a:prstGeom prst="curvedRightArrow">
                <a:avLst/>
              </a:prstGeom>
              <a:solidFill>
                <a:schemeClr val="bg1">
                  <a:lumMod val="85000"/>
                </a:schemeClr>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endParaRPr lang="en-US" sz="1400" dirty="0" err="1" smtClean="0">
                  <a:solidFill>
                    <a:schemeClr val="tx1"/>
                  </a:solidFill>
                </a:endParaRPr>
              </a:p>
            </p:txBody>
          </p:sp>
        </p:grpSp>
        <p:grpSp>
          <p:nvGrpSpPr>
            <p:cNvPr id="38" name="Group 37"/>
            <p:cNvGrpSpPr/>
            <p:nvPr/>
          </p:nvGrpSpPr>
          <p:grpSpPr>
            <a:xfrm>
              <a:off x="4193309" y="5387879"/>
              <a:ext cx="269363" cy="308357"/>
              <a:chOff x="1073892" y="2489777"/>
              <a:chExt cx="269363" cy="308357"/>
            </a:xfrm>
          </p:grpSpPr>
          <p:cxnSp>
            <p:nvCxnSpPr>
              <p:cNvPr id="45" name="Straight Arrow Connector 44"/>
              <p:cNvCxnSpPr/>
              <p:nvPr/>
            </p:nvCxnSpPr>
            <p:spPr>
              <a:xfrm>
                <a:off x="1073892" y="2489777"/>
                <a:ext cx="0" cy="308357"/>
              </a:xfrm>
              <a:prstGeom prst="straightConnector1">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0800000">
                <a:off x="1343255" y="2489777"/>
                <a:ext cx="0" cy="308357"/>
              </a:xfrm>
              <a:prstGeom prst="straightConnector1">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9" name="Curved Right Arrow 38"/>
            <p:cNvSpPr/>
            <p:nvPr/>
          </p:nvSpPr>
          <p:spPr>
            <a:xfrm>
              <a:off x="3508071" y="3060313"/>
              <a:ext cx="394862" cy="787625"/>
            </a:xfrm>
            <a:prstGeom prst="curvedRightArrow">
              <a:avLst/>
            </a:prstGeom>
            <a:solidFill>
              <a:schemeClr val="bg1">
                <a:lumMod val="65000"/>
              </a:schemeClr>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endParaRPr lang="en-US" sz="1400" dirty="0" err="1" smtClean="0">
                <a:solidFill>
                  <a:schemeClr val="tx1"/>
                </a:solidFill>
              </a:endParaRPr>
            </a:p>
          </p:txBody>
        </p:sp>
        <p:sp>
          <p:nvSpPr>
            <p:cNvPr id="40" name="Curved Right Arrow 39"/>
            <p:cNvSpPr/>
            <p:nvPr/>
          </p:nvSpPr>
          <p:spPr>
            <a:xfrm>
              <a:off x="3512546" y="3846601"/>
              <a:ext cx="394862" cy="787625"/>
            </a:xfrm>
            <a:prstGeom prst="curvedRightArrow">
              <a:avLst/>
            </a:prstGeom>
            <a:solidFill>
              <a:schemeClr val="bg1">
                <a:lumMod val="65000"/>
              </a:schemeClr>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endParaRPr lang="en-US" sz="1400" dirty="0" err="1" smtClean="0">
                <a:solidFill>
                  <a:schemeClr val="tx1"/>
                </a:solidFill>
              </a:endParaRPr>
            </a:p>
          </p:txBody>
        </p:sp>
        <p:sp>
          <p:nvSpPr>
            <p:cNvPr id="41" name="Curved Right Arrow 40"/>
            <p:cNvSpPr/>
            <p:nvPr/>
          </p:nvSpPr>
          <p:spPr>
            <a:xfrm>
              <a:off x="3519194" y="4593378"/>
              <a:ext cx="394862" cy="690371"/>
            </a:xfrm>
            <a:prstGeom prst="curvedRightArrow">
              <a:avLst/>
            </a:prstGeom>
            <a:solidFill>
              <a:schemeClr val="bg1">
                <a:lumMod val="65000"/>
              </a:schemeClr>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endParaRPr lang="en-US" sz="1400" dirty="0" err="1" smtClean="0">
                <a:solidFill>
                  <a:schemeClr val="tx1"/>
                </a:solidFill>
              </a:endParaRPr>
            </a:p>
          </p:txBody>
        </p:sp>
        <p:sp>
          <p:nvSpPr>
            <p:cNvPr id="42" name="Curved Right Arrow 41"/>
            <p:cNvSpPr/>
            <p:nvPr/>
          </p:nvSpPr>
          <p:spPr>
            <a:xfrm rot="10800000">
              <a:off x="4753664" y="4544801"/>
              <a:ext cx="394862" cy="690371"/>
            </a:xfrm>
            <a:prstGeom prst="curvedRightArrow">
              <a:avLst/>
            </a:prstGeom>
            <a:solidFill>
              <a:schemeClr val="bg1">
                <a:lumMod val="65000"/>
              </a:schemeClr>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endParaRPr lang="en-US" sz="1400" dirty="0" err="1" smtClean="0">
                <a:solidFill>
                  <a:schemeClr val="tx1"/>
                </a:solidFill>
              </a:endParaRPr>
            </a:p>
          </p:txBody>
        </p:sp>
        <p:sp>
          <p:nvSpPr>
            <p:cNvPr id="43" name="Curved Right Arrow 42"/>
            <p:cNvSpPr/>
            <p:nvPr/>
          </p:nvSpPr>
          <p:spPr>
            <a:xfrm rot="10800000">
              <a:off x="4745038" y="3797127"/>
              <a:ext cx="394862" cy="787625"/>
            </a:xfrm>
            <a:prstGeom prst="curvedRightArrow">
              <a:avLst/>
            </a:prstGeom>
            <a:solidFill>
              <a:srgbClr val="D9D9D9"/>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endParaRPr lang="en-US" sz="1400" dirty="0" err="1" smtClean="0">
                <a:solidFill>
                  <a:schemeClr val="tx1"/>
                </a:solidFill>
              </a:endParaRPr>
            </a:p>
          </p:txBody>
        </p:sp>
        <p:sp>
          <p:nvSpPr>
            <p:cNvPr id="44" name="Curved Right Arrow 43"/>
            <p:cNvSpPr/>
            <p:nvPr/>
          </p:nvSpPr>
          <p:spPr>
            <a:xfrm rot="10800000">
              <a:off x="4747974" y="2972588"/>
              <a:ext cx="531389" cy="1620789"/>
            </a:xfrm>
            <a:prstGeom prst="curvedRightArrow">
              <a:avLst/>
            </a:prstGeom>
            <a:solidFill>
              <a:schemeClr val="bg1">
                <a:lumMod val="65000"/>
              </a:schemeClr>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endParaRPr lang="en-US" sz="1400" dirty="0" err="1" smtClean="0">
                <a:solidFill>
                  <a:schemeClr val="tx1"/>
                </a:solidFill>
              </a:endParaRPr>
            </a:p>
          </p:txBody>
        </p:sp>
      </p:grpSp>
      <p:grpSp>
        <p:nvGrpSpPr>
          <p:cNvPr id="52" name="Group 51"/>
          <p:cNvGrpSpPr/>
          <p:nvPr/>
        </p:nvGrpSpPr>
        <p:grpSpPr>
          <a:xfrm>
            <a:off x="5352486" y="3324777"/>
            <a:ext cx="2364149" cy="3321284"/>
            <a:chOff x="6105525" y="2166094"/>
            <a:chExt cx="2152648" cy="4031158"/>
          </a:xfrm>
        </p:grpSpPr>
        <p:sp>
          <p:nvSpPr>
            <p:cNvPr id="53" name="Rounded Rectangle 52"/>
            <p:cNvSpPr/>
            <p:nvPr/>
          </p:nvSpPr>
          <p:spPr>
            <a:xfrm>
              <a:off x="6660406" y="2970654"/>
              <a:ext cx="839972" cy="308345"/>
            </a:xfrm>
            <a:prstGeom prst="roundRect">
              <a:avLst/>
            </a:prstGeom>
            <a:solidFill>
              <a:schemeClr val="accent6">
                <a:lumMod val="50000"/>
              </a:schemeClr>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r>
                <a:rPr lang="en-US" sz="1600" dirty="0" smtClean="0"/>
                <a:t>Network</a:t>
              </a:r>
            </a:p>
          </p:txBody>
        </p:sp>
        <p:sp>
          <p:nvSpPr>
            <p:cNvPr id="54" name="Rounded Rectangle 53"/>
            <p:cNvSpPr/>
            <p:nvPr/>
          </p:nvSpPr>
          <p:spPr>
            <a:xfrm>
              <a:off x="6660406" y="4434823"/>
              <a:ext cx="839972" cy="308345"/>
            </a:xfrm>
            <a:prstGeom prst="roundRect">
              <a:avLst/>
            </a:prstGeom>
            <a:solidFill>
              <a:schemeClr val="tx2"/>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r>
                <a:rPr lang="en-US" sz="1600" dirty="0" smtClean="0">
                  <a:solidFill>
                    <a:schemeClr val="tx1"/>
                  </a:solidFill>
                </a:rPr>
                <a:t>RAID</a:t>
              </a:r>
            </a:p>
          </p:txBody>
        </p:sp>
        <p:sp>
          <p:nvSpPr>
            <p:cNvPr id="55" name="Rounded Rectangle 54"/>
            <p:cNvSpPr/>
            <p:nvPr/>
          </p:nvSpPr>
          <p:spPr>
            <a:xfrm>
              <a:off x="6660406" y="5037804"/>
              <a:ext cx="839972" cy="308345"/>
            </a:xfrm>
            <a:prstGeom prst="roundRect">
              <a:avLst/>
            </a:prstGeom>
            <a:solidFill>
              <a:schemeClr val="accent4"/>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r>
                <a:rPr lang="en-US" sz="1600" dirty="0" smtClean="0">
                  <a:solidFill>
                    <a:schemeClr val="tx1"/>
                  </a:solidFill>
                </a:rPr>
                <a:t>Storage</a:t>
              </a:r>
            </a:p>
          </p:txBody>
        </p:sp>
        <p:sp>
          <p:nvSpPr>
            <p:cNvPr id="56" name="TextBox 55"/>
            <p:cNvSpPr txBox="1"/>
            <p:nvPr/>
          </p:nvSpPr>
          <p:spPr>
            <a:xfrm>
              <a:off x="6623192" y="2166094"/>
              <a:ext cx="914400" cy="384543"/>
            </a:xfrm>
            <a:prstGeom prst="rect">
              <a:avLst/>
            </a:prstGeom>
            <a:solidFill>
              <a:schemeClr val="bg1">
                <a:lumMod val="85000"/>
              </a:schemeClr>
            </a:solidFill>
            <a:ln>
              <a:solidFill>
                <a:schemeClr val="bg1">
                  <a:lumMod val="50000"/>
                </a:schemeClr>
              </a:solidFill>
            </a:ln>
          </p:spPr>
          <p:txBody>
            <a:bodyPr vert="horz" wrap="none" lIns="91440" tIns="45720" rIns="91440" bIns="45720" rtlCol="0" anchor="ctr" anchorCtr="0">
              <a:noAutofit/>
            </a:bodyPr>
            <a:lstStyle/>
            <a:p>
              <a:pPr marL="0" marR="0" indent="0" algn="ctr" defTabSz="914400" rtl="0" eaLnBrk="1" fontAlgn="auto" latinLnBrk="0" hangingPunct="1">
                <a:lnSpc>
                  <a:spcPct val="95000"/>
                </a:lnSpc>
                <a:spcBef>
                  <a:spcPts val="400"/>
                </a:spcBef>
                <a:spcAft>
                  <a:spcPts val="200"/>
                </a:spcAft>
                <a:buClrTx/>
                <a:buSzTx/>
                <a:buFontTx/>
                <a:buNone/>
                <a:tabLst/>
              </a:pPr>
              <a:r>
                <a:rPr kumimoji="0" lang="en-US" b="1" i="0" strike="noStrike" kern="1200" cap="none" spc="0" normalizeH="0" baseline="0" noProof="0" dirty="0" smtClean="0">
                  <a:ln>
                    <a:noFill/>
                  </a:ln>
                  <a:solidFill>
                    <a:schemeClr val="accent1"/>
                  </a:solidFill>
                  <a:effectLst/>
                  <a:uLnTx/>
                  <a:uFillTx/>
                  <a:latin typeface="+mn-lt"/>
                </a:rPr>
                <a:t>8.3.1</a:t>
              </a:r>
            </a:p>
          </p:txBody>
        </p:sp>
        <p:pic>
          <p:nvPicPr>
            <p:cNvPr id="57" name="image68.png" descr="Flash-Drive.png"/>
            <p:cNvPicPr>
              <a:picLocks noChangeAspect="1"/>
            </p:cNvPicPr>
            <p:nvPr/>
          </p:nvPicPr>
          <p:blipFill>
            <a:blip r:embed="rId4">
              <a:extLst/>
            </a:blip>
            <a:stretch>
              <a:fillRect/>
            </a:stretch>
          </p:blipFill>
          <p:spPr>
            <a:xfrm>
              <a:off x="6851792" y="5737003"/>
              <a:ext cx="457201" cy="460249"/>
            </a:xfrm>
            <a:prstGeom prst="rect">
              <a:avLst/>
            </a:prstGeom>
            <a:ln w="12700">
              <a:miter lim="400000"/>
            </a:ln>
          </p:spPr>
        </p:pic>
        <p:grpSp>
          <p:nvGrpSpPr>
            <p:cNvPr id="58" name="Group 57"/>
            <p:cNvGrpSpPr/>
            <p:nvPr/>
          </p:nvGrpSpPr>
          <p:grpSpPr>
            <a:xfrm>
              <a:off x="6935962" y="2655412"/>
              <a:ext cx="269363" cy="308357"/>
              <a:chOff x="1073892" y="2489777"/>
              <a:chExt cx="269363" cy="308357"/>
            </a:xfrm>
          </p:grpSpPr>
          <p:cxnSp>
            <p:nvCxnSpPr>
              <p:cNvPr id="71" name="Straight Arrow Connector 70"/>
              <p:cNvCxnSpPr/>
              <p:nvPr/>
            </p:nvCxnSpPr>
            <p:spPr>
              <a:xfrm>
                <a:off x="1073892" y="2489777"/>
                <a:ext cx="0" cy="308357"/>
              </a:xfrm>
              <a:prstGeom prst="straightConnector1">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0800000">
                <a:off x="1343255" y="2489777"/>
                <a:ext cx="0" cy="308357"/>
              </a:xfrm>
              <a:prstGeom prst="straightConnector1">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6652090" y="3515688"/>
              <a:ext cx="839972" cy="627322"/>
              <a:chOff x="978203" y="3512287"/>
              <a:chExt cx="839972" cy="627322"/>
            </a:xfrm>
          </p:grpSpPr>
          <p:sp>
            <p:nvSpPr>
              <p:cNvPr id="68" name="Rounded Rectangle 67"/>
              <p:cNvSpPr/>
              <p:nvPr/>
            </p:nvSpPr>
            <p:spPr>
              <a:xfrm>
                <a:off x="978203" y="3512287"/>
                <a:ext cx="839972" cy="627322"/>
              </a:xfrm>
              <a:prstGeom prst="roundRect">
                <a:avLst/>
              </a:prstGeom>
              <a:gradFill flip="none" rotWithShape="1">
                <a:gsLst>
                  <a:gs pos="100000">
                    <a:schemeClr val="accent1">
                      <a:lumMod val="75000"/>
                    </a:schemeClr>
                  </a:gs>
                  <a:gs pos="0">
                    <a:schemeClr val="accent1"/>
                  </a:gs>
                </a:gsLst>
                <a:lin ang="8100000" scaled="0"/>
                <a:tileRect/>
              </a:gra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t" anchorCtr="0"/>
              <a:lstStyle/>
              <a:p>
                <a:pPr algn="ctr">
                  <a:lnSpc>
                    <a:spcPct val="95000"/>
                  </a:lnSpc>
                </a:pPr>
                <a:r>
                  <a:rPr lang="en-US" sz="1600" dirty="0" smtClean="0"/>
                  <a:t>WAFL</a:t>
                </a:r>
              </a:p>
            </p:txBody>
          </p:sp>
          <p:sp>
            <p:nvSpPr>
              <p:cNvPr id="69" name="Curved Right Arrow 68"/>
              <p:cNvSpPr>
                <a:spLocks noChangeAspect="1"/>
              </p:cNvSpPr>
              <p:nvPr/>
            </p:nvSpPr>
            <p:spPr>
              <a:xfrm>
                <a:off x="1154451" y="3846601"/>
                <a:ext cx="219456" cy="262532"/>
              </a:xfrm>
              <a:prstGeom prst="curvedRightArrow">
                <a:avLst/>
              </a:prstGeom>
              <a:solidFill>
                <a:schemeClr val="bg1">
                  <a:lumMod val="85000"/>
                </a:schemeClr>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endParaRPr lang="en-US" sz="1400" dirty="0" err="1" smtClean="0">
                  <a:solidFill>
                    <a:schemeClr val="tx1"/>
                  </a:solidFill>
                </a:endParaRPr>
              </a:p>
            </p:txBody>
          </p:sp>
          <p:sp>
            <p:nvSpPr>
              <p:cNvPr id="70" name="Curved Right Arrow 69"/>
              <p:cNvSpPr>
                <a:spLocks noChangeAspect="1"/>
              </p:cNvSpPr>
              <p:nvPr/>
            </p:nvSpPr>
            <p:spPr>
              <a:xfrm rot="10800000">
                <a:off x="1401946" y="3817341"/>
                <a:ext cx="219456" cy="262532"/>
              </a:xfrm>
              <a:prstGeom prst="curvedRightArrow">
                <a:avLst/>
              </a:prstGeom>
              <a:solidFill>
                <a:schemeClr val="bg1">
                  <a:lumMod val="85000"/>
                </a:schemeClr>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endParaRPr lang="en-US" sz="1400" dirty="0" err="1" smtClean="0">
                  <a:solidFill>
                    <a:schemeClr val="tx1"/>
                  </a:solidFill>
                </a:endParaRPr>
              </a:p>
            </p:txBody>
          </p:sp>
        </p:grpSp>
        <p:grpSp>
          <p:nvGrpSpPr>
            <p:cNvPr id="60" name="Group 59"/>
            <p:cNvGrpSpPr/>
            <p:nvPr/>
          </p:nvGrpSpPr>
          <p:grpSpPr>
            <a:xfrm>
              <a:off x="6953254" y="5387879"/>
              <a:ext cx="269363" cy="308357"/>
              <a:chOff x="1073892" y="2489777"/>
              <a:chExt cx="269363" cy="308357"/>
            </a:xfrm>
          </p:grpSpPr>
          <p:cxnSp>
            <p:nvCxnSpPr>
              <p:cNvPr id="66" name="Straight Arrow Connector 65"/>
              <p:cNvCxnSpPr/>
              <p:nvPr/>
            </p:nvCxnSpPr>
            <p:spPr>
              <a:xfrm>
                <a:off x="1073892" y="2489777"/>
                <a:ext cx="0" cy="308357"/>
              </a:xfrm>
              <a:prstGeom prst="straightConnector1">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10800000">
                <a:off x="1343255" y="2489777"/>
                <a:ext cx="0" cy="308357"/>
              </a:xfrm>
              <a:prstGeom prst="straightConnector1">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61" name="Curved Right Arrow 60"/>
            <p:cNvSpPr/>
            <p:nvPr/>
          </p:nvSpPr>
          <p:spPr>
            <a:xfrm>
              <a:off x="6265544" y="3055703"/>
              <a:ext cx="394862" cy="787625"/>
            </a:xfrm>
            <a:prstGeom prst="curvedRightArrow">
              <a:avLst/>
            </a:prstGeom>
            <a:solidFill>
              <a:schemeClr val="bg1">
                <a:lumMod val="65000"/>
              </a:schemeClr>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endParaRPr lang="en-US" sz="1400" dirty="0" err="1" smtClean="0">
                <a:solidFill>
                  <a:schemeClr val="tx1"/>
                </a:solidFill>
              </a:endParaRPr>
            </a:p>
          </p:txBody>
        </p:sp>
        <p:sp>
          <p:nvSpPr>
            <p:cNvPr id="62" name="Curved Right Arrow 61"/>
            <p:cNvSpPr/>
            <p:nvPr/>
          </p:nvSpPr>
          <p:spPr>
            <a:xfrm>
              <a:off x="6105525" y="3866867"/>
              <a:ext cx="546565" cy="1454981"/>
            </a:xfrm>
            <a:prstGeom prst="curvedRightArrow">
              <a:avLst/>
            </a:prstGeom>
            <a:solidFill>
              <a:schemeClr val="bg1">
                <a:lumMod val="65000"/>
              </a:schemeClr>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endParaRPr lang="en-US" sz="1400" dirty="0" err="1" smtClean="0">
                <a:solidFill>
                  <a:schemeClr val="tx1"/>
                </a:solidFill>
              </a:endParaRPr>
            </a:p>
          </p:txBody>
        </p:sp>
        <p:sp>
          <p:nvSpPr>
            <p:cNvPr id="63" name="Up-Down Arrow 62"/>
            <p:cNvSpPr/>
            <p:nvPr/>
          </p:nvSpPr>
          <p:spPr>
            <a:xfrm>
              <a:off x="6935962" y="4131584"/>
              <a:ext cx="249598" cy="322289"/>
            </a:xfrm>
            <a:prstGeom prst="upDownArrow">
              <a:avLst>
                <a:gd name="adj1" fmla="val 50000"/>
                <a:gd name="adj2" fmla="val 43191"/>
              </a:avLst>
            </a:prstGeom>
            <a:solidFill>
              <a:schemeClr val="bg1">
                <a:lumMod val="85000"/>
              </a:schemeClr>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endParaRPr lang="en-US" sz="1400" dirty="0" err="1" smtClean="0"/>
            </a:p>
          </p:txBody>
        </p:sp>
        <p:sp>
          <p:nvSpPr>
            <p:cNvPr id="64" name="Curved Right Arrow 63"/>
            <p:cNvSpPr/>
            <p:nvPr/>
          </p:nvSpPr>
          <p:spPr>
            <a:xfrm rot="10800000">
              <a:off x="7505700" y="3811194"/>
              <a:ext cx="546565" cy="1450598"/>
            </a:xfrm>
            <a:prstGeom prst="curvedRightArrow">
              <a:avLst/>
            </a:prstGeom>
            <a:solidFill>
              <a:srgbClr val="D9D9D9"/>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endParaRPr lang="en-US" sz="1400" dirty="0" err="1" smtClean="0">
                <a:solidFill>
                  <a:schemeClr val="tx1"/>
                </a:solidFill>
              </a:endParaRPr>
            </a:p>
          </p:txBody>
        </p:sp>
        <p:sp>
          <p:nvSpPr>
            <p:cNvPr id="65" name="Curved Right Arrow 64"/>
            <p:cNvSpPr/>
            <p:nvPr/>
          </p:nvSpPr>
          <p:spPr>
            <a:xfrm rot="10800000">
              <a:off x="7505697" y="2943350"/>
              <a:ext cx="752476" cy="2318441"/>
            </a:xfrm>
            <a:prstGeom prst="curvedRightArrow">
              <a:avLst>
                <a:gd name="adj1" fmla="val 25000"/>
                <a:gd name="adj2" fmla="val 48724"/>
                <a:gd name="adj3" fmla="val 25000"/>
              </a:avLst>
            </a:prstGeom>
            <a:solidFill>
              <a:schemeClr val="bg1">
                <a:lumMod val="65000"/>
              </a:schemeClr>
            </a:solidFill>
            <a:ln w="12700">
              <a:gradFill>
                <a:gsLst>
                  <a:gs pos="0">
                    <a:schemeClr val="bg1">
                      <a:alpha val="90000"/>
                    </a:schemeClr>
                  </a:gs>
                  <a:gs pos="100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endParaRPr lang="en-US" sz="1400" dirty="0" err="1" smtClean="0">
                <a:solidFill>
                  <a:schemeClr val="tx1"/>
                </a:solidFill>
              </a:endParaRPr>
            </a:p>
          </p:txBody>
        </p:sp>
      </p:grpSp>
    </p:spTree>
    <p:extLst>
      <p:ext uri="{BB962C8B-B14F-4D97-AF65-F5344CB8AC3E}">
        <p14:creationId xmlns:p14="http://schemas.microsoft.com/office/powerpoint/2010/main" val="2101495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3850" y="390525"/>
            <a:ext cx="8504238" cy="798513"/>
          </a:xfrm>
          <a:solidFill>
            <a:srgbClr val="92D050"/>
          </a:solidFill>
          <a:ln w="18360" cap="flat">
            <a:solidFill>
              <a:srgbClr val="92D050"/>
            </a:solidFill>
            <a:bevel/>
            <a:headEnd/>
            <a:tailEnd/>
          </a:ln>
        </p:spPr>
        <p:txBody>
          <a:bodyPr lIns="9360" tIns="97056" rIns="9360" bIns="9360"/>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sl-SI" altLang="sl-SI" sz="2800" dirty="0" smtClean="0">
                <a:solidFill>
                  <a:schemeClr val="bg1"/>
                </a:solidFill>
              </a:rPr>
              <a:t>FAS/AFF družina</a:t>
            </a:r>
          </a:p>
        </p:txBody>
      </p:sp>
      <p:pic>
        <p:nvPicPr>
          <p:cNvPr id="1536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6232525"/>
            <a:ext cx="16573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268969" y="1489641"/>
            <a:ext cx="2235672" cy="1482472"/>
            <a:chOff x="812590" y="1900860"/>
            <a:chExt cx="2235672" cy="1482472"/>
          </a:xfrm>
        </p:grpSpPr>
        <p:sp>
          <p:nvSpPr>
            <p:cNvPr id="9" name="Rectangle 106"/>
            <p:cNvSpPr>
              <a:spLocks noChangeArrowheads="1"/>
            </p:cNvSpPr>
            <p:nvPr/>
          </p:nvSpPr>
          <p:spPr bwMode="gray">
            <a:xfrm>
              <a:off x="812590" y="1900860"/>
              <a:ext cx="2235672" cy="27125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sz="1687" kern="0" dirty="0">
                  <a:solidFill>
                    <a:schemeClr val="bg1"/>
                  </a:solidFill>
                </a:rPr>
                <a:t>Protocols</a:t>
              </a:r>
              <a:endParaRPr lang="en-US" sz="1687" dirty="0">
                <a:solidFill>
                  <a:schemeClr val="bg1"/>
                </a:solidFill>
              </a:endParaRPr>
            </a:p>
          </p:txBody>
        </p:sp>
        <p:grpSp>
          <p:nvGrpSpPr>
            <p:cNvPr id="10" name="Group 35"/>
            <p:cNvGrpSpPr/>
            <p:nvPr/>
          </p:nvGrpSpPr>
          <p:grpSpPr>
            <a:xfrm>
              <a:off x="998909" y="2343755"/>
              <a:ext cx="1839878" cy="1039577"/>
              <a:chOff x="610604" y="1883988"/>
              <a:chExt cx="1142606" cy="1638238"/>
            </a:xfrm>
          </p:grpSpPr>
          <p:sp>
            <p:nvSpPr>
              <p:cNvPr id="11" name="Rectangle 10"/>
              <p:cNvSpPr/>
              <p:nvPr/>
            </p:nvSpPr>
            <p:spPr bwMode="auto">
              <a:xfrm>
                <a:off x="610605" y="1883988"/>
                <a:ext cx="1142605" cy="270001"/>
              </a:xfrm>
              <a:prstGeom prst="rect">
                <a:avLst/>
              </a:prstGeom>
              <a:solidFill>
                <a:schemeClr val="bg1">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none" lIns="85697" tIns="42849" rIns="85697" bIns="42849" numCol="1" rtlCol="0" anchor="ctr" anchorCtr="0" compatLnSpc="1">
                <a:prstTxWarp prst="textNoShape">
                  <a:avLst/>
                </a:prstTxWarp>
              </a:bodyPr>
              <a:lstStyle/>
              <a:p>
                <a:pPr algn="ctr" defTabSz="856999">
                  <a:buClr>
                    <a:schemeClr val="accent2"/>
                  </a:buClr>
                </a:pPr>
                <a:r>
                  <a:rPr lang="en-US" sz="1312" dirty="0">
                    <a:solidFill>
                      <a:schemeClr val="tx1"/>
                    </a:solidFill>
                    <a:latin typeface="Arial" charset="0"/>
                  </a:rPr>
                  <a:t>FC</a:t>
                </a:r>
              </a:p>
            </p:txBody>
          </p:sp>
          <p:sp>
            <p:nvSpPr>
              <p:cNvPr id="12" name="Rectangle 11"/>
              <p:cNvSpPr/>
              <p:nvPr/>
            </p:nvSpPr>
            <p:spPr bwMode="auto">
              <a:xfrm>
                <a:off x="610604" y="2225746"/>
                <a:ext cx="1142606" cy="270001"/>
              </a:xfrm>
              <a:prstGeom prst="rect">
                <a:avLst/>
              </a:prstGeom>
              <a:solidFill>
                <a:schemeClr val="bg1">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none" lIns="85697" tIns="42849" rIns="85697" bIns="42849" numCol="1" rtlCol="0" anchor="ctr" anchorCtr="0" compatLnSpc="1">
                <a:prstTxWarp prst="textNoShape">
                  <a:avLst/>
                </a:prstTxWarp>
              </a:bodyPr>
              <a:lstStyle/>
              <a:p>
                <a:pPr algn="ctr" defTabSz="856999">
                  <a:buClr>
                    <a:schemeClr val="accent2"/>
                  </a:buClr>
                </a:pPr>
                <a:r>
                  <a:rPr lang="en-US" sz="1312" dirty="0">
                    <a:solidFill>
                      <a:schemeClr val="tx1"/>
                    </a:solidFill>
                    <a:latin typeface="Arial" charset="0"/>
                  </a:rPr>
                  <a:t>FCoE</a:t>
                </a:r>
              </a:p>
            </p:txBody>
          </p:sp>
          <p:sp>
            <p:nvSpPr>
              <p:cNvPr id="13" name="Rectangle 12"/>
              <p:cNvSpPr/>
              <p:nvPr/>
            </p:nvSpPr>
            <p:spPr bwMode="auto">
              <a:xfrm>
                <a:off x="610604" y="2567504"/>
                <a:ext cx="1142606" cy="270001"/>
              </a:xfrm>
              <a:prstGeom prst="rect">
                <a:avLst/>
              </a:prstGeom>
              <a:solidFill>
                <a:schemeClr val="bg1">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none" lIns="85697" tIns="42849" rIns="85697" bIns="42849" numCol="1" rtlCol="0" anchor="ctr" anchorCtr="0" compatLnSpc="1">
                <a:prstTxWarp prst="textNoShape">
                  <a:avLst/>
                </a:prstTxWarp>
              </a:bodyPr>
              <a:lstStyle/>
              <a:p>
                <a:pPr algn="ctr" defTabSz="856999">
                  <a:buClr>
                    <a:schemeClr val="accent2"/>
                  </a:buClr>
                </a:pPr>
                <a:r>
                  <a:rPr lang="en-US" sz="1312" dirty="0">
                    <a:solidFill>
                      <a:schemeClr val="tx1"/>
                    </a:solidFill>
                    <a:latin typeface="Arial" charset="0"/>
                  </a:rPr>
                  <a:t>iSCSI</a:t>
                </a:r>
              </a:p>
            </p:txBody>
          </p:sp>
          <p:sp>
            <p:nvSpPr>
              <p:cNvPr id="14" name="Rectangle 13"/>
              <p:cNvSpPr/>
              <p:nvPr/>
            </p:nvSpPr>
            <p:spPr bwMode="auto">
              <a:xfrm>
                <a:off x="610604" y="2909262"/>
                <a:ext cx="1142606" cy="270000"/>
              </a:xfrm>
              <a:prstGeom prst="rect">
                <a:avLst/>
              </a:prstGeom>
              <a:solidFill>
                <a:schemeClr val="bg1">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none" lIns="85697" tIns="42849" rIns="85697" bIns="42849" numCol="1" rtlCol="0" anchor="ctr" anchorCtr="0" compatLnSpc="1">
                <a:prstTxWarp prst="textNoShape">
                  <a:avLst/>
                </a:prstTxWarp>
              </a:bodyPr>
              <a:lstStyle/>
              <a:p>
                <a:pPr algn="ctr" defTabSz="856999">
                  <a:buClr>
                    <a:schemeClr val="accent2"/>
                  </a:buClr>
                </a:pPr>
                <a:r>
                  <a:rPr lang="en-US" sz="1312" dirty="0">
                    <a:solidFill>
                      <a:schemeClr val="tx1"/>
                    </a:solidFill>
                    <a:latin typeface="Arial" charset="0"/>
                  </a:rPr>
                  <a:t>NFS/pNFS</a:t>
                </a:r>
              </a:p>
            </p:txBody>
          </p:sp>
          <p:sp>
            <p:nvSpPr>
              <p:cNvPr id="15" name="Rectangle 14"/>
              <p:cNvSpPr/>
              <p:nvPr/>
            </p:nvSpPr>
            <p:spPr bwMode="auto">
              <a:xfrm>
                <a:off x="610604" y="3251019"/>
                <a:ext cx="1142606" cy="271207"/>
              </a:xfrm>
              <a:prstGeom prst="rect">
                <a:avLst/>
              </a:prstGeom>
              <a:solidFill>
                <a:schemeClr val="bg1">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none" lIns="85697" tIns="42849" rIns="85697" bIns="42849" numCol="1" rtlCol="0" anchor="ctr" anchorCtr="0" compatLnSpc="1">
                <a:prstTxWarp prst="textNoShape">
                  <a:avLst/>
                </a:prstTxWarp>
              </a:bodyPr>
              <a:lstStyle/>
              <a:p>
                <a:pPr algn="ctr" defTabSz="856999">
                  <a:buClr>
                    <a:schemeClr val="accent2"/>
                  </a:buClr>
                </a:pPr>
                <a:r>
                  <a:rPr lang="en-US" sz="1312" dirty="0">
                    <a:solidFill>
                      <a:schemeClr val="tx1"/>
                    </a:solidFill>
                    <a:latin typeface="Arial" charset="0"/>
                  </a:rPr>
                  <a:t>CIFS/SMB</a:t>
                </a:r>
              </a:p>
            </p:txBody>
          </p:sp>
        </p:grpSp>
      </p:grpSp>
      <p:sp>
        <p:nvSpPr>
          <p:cNvPr id="16" name="Content Placeholder 4"/>
          <p:cNvSpPr txBox="1">
            <a:spLocks/>
          </p:cNvSpPr>
          <p:nvPr/>
        </p:nvSpPr>
        <p:spPr bwMode="auto">
          <a:xfrm>
            <a:off x="326936" y="4058821"/>
            <a:ext cx="10203995" cy="1548455"/>
          </a:xfrm>
          <a:prstGeom prst="rect">
            <a:avLst/>
          </a:prstGeom>
          <a:noFill/>
          <a:ln w="9525">
            <a:noFill/>
            <a:miter lim="800000"/>
            <a:headEnd/>
            <a:tailEnd/>
          </a:ln>
        </p:spPr>
        <p:txBody>
          <a:bodyPr vert="horz" wrap="square" lIns="85697" tIns="42849" rIns="85697" bIns="42849" numCol="1" anchor="t" anchorCtr="0" compatLnSpc="1">
            <a:prstTxWarp prst="textNoShape">
              <a:avLst/>
            </a:prstTxWarp>
          </a:bodyPr>
          <a:lstStyle/>
          <a:p>
            <a:pPr marL="267812" indent="-267812" eaLnBrk="0" hangingPunct="0">
              <a:spcBef>
                <a:spcPts val="375"/>
              </a:spcBef>
              <a:buClr>
                <a:srgbClr val="0070C0"/>
              </a:buClr>
              <a:buFont typeface="Wingdings" panose="05000000000000000000" pitchFamily="2" charset="2"/>
              <a:buChar char="§"/>
              <a:defRPr/>
            </a:pPr>
            <a:r>
              <a:rPr lang="en-US" sz="1687" kern="0" dirty="0" smtClean="0"/>
              <a:t>Scale-out</a:t>
            </a:r>
            <a:r>
              <a:rPr lang="sl-SI" sz="1687" kern="0" dirty="0" smtClean="0"/>
              <a:t>, brezprekinitveni posegi</a:t>
            </a:r>
            <a:endParaRPr lang="en-US" sz="1687" kern="0" dirty="0"/>
          </a:p>
          <a:p>
            <a:pPr marL="267812" indent="-267812" eaLnBrk="0" hangingPunct="0">
              <a:spcBef>
                <a:spcPts val="375"/>
              </a:spcBef>
              <a:buClr>
                <a:srgbClr val="0070C0"/>
              </a:buClr>
              <a:buFont typeface="Wingdings" panose="05000000000000000000" pitchFamily="2" charset="2"/>
              <a:buChar char="§"/>
              <a:defRPr/>
            </a:pPr>
            <a:r>
              <a:rPr lang="sl-SI" sz="1687" kern="0" dirty="0" smtClean="0"/>
              <a:t>Mobilnost podatkov znotraj clustra</a:t>
            </a:r>
            <a:endParaRPr lang="en-US" sz="1687" kern="0" dirty="0"/>
          </a:p>
          <a:p>
            <a:pPr marL="267812" indent="-267812" eaLnBrk="0" hangingPunct="0">
              <a:spcBef>
                <a:spcPts val="375"/>
              </a:spcBef>
              <a:buClr>
                <a:srgbClr val="0070C0"/>
              </a:buClr>
              <a:buFont typeface="Wingdings" panose="05000000000000000000" pitchFamily="2" charset="2"/>
              <a:buChar char="§"/>
              <a:defRPr/>
            </a:pPr>
            <a:r>
              <a:rPr lang="sl-SI" sz="1687" kern="0" dirty="0" smtClean="0"/>
              <a:t>Zaščita podatkov</a:t>
            </a:r>
            <a:r>
              <a:rPr lang="en-US" sz="1687" kern="0" dirty="0" smtClean="0"/>
              <a:t> </a:t>
            </a:r>
            <a:r>
              <a:rPr lang="en-US" sz="1687" kern="0" dirty="0"/>
              <a:t>(Snapshots, SnapMirror, SnapVault)</a:t>
            </a:r>
          </a:p>
          <a:p>
            <a:pPr marL="267812" indent="-267812" eaLnBrk="0" hangingPunct="0">
              <a:spcBef>
                <a:spcPts val="375"/>
              </a:spcBef>
              <a:buClr>
                <a:srgbClr val="0070C0"/>
              </a:buClr>
              <a:buFont typeface="Wingdings" panose="05000000000000000000" pitchFamily="2" charset="2"/>
              <a:buChar char="§"/>
              <a:defRPr/>
            </a:pPr>
            <a:r>
              <a:rPr lang="en-US" sz="1687" kern="0" dirty="0"/>
              <a:t>Storage </a:t>
            </a:r>
            <a:r>
              <a:rPr lang="en-US" sz="1687" kern="0" dirty="0" smtClean="0"/>
              <a:t>efficiencies</a:t>
            </a:r>
            <a:endParaRPr lang="en-US" sz="1687" kern="0" dirty="0"/>
          </a:p>
          <a:p>
            <a:pPr marL="267812" indent="-267812" eaLnBrk="0" hangingPunct="0">
              <a:spcBef>
                <a:spcPts val="375"/>
              </a:spcBef>
              <a:buClr>
                <a:srgbClr val="0070C0"/>
              </a:buClr>
              <a:buFont typeface="Wingdings" panose="05000000000000000000" pitchFamily="2" charset="2"/>
              <a:buChar char="§"/>
              <a:defRPr/>
            </a:pPr>
            <a:r>
              <a:rPr lang="sl-SI" sz="1687" kern="0" dirty="0" smtClean="0"/>
              <a:t>Integracija z apliakcijami</a:t>
            </a:r>
            <a:endParaRPr lang="en-US" sz="1687" kern="0" dirty="0"/>
          </a:p>
          <a:p>
            <a:pPr marL="267812" indent="-267812" eaLnBrk="0" hangingPunct="0">
              <a:spcBef>
                <a:spcPts val="375"/>
              </a:spcBef>
              <a:buClr>
                <a:srgbClr val="0070C0"/>
              </a:buClr>
              <a:buFont typeface="Wingdings" panose="05000000000000000000" pitchFamily="2" charset="2"/>
              <a:buChar char="§"/>
              <a:defRPr/>
            </a:pPr>
            <a:r>
              <a:rPr lang="en-US" sz="1687" kern="0" dirty="0"/>
              <a:t>Secure multi-tenancy, </a:t>
            </a:r>
            <a:r>
              <a:rPr lang="en-US" sz="1687" kern="0" dirty="0" smtClean="0"/>
              <a:t>QOS</a:t>
            </a:r>
            <a:endParaRPr lang="en-US" sz="1687" kern="0" dirty="0"/>
          </a:p>
        </p:txBody>
      </p:sp>
      <p:sp>
        <p:nvSpPr>
          <p:cNvPr id="17" name="Left-Right Arrow 16"/>
          <p:cNvSpPr/>
          <p:nvPr/>
        </p:nvSpPr>
        <p:spPr bwMode="auto">
          <a:xfrm>
            <a:off x="46241" y="3707653"/>
            <a:ext cx="8414191" cy="358549"/>
          </a:xfrm>
          <a:prstGeom prst="leftRightArrow">
            <a:avLst>
              <a:gd name="adj1" fmla="val 61320"/>
              <a:gd name="adj2" fmla="val 50000"/>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85697" tIns="42849" rIns="85697" bIns="42849" numCol="1" rtlCol="0" anchor="ctr" anchorCtr="0" compatLnSpc="1">
            <a:prstTxWarp prst="textNoShape">
              <a:avLst/>
            </a:prstTxWarp>
          </a:bodyPr>
          <a:lstStyle/>
          <a:p>
            <a:pPr algn="ctr" defTabSz="856999">
              <a:buClr>
                <a:schemeClr val="accent2"/>
              </a:buClr>
            </a:pPr>
            <a:r>
              <a:rPr lang="sl-SI" sz="1687" dirty="0" smtClean="0">
                <a:solidFill>
                  <a:schemeClr val="bg1"/>
                </a:solidFill>
                <a:latin typeface="Arial" charset="0"/>
              </a:rPr>
              <a:t>Poenoteno upravljanje</a:t>
            </a:r>
            <a:endParaRPr lang="en-US" sz="1687" dirty="0">
              <a:solidFill>
                <a:schemeClr val="bg1"/>
              </a:solidFill>
              <a:latin typeface="Arial" charset="0"/>
            </a:endParaRPr>
          </a:p>
        </p:txBody>
      </p:sp>
      <p:grpSp>
        <p:nvGrpSpPr>
          <p:cNvPr id="3" name="Group 2"/>
          <p:cNvGrpSpPr/>
          <p:nvPr/>
        </p:nvGrpSpPr>
        <p:grpSpPr>
          <a:xfrm>
            <a:off x="4349267" y="1492306"/>
            <a:ext cx="4478821" cy="1893030"/>
            <a:chOff x="5277506" y="1650648"/>
            <a:chExt cx="4478821" cy="1893030"/>
          </a:xfrm>
        </p:grpSpPr>
        <p:sp>
          <p:nvSpPr>
            <p:cNvPr id="6" name="TextBox 5"/>
            <p:cNvSpPr txBox="1"/>
            <p:nvPr/>
          </p:nvSpPr>
          <p:spPr>
            <a:xfrm>
              <a:off x="5740496" y="3191722"/>
              <a:ext cx="3283476" cy="351956"/>
            </a:xfrm>
            <a:prstGeom prst="rect">
              <a:avLst/>
            </a:prstGeom>
            <a:noFill/>
          </p:spPr>
          <p:txBody>
            <a:bodyPr wrap="square" rtlCol="0">
              <a:spAutoFit/>
            </a:bodyPr>
            <a:lstStyle/>
            <a:p>
              <a:pPr>
                <a:buClr>
                  <a:schemeClr val="accent2"/>
                </a:buClr>
              </a:pPr>
              <a:r>
                <a:rPr lang="en-US" sz="1687" dirty="0"/>
                <a:t>All Flash and Hybrid Flash/ HDD</a:t>
              </a:r>
            </a:p>
          </p:txBody>
        </p:sp>
        <p:grpSp>
          <p:nvGrpSpPr>
            <p:cNvPr id="18" name="Group 17"/>
            <p:cNvGrpSpPr/>
            <p:nvPr/>
          </p:nvGrpSpPr>
          <p:grpSpPr>
            <a:xfrm>
              <a:off x="5277506" y="1650648"/>
              <a:ext cx="4478821" cy="1518241"/>
              <a:chOff x="6471021" y="4475266"/>
              <a:chExt cx="4478822" cy="1752761"/>
            </a:xfrm>
          </p:grpSpPr>
          <p:pic>
            <p:nvPicPr>
              <p:cNvPr id="19" name="FAS8060-HA-Pair-All-Flash-Connectors-Right.png"/>
              <p:cNvPicPr/>
              <p:nvPr/>
            </p:nvPicPr>
            <p:blipFill>
              <a:blip r:embed="rId4">
                <a:extLst/>
              </a:blip>
              <a:stretch>
                <a:fillRect/>
              </a:stretch>
            </p:blipFill>
            <p:spPr>
              <a:xfrm>
                <a:off x="6471021" y="4479773"/>
                <a:ext cx="1463040" cy="1018458"/>
              </a:xfrm>
              <a:prstGeom prst="rect">
                <a:avLst/>
              </a:prstGeom>
              <a:ln w="12700">
                <a:miter lim="400000"/>
              </a:ln>
            </p:spPr>
          </p:pic>
          <p:pic>
            <p:nvPicPr>
              <p:cNvPr id="20" name="DS2246-2U-All-Flash.png"/>
              <p:cNvPicPr/>
              <p:nvPr/>
            </p:nvPicPr>
            <p:blipFill>
              <a:blip r:embed="rId5">
                <a:extLst/>
              </a:blip>
              <a:stretch>
                <a:fillRect/>
              </a:stretch>
            </p:blipFill>
            <p:spPr>
              <a:xfrm>
                <a:off x="6471021" y="5490836"/>
                <a:ext cx="1371601" cy="246889"/>
              </a:xfrm>
              <a:prstGeom prst="rect">
                <a:avLst/>
              </a:prstGeom>
              <a:ln w="12700">
                <a:miter lim="400000"/>
              </a:ln>
            </p:spPr>
          </p:pic>
          <p:pic>
            <p:nvPicPr>
              <p:cNvPr id="21" name="DS2246-2U-All-Flash.png"/>
              <p:cNvPicPr/>
              <p:nvPr/>
            </p:nvPicPr>
            <p:blipFill>
              <a:blip r:embed="rId5">
                <a:extLst/>
              </a:blip>
              <a:stretch>
                <a:fillRect/>
              </a:stretch>
            </p:blipFill>
            <p:spPr>
              <a:xfrm>
                <a:off x="8005471" y="5247322"/>
                <a:ext cx="1371601" cy="246889"/>
              </a:xfrm>
              <a:prstGeom prst="rect">
                <a:avLst/>
              </a:prstGeom>
              <a:ln w="12700">
                <a:miter lim="400000"/>
              </a:ln>
            </p:spPr>
          </p:pic>
          <p:pic>
            <p:nvPicPr>
              <p:cNvPr id="22" name="DS2246-2U-All-Flash.png"/>
              <p:cNvPicPr/>
              <p:nvPr/>
            </p:nvPicPr>
            <p:blipFill>
              <a:blip r:embed="rId5">
                <a:extLst/>
              </a:blip>
              <a:stretch>
                <a:fillRect/>
              </a:stretch>
            </p:blipFill>
            <p:spPr>
              <a:xfrm>
                <a:off x="6471021" y="5735857"/>
                <a:ext cx="1371601" cy="246889"/>
              </a:xfrm>
              <a:prstGeom prst="rect">
                <a:avLst/>
              </a:prstGeom>
              <a:ln w="12700">
                <a:miter lim="400000"/>
              </a:ln>
            </p:spPr>
          </p:pic>
          <p:pic>
            <p:nvPicPr>
              <p:cNvPr id="23" name="image57.png"/>
              <p:cNvPicPr/>
              <p:nvPr/>
            </p:nvPicPr>
            <p:blipFill>
              <a:blip r:embed="rId6">
                <a:extLst/>
              </a:blip>
              <a:stretch>
                <a:fillRect/>
              </a:stretch>
            </p:blipFill>
            <p:spPr>
              <a:xfrm>
                <a:off x="7904887" y="4475266"/>
                <a:ext cx="1572771" cy="779549"/>
              </a:xfrm>
              <a:prstGeom prst="rect">
                <a:avLst/>
              </a:prstGeom>
              <a:ln w="12700">
                <a:miter lim="400000"/>
              </a:ln>
            </p:spPr>
          </p:pic>
          <p:pic>
            <p:nvPicPr>
              <p:cNvPr id="24" name="image19.png" descr="DS4486-4U.png"/>
              <p:cNvPicPr/>
              <p:nvPr/>
            </p:nvPicPr>
            <p:blipFill>
              <a:blip r:embed="rId7">
                <a:extLst/>
              </a:blip>
              <a:stretch>
                <a:fillRect/>
              </a:stretch>
            </p:blipFill>
            <p:spPr>
              <a:xfrm>
                <a:off x="8005471" y="5494211"/>
                <a:ext cx="1371607" cy="489211"/>
              </a:xfrm>
              <a:prstGeom prst="rect">
                <a:avLst/>
              </a:prstGeom>
              <a:ln w="12700">
                <a:miter lim="400000"/>
              </a:ln>
            </p:spPr>
          </p:pic>
          <p:pic>
            <p:nvPicPr>
              <p:cNvPr id="25" name="image38.png"/>
              <p:cNvPicPr/>
              <p:nvPr/>
            </p:nvPicPr>
            <p:blipFill>
              <a:blip r:embed="rId8">
                <a:extLst/>
              </a:blip>
              <a:stretch>
                <a:fillRect/>
              </a:stretch>
            </p:blipFill>
            <p:spPr>
              <a:xfrm>
                <a:off x="9468512" y="4475266"/>
                <a:ext cx="1481331" cy="785452"/>
              </a:xfrm>
              <a:prstGeom prst="rect">
                <a:avLst/>
              </a:prstGeom>
              <a:ln w="12700">
                <a:miter lim="400000"/>
              </a:ln>
            </p:spPr>
          </p:pic>
          <p:grpSp>
            <p:nvGrpSpPr>
              <p:cNvPr id="26" name="Group 25"/>
              <p:cNvGrpSpPr/>
              <p:nvPr/>
            </p:nvGrpSpPr>
            <p:grpSpPr>
              <a:xfrm>
                <a:off x="9575353" y="5254815"/>
                <a:ext cx="1371607" cy="973212"/>
                <a:chOff x="9587382" y="5254815"/>
                <a:chExt cx="1371607" cy="973212"/>
              </a:xfrm>
            </p:grpSpPr>
            <p:pic>
              <p:nvPicPr>
                <p:cNvPr id="27" name="image19.png" descr="DS4486-4U.png"/>
                <p:cNvPicPr/>
                <p:nvPr/>
              </p:nvPicPr>
              <p:blipFill>
                <a:blip r:embed="rId7">
                  <a:extLst/>
                </a:blip>
                <a:stretch>
                  <a:fillRect/>
                </a:stretch>
              </p:blipFill>
              <p:spPr>
                <a:xfrm>
                  <a:off x="9587382" y="5254815"/>
                  <a:ext cx="1371607" cy="489211"/>
                </a:xfrm>
                <a:prstGeom prst="rect">
                  <a:avLst/>
                </a:prstGeom>
                <a:ln w="12700">
                  <a:miter lim="400000"/>
                </a:ln>
              </p:spPr>
            </p:pic>
            <p:pic>
              <p:nvPicPr>
                <p:cNvPr id="28" name="image19.png" descr="DS4486-4U.png"/>
                <p:cNvPicPr/>
                <p:nvPr/>
              </p:nvPicPr>
              <p:blipFill>
                <a:blip r:embed="rId7">
                  <a:extLst/>
                </a:blip>
                <a:stretch>
                  <a:fillRect/>
                </a:stretch>
              </p:blipFill>
              <p:spPr>
                <a:xfrm>
                  <a:off x="9587382" y="5738816"/>
                  <a:ext cx="1371607" cy="489211"/>
                </a:xfrm>
                <a:prstGeom prst="rect">
                  <a:avLst/>
                </a:prstGeom>
                <a:ln w="12700">
                  <a:miter lim="400000"/>
                </a:ln>
              </p:spPr>
            </p:pic>
          </p:grpSp>
        </p:grpSp>
      </p:grpSp>
      <p:grpSp>
        <p:nvGrpSpPr>
          <p:cNvPr id="2" name="Group 1"/>
          <p:cNvGrpSpPr/>
          <p:nvPr/>
        </p:nvGrpSpPr>
        <p:grpSpPr>
          <a:xfrm>
            <a:off x="2709535" y="1726413"/>
            <a:ext cx="1374484" cy="1644559"/>
            <a:chOff x="2980921" y="1899119"/>
            <a:chExt cx="1374484" cy="1644559"/>
          </a:xfrm>
        </p:grpSpPr>
        <p:sp>
          <p:nvSpPr>
            <p:cNvPr id="7" name="TextBox 6"/>
            <p:cNvSpPr txBox="1"/>
            <p:nvPr/>
          </p:nvSpPr>
          <p:spPr>
            <a:xfrm>
              <a:off x="3039157" y="3191722"/>
              <a:ext cx="1011815" cy="351956"/>
            </a:xfrm>
            <a:prstGeom prst="rect">
              <a:avLst/>
            </a:prstGeom>
            <a:noFill/>
          </p:spPr>
          <p:txBody>
            <a:bodyPr wrap="none" rtlCol="0">
              <a:spAutoFit/>
            </a:bodyPr>
            <a:lstStyle/>
            <a:p>
              <a:pPr>
                <a:buClr>
                  <a:schemeClr val="accent2"/>
                </a:buClr>
              </a:pPr>
              <a:r>
                <a:rPr lang="en-US" sz="1687" dirty="0"/>
                <a:t>All Flash</a:t>
              </a:r>
            </a:p>
          </p:txBody>
        </p:sp>
        <p:grpSp>
          <p:nvGrpSpPr>
            <p:cNvPr id="29" name="Group 28"/>
            <p:cNvGrpSpPr/>
            <p:nvPr/>
          </p:nvGrpSpPr>
          <p:grpSpPr>
            <a:xfrm>
              <a:off x="2980921" y="1899119"/>
              <a:ext cx="1374484" cy="1081233"/>
              <a:chOff x="3786750" y="1539314"/>
              <a:chExt cx="1374484" cy="1207655"/>
            </a:xfrm>
          </p:grpSpPr>
          <p:pic>
            <p:nvPicPr>
              <p:cNvPr id="30" name="DS2246-2U-All-Flash.png"/>
              <p:cNvPicPr/>
              <p:nvPr/>
            </p:nvPicPr>
            <p:blipFill>
              <a:blip r:embed="rId5">
                <a:extLst/>
              </a:blip>
              <a:stretch>
                <a:fillRect/>
              </a:stretch>
            </p:blipFill>
            <p:spPr>
              <a:xfrm>
                <a:off x="3789633" y="2255059"/>
                <a:ext cx="1371601" cy="246889"/>
              </a:xfrm>
              <a:prstGeom prst="rect">
                <a:avLst/>
              </a:prstGeom>
              <a:ln w="12700">
                <a:miter lim="400000"/>
              </a:ln>
            </p:spPr>
          </p:pic>
          <p:pic>
            <p:nvPicPr>
              <p:cNvPr id="31" name="DS2246-2U-All-Flash.png"/>
              <p:cNvPicPr/>
              <p:nvPr/>
            </p:nvPicPr>
            <p:blipFill>
              <a:blip r:embed="rId5">
                <a:extLst/>
              </a:blip>
              <a:stretch>
                <a:fillRect/>
              </a:stretch>
            </p:blipFill>
            <p:spPr>
              <a:xfrm>
                <a:off x="3789633" y="2500080"/>
                <a:ext cx="1371601" cy="246889"/>
              </a:xfrm>
              <a:prstGeom prst="rect">
                <a:avLst/>
              </a:prstGeom>
              <a:ln w="12700">
                <a:miter lim="400000"/>
              </a:ln>
            </p:spPr>
          </p:pic>
          <p:pic>
            <p:nvPicPr>
              <p:cNvPr id="32" name="FAS8040-6U-HA-Pair-All-Flash.png"/>
              <p:cNvPicPr/>
              <p:nvPr/>
            </p:nvPicPr>
            <p:blipFill>
              <a:blip r:embed="rId9">
                <a:extLst/>
              </a:blip>
              <a:stretch>
                <a:fillRect/>
              </a:stretch>
            </p:blipFill>
            <p:spPr>
              <a:xfrm>
                <a:off x="3786750" y="1539314"/>
                <a:ext cx="1371601" cy="736093"/>
              </a:xfrm>
              <a:prstGeom prst="rect">
                <a:avLst/>
              </a:prstGeom>
              <a:ln w="12700">
                <a:miter lim="400000"/>
              </a:ln>
            </p:spPr>
          </p:pic>
        </p:grpSp>
      </p:grpSp>
    </p:spTree>
    <p:extLst>
      <p:ext uri="{BB962C8B-B14F-4D97-AF65-F5344CB8AC3E}">
        <p14:creationId xmlns:p14="http://schemas.microsoft.com/office/powerpoint/2010/main" val="5321340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Effect transition="in" filter="fade">
                                      <p:cBhvr>
                                        <p:cTn id="14" dur="1000"/>
                                        <p:tgtEl>
                                          <p:spTgt spid="16">
                                            <p:txEl>
                                              <p:pRg st="1" end="1"/>
                                            </p:txEl>
                                          </p:spTgt>
                                        </p:tgtEl>
                                      </p:cBhvr>
                                    </p:animEffect>
                                    <p:anim calcmode="lin" valueType="num">
                                      <p:cBhvr>
                                        <p:cTn id="1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fade">
                                      <p:cBhvr>
                                        <p:cTn id="21" dur="1000"/>
                                        <p:tgtEl>
                                          <p:spTgt spid="16">
                                            <p:txEl>
                                              <p:pRg st="2" end="2"/>
                                            </p:txEl>
                                          </p:spTgt>
                                        </p:tgtEl>
                                      </p:cBhvr>
                                    </p:animEffect>
                                    <p:anim calcmode="lin" valueType="num">
                                      <p:cBhvr>
                                        <p:cTn id="2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xEl>
                                              <p:pRg st="3" end="3"/>
                                            </p:txEl>
                                          </p:spTgt>
                                        </p:tgtEl>
                                        <p:attrNameLst>
                                          <p:attrName>style.visibility</p:attrName>
                                        </p:attrNameLst>
                                      </p:cBhvr>
                                      <p:to>
                                        <p:strVal val="visible"/>
                                      </p:to>
                                    </p:set>
                                    <p:animEffect transition="in" filter="fade">
                                      <p:cBhvr>
                                        <p:cTn id="28" dur="1000"/>
                                        <p:tgtEl>
                                          <p:spTgt spid="16">
                                            <p:txEl>
                                              <p:pRg st="3" end="3"/>
                                            </p:txEl>
                                          </p:spTgt>
                                        </p:tgtEl>
                                      </p:cBhvr>
                                    </p:animEffect>
                                    <p:anim calcmode="lin" valueType="num">
                                      <p:cBhvr>
                                        <p:cTn id="29"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Effect transition="in" filter="fade">
                                      <p:cBhvr>
                                        <p:cTn id="35" dur="1000"/>
                                        <p:tgtEl>
                                          <p:spTgt spid="16">
                                            <p:txEl>
                                              <p:pRg st="4" end="4"/>
                                            </p:txEl>
                                          </p:spTgt>
                                        </p:tgtEl>
                                      </p:cBhvr>
                                    </p:animEffect>
                                    <p:anim calcmode="lin" valueType="num">
                                      <p:cBhvr>
                                        <p:cTn id="36"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xEl>
                                              <p:pRg st="5" end="5"/>
                                            </p:txEl>
                                          </p:spTgt>
                                        </p:tgtEl>
                                        <p:attrNameLst>
                                          <p:attrName>style.visibility</p:attrName>
                                        </p:attrNameLst>
                                      </p:cBhvr>
                                      <p:to>
                                        <p:strVal val="visible"/>
                                      </p:to>
                                    </p:set>
                                    <p:animEffect transition="in" filter="fade">
                                      <p:cBhvr>
                                        <p:cTn id="42" dur="1000"/>
                                        <p:tgtEl>
                                          <p:spTgt spid="16">
                                            <p:txEl>
                                              <p:pRg st="5" end="5"/>
                                            </p:txEl>
                                          </p:spTgt>
                                        </p:tgtEl>
                                      </p:cBhvr>
                                    </p:animEffect>
                                    <p:anim calcmode="lin" valueType="num">
                                      <p:cBhvr>
                                        <p:cTn id="43"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3850" y="390525"/>
            <a:ext cx="8504238" cy="798513"/>
          </a:xfrm>
          <a:solidFill>
            <a:srgbClr val="92D050"/>
          </a:solidFill>
          <a:ln w="18360" cap="flat">
            <a:solidFill>
              <a:srgbClr val="92D050"/>
            </a:solidFill>
            <a:bevel/>
            <a:headEnd/>
            <a:tailEnd/>
          </a:ln>
        </p:spPr>
        <p:txBody>
          <a:bodyPr lIns="9360" tIns="97056" rIns="9360" bIns="9360"/>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sl-SI" altLang="sl-SI" sz="2800" dirty="0" smtClean="0">
                <a:solidFill>
                  <a:schemeClr val="bg1"/>
                </a:solidFill>
              </a:rPr>
              <a:t>EF</a:t>
            </a:r>
            <a:r>
              <a:rPr lang="sl-SI" altLang="sl-SI" sz="2800" dirty="0" smtClean="0">
                <a:solidFill>
                  <a:schemeClr val="bg1"/>
                </a:solidFill>
              </a:rPr>
              <a:t> </a:t>
            </a:r>
            <a:r>
              <a:rPr lang="sl-SI" altLang="sl-SI" sz="2800" dirty="0" smtClean="0">
                <a:solidFill>
                  <a:schemeClr val="bg1"/>
                </a:solidFill>
              </a:rPr>
              <a:t>družina</a:t>
            </a:r>
          </a:p>
        </p:txBody>
      </p:sp>
      <p:pic>
        <p:nvPicPr>
          <p:cNvPr id="1536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6232525"/>
            <a:ext cx="16573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Content Placeholder 8"/>
          <p:cNvSpPr>
            <a:spLocks noGrp="1"/>
          </p:cNvSpPr>
          <p:nvPr/>
        </p:nvSpPr>
        <p:spPr>
          <a:xfrm>
            <a:off x="539552" y="1340768"/>
            <a:ext cx="11430000" cy="4479925"/>
          </a:xfrm>
          <a:prstGeom prst="rect">
            <a:avLst/>
          </a:prstGeom>
        </p:spPr>
        <p:txBody>
          <a:bodyPr vert="horz" lIns="0" tIns="0" rIns="0" bIns="0" rtlCol="0">
            <a:noAutofit/>
          </a:bodyPr>
          <a:lstStyle>
            <a:lvl1pPr marL="234950" indent="-234950" algn="l" defTabSz="914400" rtl="0" eaLnBrk="1" latinLnBrk="0" hangingPunct="1">
              <a:lnSpc>
                <a:spcPct val="95000"/>
              </a:lnSpc>
              <a:spcBef>
                <a:spcPts val="1200"/>
              </a:spcBef>
              <a:spcAft>
                <a:spcPts val="400"/>
              </a:spcAft>
              <a:buClr>
                <a:schemeClr val="accent1"/>
              </a:buClr>
              <a:buFont typeface="Wingdings" panose="05000000000000000000" pitchFamily="2" charset="2"/>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tx1">
                  <a:lumMod val="65000"/>
                  <a:lumOff val="35000"/>
                </a:schemeClr>
              </a:buClr>
              <a:buFont typeface="Wingdings" panose="05000000000000000000" pitchFamily="2" charset="2"/>
              <a:buChar char="§"/>
              <a:defRPr sz="2200" kern="1200">
                <a:solidFill>
                  <a:schemeClr val="tx1"/>
                </a:solidFill>
                <a:latin typeface="+mn-lt"/>
                <a:ea typeface="+mn-ea"/>
                <a:cs typeface="+mn-cs"/>
              </a:defRPr>
            </a:lvl2pPr>
            <a:lvl3pPr marL="685800" indent="-228600" algn="l" defTabSz="914400" rtl="0" eaLnBrk="1" latinLnBrk="0" hangingPunct="1">
              <a:lnSpc>
                <a:spcPct val="85000"/>
              </a:lnSpc>
              <a:spcBef>
                <a:spcPts val="200"/>
              </a:spcBef>
              <a:spcAft>
                <a:spcPts val="400"/>
              </a:spcAft>
              <a:buClr>
                <a:schemeClr val="tx1">
                  <a:lumMod val="65000"/>
                  <a:lumOff val="35000"/>
                </a:schemeClr>
              </a:buClr>
              <a:buFont typeface="Wingdings" panose="05000000000000000000" pitchFamily="2" charset="2"/>
              <a:buChar char="§"/>
              <a:defRPr sz="2000" kern="1200">
                <a:solidFill>
                  <a:schemeClr val="tx1"/>
                </a:solidFill>
                <a:latin typeface="+mn-lt"/>
                <a:ea typeface="+mn-ea"/>
                <a:cs typeface="+mn-cs"/>
              </a:defRPr>
            </a:lvl3pPr>
            <a:lvl4pPr marL="914400" indent="-228600" algn="l" defTabSz="914400" rtl="0" eaLnBrk="1" latinLnBrk="0" hangingPunct="1">
              <a:lnSpc>
                <a:spcPct val="85000"/>
              </a:lnSpc>
              <a:spcBef>
                <a:spcPts val="200"/>
              </a:spcBef>
              <a:spcAft>
                <a:spcPts val="400"/>
              </a:spcAft>
              <a:buClr>
                <a:schemeClr val="tx1">
                  <a:lumMod val="65000"/>
                  <a:lumOff val="35000"/>
                </a:schemeClr>
              </a:buClr>
              <a:buFont typeface="Wingdings" panose="05000000000000000000" pitchFamily="2" charset="2"/>
              <a:buChar char="§"/>
              <a:defRPr sz="1800" kern="1200">
                <a:solidFill>
                  <a:schemeClr val="tx1"/>
                </a:solidFill>
                <a:latin typeface="+mn-lt"/>
                <a:ea typeface="+mn-ea"/>
                <a:cs typeface="+mn-cs"/>
              </a:defRPr>
            </a:lvl4pPr>
            <a:lvl5pPr marL="1085850" marR="0" indent="-171450" algn="l" defTabSz="914400" rtl="0" eaLnBrk="1" fontAlgn="auto" latinLnBrk="0" hangingPunct="1">
              <a:lnSpc>
                <a:spcPct val="85000"/>
              </a:lnSpc>
              <a:spcBef>
                <a:spcPts val="200"/>
              </a:spcBef>
              <a:spcAft>
                <a:spcPts val="400"/>
              </a:spcAft>
              <a:buClr>
                <a:schemeClr val="tx1">
                  <a:lumMod val="65000"/>
                  <a:lumOff val="35000"/>
                </a:schemeClr>
              </a:buClr>
              <a:buSzTx/>
              <a:buFont typeface="Wingdings" panose="05000000000000000000" pitchFamily="2" charset="2"/>
              <a:buChar char="§"/>
              <a:tabLst/>
              <a:defRPr lang="en-US" sz="1600" kern="1200" dirty="0">
                <a:solidFill>
                  <a:schemeClr val="tx1"/>
                </a:solidFill>
                <a:latin typeface="+mn-lt"/>
                <a:ea typeface="+mn-ea"/>
                <a:cs typeface="+mn-cs"/>
              </a:defRPr>
            </a:lvl5pPr>
            <a:lvl6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l-SI" dirty="0" smtClean="0">
                <a:solidFill>
                  <a:schemeClr val="accent1"/>
                </a:solidFill>
              </a:rPr>
              <a:t>Vrhunske zmogljivosti za občutljive podatke glede odzivnosti</a:t>
            </a:r>
            <a:r>
              <a:rPr lang="en-US" dirty="0" smtClean="0">
                <a:solidFill>
                  <a:schemeClr val="accent1"/>
                </a:solidFill>
              </a:rPr>
              <a:t> </a:t>
            </a:r>
            <a:endParaRPr lang="en-US" dirty="0" smtClean="0">
              <a:solidFill>
                <a:schemeClr val="accent1"/>
              </a:solidFill>
            </a:endParaRPr>
          </a:p>
          <a:p>
            <a:pPr lvl="1"/>
            <a:r>
              <a:rPr lang="sl-SI" dirty="0" smtClean="0"/>
              <a:t>Arhitektura, načrtovana za I/O z majhnimi zakasnitvami</a:t>
            </a:r>
            <a:endParaRPr lang="en-US" dirty="0" smtClean="0"/>
          </a:p>
          <a:p>
            <a:pPr lvl="1"/>
            <a:r>
              <a:rPr lang="sl-SI" dirty="0" smtClean="0"/>
              <a:t>Sprejemljiv kompromis med IOPS in pretočnostjo</a:t>
            </a:r>
            <a:endParaRPr lang="en-US" dirty="0" smtClean="0"/>
          </a:p>
          <a:p>
            <a:r>
              <a:rPr lang="sl-SI" dirty="0" smtClean="0">
                <a:solidFill>
                  <a:schemeClr val="accent1"/>
                </a:solidFill>
              </a:rPr>
              <a:t>Kompaktnost opreme glede na IOPS</a:t>
            </a:r>
            <a:endParaRPr lang="en-US" dirty="0" smtClean="0">
              <a:solidFill>
                <a:schemeClr val="accent1"/>
              </a:solidFill>
            </a:endParaRPr>
          </a:p>
          <a:p>
            <a:pPr lvl="1"/>
            <a:r>
              <a:rPr lang="sl-SI" dirty="0" smtClean="0"/>
              <a:t>Redundanca</a:t>
            </a:r>
            <a:r>
              <a:rPr lang="sl-SI" dirty="0"/>
              <a:t> </a:t>
            </a:r>
            <a:r>
              <a:rPr lang="sl-SI" dirty="0" smtClean="0"/>
              <a:t>+ zmogljivost =</a:t>
            </a:r>
            <a:r>
              <a:rPr lang="en-US" dirty="0" smtClean="0"/>
              <a:t> </a:t>
            </a:r>
            <a:r>
              <a:rPr lang="en-US" dirty="0" smtClean="0"/>
              <a:t>2U </a:t>
            </a:r>
            <a:r>
              <a:rPr lang="en-US" dirty="0" smtClean="0"/>
              <a:t>s</a:t>
            </a:r>
            <a:r>
              <a:rPr lang="sl-SI" dirty="0" smtClean="0"/>
              <a:t>istem</a:t>
            </a:r>
            <a:r>
              <a:rPr lang="en-US" dirty="0" smtClean="0"/>
              <a:t> </a:t>
            </a:r>
            <a:endParaRPr lang="en-US" dirty="0" smtClean="0"/>
          </a:p>
          <a:p>
            <a:pPr lvl="1"/>
            <a:r>
              <a:rPr lang="sl-SI" dirty="0" smtClean="0"/>
              <a:t>Zmogljivost enaka +</a:t>
            </a:r>
            <a:r>
              <a:rPr lang="en-US" dirty="0" smtClean="0"/>
              <a:t>1</a:t>
            </a:r>
            <a:r>
              <a:rPr lang="sl-SI" dirty="0" smtClean="0"/>
              <a:t>.</a:t>
            </a:r>
            <a:r>
              <a:rPr lang="en-US" dirty="0" smtClean="0"/>
              <a:t>000 </a:t>
            </a:r>
            <a:r>
              <a:rPr lang="en-US" dirty="0" smtClean="0"/>
              <a:t>HDDs</a:t>
            </a:r>
          </a:p>
          <a:p>
            <a:r>
              <a:rPr lang="sl-SI" dirty="0" smtClean="0">
                <a:solidFill>
                  <a:srgbClr val="0067C5"/>
                </a:solidFill>
              </a:rPr>
              <a:t>Zmagovalec pod obremenitvami podatkovnih baz</a:t>
            </a:r>
            <a:endParaRPr lang="en-US" dirty="0" smtClean="0">
              <a:solidFill>
                <a:srgbClr val="0067C5"/>
              </a:solidFill>
            </a:endParaRPr>
          </a:p>
          <a:p>
            <a:pPr lvl="1"/>
            <a:r>
              <a:rPr lang="en-US" dirty="0" smtClean="0"/>
              <a:t>&gt; </a:t>
            </a:r>
            <a:r>
              <a:rPr lang="en-US" dirty="0" smtClean="0"/>
              <a:t>99.999% </a:t>
            </a:r>
            <a:r>
              <a:rPr lang="sl-SI" dirty="0" smtClean="0"/>
              <a:t>razpoložljivost</a:t>
            </a:r>
            <a:endParaRPr lang="en-US" dirty="0" smtClean="0"/>
          </a:p>
          <a:p>
            <a:pPr lvl="1"/>
            <a:r>
              <a:rPr lang="sl-SI" dirty="0" smtClean="0"/>
              <a:t>Podatki so vedno na voljo, zaščiteni in varni</a:t>
            </a:r>
            <a:r>
              <a:rPr lang="en-US" dirty="0" smtClean="0"/>
              <a:t> </a:t>
            </a:r>
            <a:endParaRPr lang="en-US" dirty="0" smtClean="0"/>
          </a:p>
        </p:txBody>
      </p:sp>
      <p:pic>
        <p:nvPicPr>
          <p:cNvPr id="4" name="Picture 3"/>
          <p:cNvPicPr>
            <a:picLocks noChangeAspect="1"/>
          </p:cNvPicPr>
          <p:nvPr/>
        </p:nvPicPr>
        <p:blipFill>
          <a:blip r:embed="rId4"/>
          <a:stretch>
            <a:fillRect/>
          </a:stretch>
        </p:blipFill>
        <p:spPr>
          <a:xfrm>
            <a:off x="2029880" y="5245616"/>
            <a:ext cx="5092178" cy="1466334"/>
          </a:xfrm>
          <a:prstGeom prst="rect">
            <a:avLst/>
          </a:prstGeom>
        </p:spPr>
      </p:pic>
    </p:spTree>
    <p:extLst>
      <p:ext uri="{BB962C8B-B14F-4D97-AF65-F5344CB8AC3E}">
        <p14:creationId xmlns:p14="http://schemas.microsoft.com/office/powerpoint/2010/main" val="11707224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 calcmode="lin" valueType="num">
                                      <p:cBhvr additive="base">
                                        <p:cTn id="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anim calcmode="lin" valueType="num">
                                      <p:cBhvr additive="base">
                                        <p:cTn id="11"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anim calcmode="lin" valueType="num">
                                      <p:cBhvr additive="base">
                                        <p:cTn id="15" dur="500" fill="hold"/>
                                        <p:tgtEl>
                                          <p:spTgt spid="3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3">
                                            <p:txEl>
                                              <p:pRg st="3" end="3"/>
                                            </p:txEl>
                                          </p:spTgt>
                                        </p:tgtEl>
                                        <p:attrNameLst>
                                          <p:attrName>style.visibility</p:attrName>
                                        </p:attrNameLst>
                                      </p:cBhvr>
                                      <p:to>
                                        <p:strVal val="visible"/>
                                      </p:to>
                                    </p:set>
                                    <p:anim calcmode="lin" valueType="num">
                                      <p:cBhvr additive="base">
                                        <p:cTn id="21" dur="500" fill="hold"/>
                                        <p:tgtEl>
                                          <p:spTgt spid="3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3">
                                            <p:txEl>
                                              <p:pRg st="4" end="4"/>
                                            </p:txEl>
                                          </p:spTgt>
                                        </p:tgtEl>
                                        <p:attrNameLst>
                                          <p:attrName>style.visibility</p:attrName>
                                        </p:attrNameLst>
                                      </p:cBhvr>
                                      <p:to>
                                        <p:strVal val="visible"/>
                                      </p:to>
                                    </p:set>
                                    <p:anim calcmode="lin" valueType="num">
                                      <p:cBhvr additive="base">
                                        <p:cTn id="25" dur="500" fill="hold"/>
                                        <p:tgtEl>
                                          <p:spTgt spid="3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3">
                                            <p:txEl>
                                              <p:pRg st="5" end="5"/>
                                            </p:txEl>
                                          </p:spTgt>
                                        </p:tgtEl>
                                        <p:attrNameLst>
                                          <p:attrName>style.visibility</p:attrName>
                                        </p:attrNameLst>
                                      </p:cBhvr>
                                      <p:to>
                                        <p:strVal val="visible"/>
                                      </p:to>
                                    </p:set>
                                    <p:anim calcmode="lin" valueType="num">
                                      <p:cBhvr additive="base">
                                        <p:cTn id="29" dur="500" fill="hold"/>
                                        <p:tgtEl>
                                          <p:spTgt spid="3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3">
                                            <p:txEl>
                                              <p:pRg st="6" end="6"/>
                                            </p:txEl>
                                          </p:spTgt>
                                        </p:tgtEl>
                                        <p:attrNameLst>
                                          <p:attrName>style.visibility</p:attrName>
                                        </p:attrNameLst>
                                      </p:cBhvr>
                                      <p:to>
                                        <p:strVal val="visible"/>
                                      </p:to>
                                    </p:set>
                                    <p:anim calcmode="lin" valueType="num">
                                      <p:cBhvr additive="base">
                                        <p:cTn id="35" dur="500" fill="hold"/>
                                        <p:tgtEl>
                                          <p:spTgt spid="3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xEl>
                                              <p:pRg st="7" end="7"/>
                                            </p:txEl>
                                          </p:spTgt>
                                        </p:tgtEl>
                                        <p:attrNameLst>
                                          <p:attrName>style.visibility</p:attrName>
                                        </p:attrNameLst>
                                      </p:cBhvr>
                                      <p:to>
                                        <p:strVal val="visible"/>
                                      </p:to>
                                    </p:set>
                                    <p:anim calcmode="lin" valueType="num">
                                      <p:cBhvr additive="base">
                                        <p:cTn id="39" dur="500" fill="hold"/>
                                        <p:tgtEl>
                                          <p:spTgt spid="3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3">
                                            <p:txEl>
                                              <p:pRg st="8" end="8"/>
                                            </p:txEl>
                                          </p:spTgt>
                                        </p:tgtEl>
                                        <p:attrNameLst>
                                          <p:attrName>style.visibility</p:attrName>
                                        </p:attrNameLst>
                                      </p:cBhvr>
                                      <p:to>
                                        <p:strVal val="visible"/>
                                      </p:to>
                                    </p:set>
                                    <p:anim calcmode="lin" valueType="num">
                                      <p:cBhvr additive="base">
                                        <p:cTn id="43" dur="500" fill="hold"/>
                                        <p:tgtEl>
                                          <p:spTgt spid="3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3850" y="390525"/>
            <a:ext cx="8504238" cy="798513"/>
          </a:xfrm>
          <a:solidFill>
            <a:srgbClr val="92D050"/>
          </a:solidFill>
          <a:ln w="18360" cap="flat">
            <a:solidFill>
              <a:srgbClr val="92D050"/>
            </a:solidFill>
            <a:bevel/>
            <a:headEnd/>
            <a:tailEnd/>
          </a:ln>
        </p:spPr>
        <p:txBody>
          <a:bodyPr lIns="9360" tIns="97056" rIns="9360" bIns="9360"/>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sl-SI" altLang="sl-SI" sz="2800" dirty="0" smtClean="0">
                <a:solidFill>
                  <a:schemeClr val="bg1"/>
                </a:solidFill>
              </a:rPr>
              <a:t>Solid Fire</a:t>
            </a:r>
          </a:p>
        </p:txBody>
      </p:sp>
      <p:pic>
        <p:nvPicPr>
          <p:cNvPr id="1536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6232525"/>
            <a:ext cx="16573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Content Placeholder 8"/>
          <p:cNvSpPr>
            <a:spLocks noGrp="1"/>
          </p:cNvSpPr>
          <p:nvPr/>
        </p:nvSpPr>
        <p:spPr>
          <a:xfrm>
            <a:off x="467544" y="1628800"/>
            <a:ext cx="11430000" cy="4479925"/>
          </a:xfrm>
          <a:prstGeom prst="rect">
            <a:avLst/>
          </a:prstGeom>
        </p:spPr>
        <p:txBody>
          <a:bodyPr vert="horz" lIns="0" tIns="0" rIns="0" bIns="0" rtlCol="0">
            <a:noAutofit/>
          </a:bodyPr>
          <a:lstStyle>
            <a:lvl1pPr marL="234950" indent="-234950" algn="l" defTabSz="914400" rtl="0" eaLnBrk="1" latinLnBrk="0" hangingPunct="1">
              <a:lnSpc>
                <a:spcPct val="95000"/>
              </a:lnSpc>
              <a:spcBef>
                <a:spcPts val="1200"/>
              </a:spcBef>
              <a:spcAft>
                <a:spcPts val="400"/>
              </a:spcAft>
              <a:buClr>
                <a:schemeClr val="accent1"/>
              </a:buClr>
              <a:buFont typeface="Wingdings" panose="05000000000000000000" pitchFamily="2" charset="2"/>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tx1">
                  <a:lumMod val="65000"/>
                  <a:lumOff val="35000"/>
                </a:schemeClr>
              </a:buClr>
              <a:buFont typeface="Wingdings" panose="05000000000000000000" pitchFamily="2" charset="2"/>
              <a:buChar char="§"/>
              <a:defRPr sz="2200" kern="1200">
                <a:solidFill>
                  <a:schemeClr val="tx1"/>
                </a:solidFill>
                <a:latin typeface="+mn-lt"/>
                <a:ea typeface="+mn-ea"/>
                <a:cs typeface="+mn-cs"/>
              </a:defRPr>
            </a:lvl2pPr>
            <a:lvl3pPr marL="685800" indent="-228600" algn="l" defTabSz="914400" rtl="0" eaLnBrk="1" latinLnBrk="0" hangingPunct="1">
              <a:lnSpc>
                <a:spcPct val="85000"/>
              </a:lnSpc>
              <a:spcBef>
                <a:spcPts val="200"/>
              </a:spcBef>
              <a:spcAft>
                <a:spcPts val="400"/>
              </a:spcAft>
              <a:buClr>
                <a:schemeClr val="tx1">
                  <a:lumMod val="65000"/>
                  <a:lumOff val="35000"/>
                </a:schemeClr>
              </a:buClr>
              <a:buFont typeface="Wingdings" panose="05000000000000000000" pitchFamily="2" charset="2"/>
              <a:buChar char="§"/>
              <a:defRPr sz="2000" kern="1200">
                <a:solidFill>
                  <a:schemeClr val="tx1"/>
                </a:solidFill>
                <a:latin typeface="+mn-lt"/>
                <a:ea typeface="+mn-ea"/>
                <a:cs typeface="+mn-cs"/>
              </a:defRPr>
            </a:lvl3pPr>
            <a:lvl4pPr marL="914400" indent="-228600" algn="l" defTabSz="914400" rtl="0" eaLnBrk="1" latinLnBrk="0" hangingPunct="1">
              <a:lnSpc>
                <a:spcPct val="85000"/>
              </a:lnSpc>
              <a:spcBef>
                <a:spcPts val="200"/>
              </a:spcBef>
              <a:spcAft>
                <a:spcPts val="400"/>
              </a:spcAft>
              <a:buClr>
                <a:schemeClr val="tx1">
                  <a:lumMod val="65000"/>
                  <a:lumOff val="35000"/>
                </a:schemeClr>
              </a:buClr>
              <a:buFont typeface="Wingdings" panose="05000000000000000000" pitchFamily="2" charset="2"/>
              <a:buChar char="§"/>
              <a:defRPr sz="1800" kern="1200">
                <a:solidFill>
                  <a:schemeClr val="tx1"/>
                </a:solidFill>
                <a:latin typeface="+mn-lt"/>
                <a:ea typeface="+mn-ea"/>
                <a:cs typeface="+mn-cs"/>
              </a:defRPr>
            </a:lvl4pPr>
            <a:lvl5pPr marL="1085850" marR="0" indent="-171450" algn="l" defTabSz="914400" rtl="0" eaLnBrk="1" fontAlgn="auto" latinLnBrk="0" hangingPunct="1">
              <a:lnSpc>
                <a:spcPct val="85000"/>
              </a:lnSpc>
              <a:spcBef>
                <a:spcPts val="200"/>
              </a:spcBef>
              <a:spcAft>
                <a:spcPts val="400"/>
              </a:spcAft>
              <a:buClr>
                <a:schemeClr val="tx1">
                  <a:lumMod val="65000"/>
                  <a:lumOff val="35000"/>
                </a:schemeClr>
              </a:buClr>
              <a:buSzTx/>
              <a:buFont typeface="Wingdings" panose="05000000000000000000" pitchFamily="2" charset="2"/>
              <a:buChar char="§"/>
              <a:tabLst/>
              <a:defRPr lang="en-US" sz="1600" kern="1200" dirty="0">
                <a:solidFill>
                  <a:schemeClr val="tx1"/>
                </a:solidFill>
                <a:latin typeface="+mn-lt"/>
                <a:ea typeface="+mn-ea"/>
                <a:cs typeface="+mn-cs"/>
              </a:defRPr>
            </a:lvl5pPr>
            <a:lvl6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sl-SI" dirty="0" smtClean="0"/>
              <a:t>10Gbit </a:t>
            </a:r>
            <a:r>
              <a:rPr lang="sl-SI" dirty="0"/>
              <a:t>back end komunikacija</a:t>
            </a:r>
          </a:p>
          <a:p>
            <a:pPr marL="285750" indent="-285750">
              <a:buFont typeface="Arial" panose="020B0604020202020204" pitchFamily="34" charset="0"/>
              <a:buChar char="•"/>
            </a:pPr>
            <a:r>
              <a:rPr lang="sl-SI" dirty="0"/>
              <a:t>Poudarek na skalabilnosti</a:t>
            </a:r>
          </a:p>
          <a:p>
            <a:pPr marL="285750" indent="-285750">
              <a:buFont typeface="Arial" panose="020B0604020202020204" pitchFamily="34" charset="0"/>
              <a:buChar char="•"/>
            </a:pPr>
            <a:r>
              <a:rPr lang="sl-SI" dirty="0"/>
              <a:t>Data protection – mirroring data between nodes</a:t>
            </a:r>
          </a:p>
          <a:p>
            <a:pPr marL="285750" indent="-285750">
              <a:buFont typeface="Arial" panose="020B0604020202020204" pitchFamily="34" charset="0"/>
              <a:buChar char="•"/>
            </a:pPr>
            <a:r>
              <a:rPr lang="sl-SI" dirty="0"/>
              <a:t>Vsak node je sestavljen iz 10 MLC flash SSD modulov </a:t>
            </a:r>
          </a:p>
          <a:p>
            <a:pPr marL="285750" indent="-285750">
              <a:buFont typeface="Arial" panose="020B0604020202020204" pitchFamily="34" charset="0"/>
              <a:buChar char="•"/>
            </a:pPr>
            <a:r>
              <a:rPr lang="sl-SI" dirty="0"/>
              <a:t>Poudarek na cloud arhitekturi</a:t>
            </a:r>
          </a:p>
        </p:txBody>
      </p:sp>
      <p:pic>
        <p:nvPicPr>
          <p:cNvPr id="35" name="Picture 2" descr="SolidFire Rack St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3359" y="2276872"/>
            <a:ext cx="1639816" cy="35010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1403648" y="4392034"/>
            <a:ext cx="5419725" cy="2114550"/>
          </a:xfrm>
          <a:prstGeom prst="rect">
            <a:avLst/>
          </a:prstGeom>
        </p:spPr>
      </p:pic>
    </p:spTree>
    <p:extLst>
      <p:ext uri="{BB962C8B-B14F-4D97-AF65-F5344CB8AC3E}">
        <p14:creationId xmlns:p14="http://schemas.microsoft.com/office/powerpoint/2010/main" val="323831199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3850" y="390525"/>
            <a:ext cx="8504238" cy="798513"/>
          </a:xfrm>
          <a:solidFill>
            <a:srgbClr val="92D050"/>
          </a:solidFill>
          <a:ln w="18360" cap="flat">
            <a:solidFill>
              <a:srgbClr val="92D050"/>
            </a:solidFill>
            <a:bevel/>
            <a:headEnd/>
            <a:tailEnd/>
          </a:ln>
        </p:spPr>
        <p:txBody>
          <a:bodyPr lIns="9360" tIns="97056" rIns="9360" bIns="9360"/>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sl-SI" altLang="sl-SI" sz="2800" dirty="0" smtClean="0">
                <a:solidFill>
                  <a:schemeClr val="bg1"/>
                </a:solidFill>
              </a:rPr>
              <a:t>Kaj izbrati?</a:t>
            </a:r>
          </a:p>
        </p:txBody>
      </p:sp>
      <p:pic>
        <p:nvPicPr>
          <p:cNvPr id="1536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6232525"/>
            <a:ext cx="16573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www.axial.net/wp-content/uploads/2011/05/deal-sourcing-too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1205" y="1702799"/>
            <a:ext cx="4749527" cy="452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31086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3850" y="390525"/>
            <a:ext cx="8504238" cy="798513"/>
          </a:xfrm>
          <a:solidFill>
            <a:srgbClr val="92D050"/>
          </a:solidFill>
          <a:ln w="18360" cap="flat">
            <a:solidFill>
              <a:srgbClr val="92D050"/>
            </a:solidFill>
            <a:bevel/>
            <a:headEnd/>
            <a:tailEnd/>
          </a:ln>
        </p:spPr>
        <p:txBody>
          <a:bodyPr lIns="9360" tIns="97056" rIns="9360" bIns="9360"/>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sl-SI" altLang="sl-SI" sz="2800" dirty="0" smtClean="0">
                <a:solidFill>
                  <a:schemeClr val="bg1"/>
                </a:solidFill>
              </a:rPr>
              <a:t>Vhodni parametri</a:t>
            </a:r>
          </a:p>
        </p:txBody>
      </p:sp>
      <p:pic>
        <p:nvPicPr>
          <p:cNvPr id="1536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6232525"/>
            <a:ext cx="16573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23850" y="1576466"/>
            <a:ext cx="3230372" cy="2031325"/>
          </a:xfrm>
          <a:prstGeom prst="rect">
            <a:avLst/>
          </a:prstGeom>
          <a:noFill/>
        </p:spPr>
        <p:txBody>
          <a:bodyPr wrap="none" rtlCol="0">
            <a:spAutoFit/>
          </a:bodyPr>
          <a:lstStyle/>
          <a:p>
            <a:pPr marL="285750" indent="-285750">
              <a:buFont typeface="Arial" panose="020B0604020202020204" pitchFamily="34" charset="0"/>
              <a:buChar char="•"/>
            </a:pPr>
            <a:r>
              <a:rPr lang="sl-SI" dirty="0" smtClean="0"/>
              <a:t>Velikost blokov</a:t>
            </a:r>
          </a:p>
          <a:p>
            <a:pPr marL="285750" indent="-285750">
              <a:buFont typeface="Arial" panose="020B0604020202020204" pitchFamily="34" charset="0"/>
              <a:buChar char="•"/>
            </a:pPr>
            <a:r>
              <a:rPr lang="sl-SI" dirty="0" smtClean="0"/>
              <a:t>Sequential vs random read</a:t>
            </a:r>
          </a:p>
          <a:p>
            <a:pPr marL="285750" indent="-285750">
              <a:buFont typeface="Arial" panose="020B0604020202020204" pitchFamily="34" charset="0"/>
              <a:buChar char="•"/>
            </a:pPr>
            <a:r>
              <a:rPr lang="sl-SI" dirty="0" smtClean="0"/>
              <a:t>Read / write razmerje</a:t>
            </a:r>
          </a:p>
          <a:p>
            <a:pPr marL="285750" indent="-285750">
              <a:buFont typeface="Arial" panose="020B0604020202020204" pitchFamily="34" charset="0"/>
              <a:buChar char="•"/>
            </a:pPr>
            <a:r>
              <a:rPr lang="sl-SI" dirty="0" smtClean="0"/>
              <a:t>Pretočnost</a:t>
            </a:r>
          </a:p>
          <a:p>
            <a:pPr marL="285750" indent="-285750">
              <a:buFont typeface="Arial" panose="020B0604020202020204" pitchFamily="34" charset="0"/>
              <a:buChar char="•"/>
            </a:pPr>
            <a:r>
              <a:rPr lang="sl-SI" dirty="0" smtClean="0"/>
              <a:t>Latency</a:t>
            </a:r>
          </a:p>
          <a:p>
            <a:pPr marL="285750" indent="-285750">
              <a:buFont typeface="Arial" panose="020B0604020202020204" pitchFamily="34" charset="0"/>
              <a:buChar char="•"/>
            </a:pPr>
            <a:r>
              <a:rPr lang="sl-SI" dirty="0" smtClean="0"/>
              <a:t>IOPS</a:t>
            </a:r>
          </a:p>
          <a:p>
            <a:pPr marL="285750" indent="-285750">
              <a:buFont typeface="Arial" panose="020B0604020202020204" pitchFamily="34" charset="0"/>
              <a:buChar char="•"/>
            </a:pPr>
            <a:r>
              <a:rPr lang="sl-SI" dirty="0" smtClean="0"/>
              <a:t>Tip aplikacije</a:t>
            </a:r>
          </a:p>
        </p:txBody>
      </p:sp>
      <p:pic>
        <p:nvPicPr>
          <p:cNvPr id="1030" name="Picture 6" descr="http://poslovnadarila.net/imgs/uploads/images/uvoz/4ac5d17d4_meter20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0787" y="1571215"/>
            <a:ext cx="2830076" cy="14958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preciz.si/slike/trgovina/preciz_si_servis_in_prodaja_tehtnic_kern_pbs_pbj.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025" y="4219404"/>
            <a:ext cx="2640409" cy="22282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futurlec.com/Pictures/Volt_0-30V.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750" y="4079875"/>
            <a:ext cx="2381250" cy="21526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mg.enaa.com/oddelki/conrad/assets/product_images/najvecje/digitalni_spominski_osciloskop_tds_2014b_CO12285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8981" y="4316085"/>
            <a:ext cx="333375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thumbs.dreamstime.com/x/speed-meter-583781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0392" y="2438010"/>
            <a:ext cx="1909258" cy="1856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4789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038"/>
                                        </p:tgtEl>
                                        <p:attrNameLst>
                                          <p:attrName>style.visibility</p:attrName>
                                        </p:attrNameLst>
                                      </p:cBhvr>
                                      <p:to>
                                        <p:strVal val="visible"/>
                                      </p:to>
                                    </p:set>
                                    <p:animEffect transition="in" filter="wheel(1)">
                                      <p:cBhvr>
                                        <p:cTn id="13" dur="2000"/>
                                        <p:tgtEl>
                                          <p:spTgt spid="103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32"/>
                                        </p:tgtEl>
                                        <p:attrNameLst>
                                          <p:attrName>style.visibility</p:attrName>
                                        </p:attrNameLst>
                                      </p:cBhvr>
                                      <p:to>
                                        <p:strVal val="visible"/>
                                      </p:to>
                                    </p:set>
                                    <p:anim calcmode="lin" valueType="num">
                                      <p:cBhvr additive="base">
                                        <p:cTn id="18" dur="500" fill="hold"/>
                                        <p:tgtEl>
                                          <p:spTgt spid="1032"/>
                                        </p:tgtEl>
                                        <p:attrNameLst>
                                          <p:attrName>ppt_x</p:attrName>
                                        </p:attrNameLst>
                                      </p:cBhvr>
                                      <p:tavLst>
                                        <p:tav tm="0">
                                          <p:val>
                                            <p:strVal val="#ppt_x"/>
                                          </p:val>
                                        </p:tav>
                                        <p:tav tm="100000">
                                          <p:val>
                                            <p:strVal val="#ppt_x"/>
                                          </p:val>
                                        </p:tav>
                                      </p:tavLst>
                                    </p:anim>
                                    <p:anim calcmode="lin" valueType="num">
                                      <p:cBhvr additive="base">
                                        <p:cTn id="19"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34"/>
                                        </p:tgtEl>
                                        <p:attrNameLst>
                                          <p:attrName>style.visibility</p:attrName>
                                        </p:attrNameLst>
                                      </p:cBhvr>
                                      <p:to>
                                        <p:strVal val="visible"/>
                                      </p:to>
                                    </p:set>
                                    <p:animEffect transition="in" filter="wipe(down)">
                                      <p:cBhvr>
                                        <p:cTn id="24" dur="500"/>
                                        <p:tgtEl>
                                          <p:spTgt spid="10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36"/>
                                        </p:tgtEl>
                                        <p:attrNameLst>
                                          <p:attrName>style.visibility</p:attrName>
                                        </p:attrNameLst>
                                      </p:cBhvr>
                                      <p:to>
                                        <p:strVal val="visible"/>
                                      </p:to>
                                    </p:set>
                                    <p:animEffect transition="in" filter="fade">
                                      <p:cBhvr>
                                        <p:cTn id="29" dur="500"/>
                                        <p:tgtEl>
                                          <p:spTgt spid="103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fade">
                                      <p:cBhvr>
                                        <p:cTn id="34" dur="500"/>
                                        <p:tgtEl>
                                          <p:spTgt spid="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fade">
                                      <p:cBhvr>
                                        <p:cTn id="39" dur="500"/>
                                        <p:tgtEl>
                                          <p:spTgt spid="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fade">
                                      <p:cBhvr>
                                        <p:cTn id="44" dur="500"/>
                                        <p:tgtEl>
                                          <p:spTgt spid="5">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Effect transition="in" filter="fade">
                                      <p:cBhvr>
                                        <p:cTn id="49" dur="500"/>
                                        <p:tgtEl>
                                          <p:spTgt spid="5">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
                                            <p:txEl>
                                              <p:pRg st="4" end="4"/>
                                            </p:txEl>
                                          </p:spTgt>
                                        </p:tgtEl>
                                        <p:attrNameLst>
                                          <p:attrName>style.visibility</p:attrName>
                                        </p:attrNameLst>
                                      </p:cBhvr>
                                      <p:to>
                                        <p:strVal val="visible"/>
                                      </p:to>
                                    </p:set>
                                    <p:animEffect transition="in" filter="fade">
                                      <p:cBhvr>
                                        <p:cTn id="54" dur="500"/>
                                        <p:tgtEl>
                                          <p:spTgt spid="5">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Effect transition="in" filter="fade">
                                      <p:cBhvr>
                                        <p:cTn id="59" dur="500"/>
                                        <p:tgtEl>
                                          <p:spTgt spid="5">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
                                            <p:txEl>
                                              <p:pRg st="6" end="6"/>
                                            </p:txEl>
                                          </p:spTgt>
                                        </p:tgtEl>
                                        <p:attrNameLst>
                                          <p:attrName>style.visibility</p:attrName>
                                        </p:attrNameLst>
                                      </p:cBhvr>
                                      <p:to>
                                        <p:strVal val="visible"/>
                                      </p:to>
                                    </p:set>
                                    <p:animEffect transition="in" filter="fade">
                                      <p:cBhvr>
                                        <p:cTn id="6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11095</TotalTime>
  <Words>374</Words>
  <Application>Microsoft Office PowerPoint</Application>
  <PresentationFormat>On-screen Show (4:3)</PresentationFormat>
  <Paragraphs>112</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 Unicode MS</vt:lpstr>
      <vt:lpstr>MS Gothic</vt:lpstr>
      <vt:lpstr>Arial</vt:lpstr>
      <vt:lpstr>Calibri</vt:lpstr>
      <vt:lpstr>Times New Roman</vt:lpstr>
      <vt:lpstr>Wingdings</vt:lpstr>
      <vt:lpstr>1_Office Theme</vt:lpstr>
      <vt:lpstr>PowerPoint Presentation</vt:lpstr>
      <vt:lpstr>PowerPoint Presentation</vt:lpstr>
      <vt:lpstr>Instant info</vt:lpstr>
      <vt:lpstr>Paleta opzimizacij</vt:lpstr>
      <vt:lpstr>FAS/AFF družina</vt:lpstr>
      <vt:lpstr>EF družina</vt:lpstr>
      <vt:lpstr>Solid Fire</vt:lpstr>
      <vt:lpstr>Kaj izbrati?</vt:lpstr>
      <vt:lpstr>Vhodni parametri</vt:lpstr>
      <vt:lpstr>Primer iz prakse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Piksl</dc:creator>
  <cp:lastModifiedBy>Matej Moškon</cp:lastModifiedBy>
  <cp:revision>302</cp:revision>
  <cp:lastPrinted>2013-10-13T11:44:25Z</cp:lastPrinted>
  <dcterms:created xsi:type="dcterms:W3CDTF">1601-01-01T00:00:00Z</dcterms:created>
  <dcterms:modified xsi:type="dcterms:W3CDTF">2016-01-20T11:59:54Z</dcterms:modified>
</cp:coreProperties>
</file>