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15"/>
  </p:notesMasterIdLst>
  <p:sldIdLst>
    <p:sldId id="256" r:id="rId2"/>
    <p:sldId id="395" r:id="rId3"/>
    <p:sldId id="396" r:id="rId4"/>
    <p:sldId id="417" r:id="rId5"/>
    <p:sldId id="418" r:id="rId6"/>
    <p:sldId id="422" r:id="rId7"/>
    <p:sldId id="415" r:id="rId8"/>
    <p:sldId id="416" r:id="rId9"/>
    <p:sldId id="420" r:id="rId10"/>
    <p:sldId id="419" r:id="rId11"/>
    <p:sldId id="407" r:id="rId12"/>
    <p:sldId id="424" r:id="rId13"/>
    <p:sldId id="425" r:id="rId14"/>
  </p:sldIdLst>
  <p:sldSz cx="9144000" cy="6858000" type="screen4x3"/>
  <p:notesSz cx="7099300" cy="102235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1">
          <p15:clr>
            <a:srgbClr val="A4A3A4"/>
          </p15:clr>
        </p15:guide>
        <p15:guide id="2" pos="22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2" autoAdjust="0"/>
    <p:restoredTop sz="79380" autoAdjust="0"/>
  </p:normalViewPr>
  <p:slideViewPr>
    <p:cSldViewPr>
      <p:cViewPr varScale="1">
        <p:scale>
          <a:sx n="58" d="100"/>
          <a:sy n="58" d="100"/>
        </p:scale>
        <p:origin x="85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6" y="114"/>
      </p:cViewPr>
      <p:guideLst>
        <p:guide orient="horz" pos="2961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835025"/>
            <a:ext cx="5495925" cy="412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87400" y="5221288"/>
            <a:ext cx="6303963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l-SI" altLang="sl-SI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41947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48513" algn="l"/>
                <a:tab pos="1497025" algn="l"/>
                <a:tab pos="2245538" algn="l"/>
                <a:tab pos="299405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 altLang="sl-SI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459288" y="0"/>
            <a:ext cx="341947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48513" algn="l"/>
                <a:tab pos="1497025" algn="l"/>
                <a:tab pos="2245538" algn="l"/>
                <a:tab pos="299405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 altLang="sl-SI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444163"/>
            <a:ext cx="341947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48513" algn="l"/>
                <a:tab pos="1497025" algn="l"/>
                <a:tab pos="2245538" algn="l"/>
                <a:tab pos="299405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en-US" altLang="sl-SI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459288" y="10444163"/>
            <a:ext cx="341947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48513" algn="l"/>
                <a:tab pos="1497025" algn="l"/>
                <a:tab pos="2245538" algn="l"/>
                <a:tab pos="299405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922C8603-BD70-40E3-98FF-E3D8D31FFBDB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69499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F0CF7E1F-F182-4B6A-9065-BC4BB89A67B4}" type="slidenum">
              <a:rPr lang="en-US" altLang="sl-SI" sz="1400" smtClean="0">
                <a:ea typeface="MS Gothic" pitchFamily="49" charset="-128"/>
                <a:cs typeface="Arial Unicode MS" pitchFamily="34" charset="-128"/>
              </a:rPr>
              <a:pPr eaLnBrk="1">
                <a:spcBef>
                  <a:spcPct val="0"/>
                </a:spcBef>
              </a:pPr>
              <a:t>1</a:t>
            </a:fld>
            <a:endParaRPr lang="en-US" altLang="sl-SI" sz="1400" smtClean="0"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60" tIns="46530" rIns="93060" bIns="46530"/>
          <a:lstStyle/>
          <a:p>
            <a:pPr hangingPunct="0"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BBE2449D-29CF-4ACB-A662-27F64D7DFBF5}" type="slidenum">
              <a:rPr lang="en-US" altLang="sl-SI" sz="1400">
                <a:solidFill>
                  <a:srgbClr val="FFFFFF"/>
                </a:solidFill>
                <a:ea typeface="MS Gothic" pitchFamily="49" charset="-128"/>
              </a:rPr>
              <a:pPr hangingPunct="0">
                <a:lnSpc>
                  <a:spcPct val="76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en-US" altLang="sl-SI" sz="1400">
              <a:solidFill>
                <a:srgbClr val="FFFFFF"/>
              </a:solidFill>
              <a:ea typeface="MS Gothic" pitchFamily="49" charset="-128"/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1182688" y="766763"/>
            <a:ext cx="4733925" cy="38338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49" tIns="47274" rIns="94549" bIns="47274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l-SI" altLang="sl-SI">
              <a:ea typeface="MS Gothic" pitchFamily="49" charset="-128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065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39CFDFAB-84F4-4A53-B8FC-74AA831A0871}" type="slidenum">
              <a:rPr lang="en-US" altLang="sl-SI" sz="1400" smtClean="0">
                <a:ea typeface="MS Gothic" pitchFamily="49" charset="-128"/>
                <a:cs typeface="Arial Unicode MS" pitchFamily="34" charset="-128"/>
              </a:rPr>
              <a:pPr eaLnBrk="1">
                <a:spcBef>
                  <a:spcPct val="0"/>
                </a:spcBef>
              </a:pPr>
              <a:t>2</a:t>
            </a:fld>
            <a:endParaRPr lang="en-US" altLang="sl-SI" sz="1400" smtClean="0"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60" tIns="46530" rIns="93060" bIns="46530"/>
          <a:lstStyle/>
          <a:p>
            <a:pPr hangingPunct="0"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891398D5-A1CB-4FF7-85EF-F6FBF012B90F}" type="slidenum">
              <a:rPr lang="en-US" altLang="sl-SI">
                <a:solidFill>
                  <a:srgbClr val="FFFFFF"/>
                </a:solidFill>
                <a:ea typeface="MS Gothic" pitchFamily="49" charset="-128"/>
              </a:rPr>
              <a:pPr hangingPunct="0">
                <a:lnSpc>
                  <a:spcPct val="76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en-US" altLang="sl-SI">
              <a:solidFill>
                <a:srgbClr val="FFFFFF"/>
              </a:solidFill>
              <a:ea typeface="MS Gothic" pitchFamily="49" charset="-128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1182688" y="766763"/>
            <a:ext cx="4733925" cy="38338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49" tIns="47274" rIns="94549" bIns="47274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l-SI" altLang="sl-SI">
              <a:ea typeface="MS Gothic" pitchFamily="49" charset="-128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56163"/>
            <a:ext cx="5675312" cy="4597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22250" indent="-220663" eaLnBrk="1">
              <a:spcBef>
                <a:spcPct val="0"/>
              </a:spcBef>
              <a:tabLst>
                <a:tab pos="747713" algn="l"/>
                <a:tab pos="1497013" algn="l"/>
                <a:tab pos="2244725" algn="l"/>
                <a:tab pos="2994025" algn="l"/>
                <a:tab pos="3741738" algn="l"/>
                <a:tab pos="4491038" algn="l"/>
                <a:tab pos="5238750" algn="l"/>
              </a:tabLst>
            </a:pPr>
            <a:endParaRPr lang="en-US" altLang="sl-SI" sz="2100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24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39CFDFAB-84F4-4A53-B8FC-74AA831A0871}" type="slidenum">
              <a:rPr lang="en-US" altLang="sl-SI" sz="1400" smtClean="0">
                <a:ea typeface="MS Gothic" pitchFamily="49" charset="-128"/>
                <a:cs typeface="Arial Unicode MS" pitchFamily="34" charset="-128"/>
              </a:rPr>
              <a:pPr eaLnBrk="1">
                <a:spcBef>
                  <a:spcPct val="0"/>
                </a:spcBef>
              </a:pPr>
              <a:t>3</a:t>
            </a:fld>
            <a:endParaRPr lang="en-US" altLang="sl-SI" sz="1400" smtClean="0"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60" tIns="46530" rIns="93060" bIns="46530"/>
          <a:lstStyle/>
          <a:p>
            <a:pPr hangingPunct="0"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891398D5-A1CB-4FF7-85EF-F6FBF012B90F}" type="slidenum">
              <a:rPr lang="en-US" altLang="sl-SI">
                <a:solidFill>
                  <a:srgbClr val="FFFFFF"/>
                </a:solidFill>
                <a:ea typeface="MS Gothic" pitchFamily="49" charset="-128"/>
              </a:rPr>
              <a:pPr hangingPunct="0">
                <a:lnSpc>
                  <a:spcPct val="76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3</a:t>
            </a:fld>
            <a:endParaRPr lang="en-US" altLang="sl-SI">
              <a:solidFill>
                <a:srgbClr val="FFFFFF"/>
              </a:solidFill>
              <a:ea typeface="MS Gothic" pitchFamily="49" charset="-128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1182688" y="766763"/>
            <a:ext cx="4733925" cy="38338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49" tIns="47274" rIns="94549" bIns="47274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l-SI" altLang="sl-SI">
              <a:ea typeface="MS Gothic" pitchFamily="49" charset="-128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56163"/>
            <a:ext cx="5675312" cy="4597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22250" indent="-220663" eaLnBrk="1">
              <a:spcBef>
                <a:spcPct val="0"/>
              </a:spcBef>
              <a:tabLst>
                <a:tab pos="747713" algn="l"/>
                <a:tab pos="1497013" algn="l"/>
                <a:tab pos="2244725" algn="l"/>
                <a:tab pos="2994025" algn="l"/>
                <a:tab pos="3741738" algn="l"/>
                <a:tab pos="4491038" algn="l"/>
                <a:tab pos="5238750" algn="l"/>
              </a:tabLst>
            </a:pPr>
            <a:endParaRPr lang="en-US" altLang="sl-SI" sz="2100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44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7713" algn="l"/>
                <a:tab pos="1497013" algn="l"/>
                <a:tab pos="2244725" algn="l"/>
                <a:tab pos="299402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39CFDFAB-84F4-4A53-B8FC-74AA831A0871}" type="slidenum">
              <a:rPr lang="en-US" altLang="sl-SI" sz="1400" smtClean="0">
                <a:ea typeface="MS Gothic" pitchFamily="49" charset="-128"/>
                <a:cs typeface="Arial Unicode MS" pitchFamily="34" charset="-128"/>
              </a:rPr>
              <a:pPr eaLnBrk="1">
                <a:spcBef>
                  <a:spcPct val="0"/>
                </a:spcBef>
              </a:pPr>
              <a:t>11</a:t>
            </a:fld>
            <a:endParaRPr lang="en-US" altLang="sl-SI" sz="1400" smtClean="0">
              <a:ea typeface="MS Gothic" pitchFamily="49" charset="-128"/>
              <a:cs typeface="Arial Unicode MS" pitchFamily="34" charset="-128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60" tIns="46530" rIns="93060" bIns="46530"/>
          <a:lstStyle/>
          <a:p>
            <a:pPr hangingPunct="0">
              <a:lnSpc>
                <a:spcPct val="76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891398D5-A1CB-4FF7-85EF-F6FBF012B90F}" type="slidenum">
              <a:rPr lang="en-US" altLang="sl-SI">
                <a:solidFill>
                  <a:srgbClr val="FFFFFF"/>
                </a:solidFill>
                <a:ea typeface="MS Gothic" pitchFamily="49" charset="-128"/>
              </a:rPr>
              <a:pPr hangingPunct="0">
                <a:lnSpc>
                  <a:spcPct val="76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11</a:t>
            </a:fld>
            <a:endParaRPr lang="en-US" altLang="sl-SI">
              <a:solidFill>
                <a:srgbClr val="FFFFFF"/>
              </a:solidFill>
              <a:ea typeface="MS Gothic" pitchFamily="49" charset="-128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1182688" y="766763"/>
            <a:ext cx="4733925" cy="38338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49" tIns="47274" rIns="94549" bIns="47274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l-SI" altLang="sl-SI">
              <a:ea typeface="MS Gothic" pitchFamily="49" charset="-128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/>
          </p:nvPr>
        </p:nvSpPr>
        <p:spPr>
          <a:xfrm>
            <a:off x="709613" y="4856163"/>
            <a:ext cx="5675312" cy="4597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22250" indent="-220663" eaLnBrk="1">
              <a:spcBef>
                <a:spcPct val="0"/>
              </a:spcBef>
              <a:tabLst>
                <a:tab pos="747713" algn="l"/>
                <a:tab pos="1497013" algn="l"/>
                <a:tab pos="2244725" algn="l"/>
                <a:tab pos="2994025" algn="l"/>
                <a:tab pos="3741738" algn="l"/>
                <a:tab pos="4491038" algn="l"/>
                <a:tab pos="5238750" algn="l"/>
              </a:tabLst>
            </a:pPr>
            <a:endParaRPr lang="en-US" altLang="sl-SI" sz="1200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5388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3102-AD23-4BFF-87AE-61567A0BE8E3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B047-8A59-4D42-9CB7-09D08CC3C9E2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6806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ABC42-E576-4B96-A2BC-C9DCC9DAE463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9938-DBC6-421E-8B3A-E388AA1E3B28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3773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9B64A-A574-4632-8FB6-30501D3E1ACB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A66F7-0335-42FC-8C1F-EF68052F2B3E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769250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1663" cy="1427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>
          <a:xfrm>
            <a:off x="6553200" y="6245225"/>
            <a:ext cx="2125663" cy="468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6650C-F100-488F-BB45-BFECAB47B4B9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7241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F5725-E820-4B2A-A81C-15E6A453397F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8D28A-2AB6-4EFD-AEA3-770634B3976B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7960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DB90A-5AB2-4BF4-8147-F4CADCC03FE3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723A1-D478-4C80-9A24-4A5406DB7821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8679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ECF7D-CB0D-4FDB-902B-9E5CD56B2F3F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3D04-F57B-40B9-A40C-96000B118527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5692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55614-9033-4786-9235-17DD4EEE6651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6ADD4-991C-46A8-8A4F-29071AF676BC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3634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FD299-E27D-455F-9667-E019E6CEA2DD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70B03-13A4-42C0-973D-FEC3EB201D86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2059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AA9CB-1752-48C5-8105-E376DCE212C0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ECB5-4ABF-4D84-9F9B-95481C3D510F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0550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1C62-8F5A-4581-84EA-8C88B3391AE6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68DAC-34BD-456C-86AF-06D0E06D5BF5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841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98DDE-8CD0-4E97-98D0-8F413940748F}" type="datetime1">
              <a:rPr lang="en-US"/>
              <a:pPr>
                <a:defRPr/>
              </a:pPr>
              <a:t>4/22/2016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24D5-A247-43D5-9609-E03E6044FD3E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67749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  <a:endParaRPr lang="sl-SI" altLang="sl-S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  <a:endParaRPr lang="sl-SI" alt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B32173FB-1AB4-4E32-A9B3-6E3BFA7E3CEF}" type="datetimeFigureOut">
              <a:rPr lang="sl-SI"/>
              <a:pPr>
                <a:defRPr/>
              </a:pPr>
              <a:t>22.4.2016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B7B059F3-237A-4755-B160-B94E47433A19}" type="slidenum">
              <a:rPr lang="en-US" altLang="sl-SI"/>
              <a:pPr>
                <a:defRPr/>
              </a:pPr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  <p:sldLayoutId id="214748395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7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11" Type="http://schemas.openxmlformats.org/officeDocument/2006/relationships/image" Target="../media/image27.png"/><Relationship Id="rId5" Type="http://schemas.openxmlformats.org/officeDocument/2006/relationships/image" Target="../media/image20.png"/><Relationship Id="rId10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975" y="-171450"/>
            <a:ext cx="9505950" cy="71294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 dirty="0"/>
          </a:p>
        </p:txBody>
      </p:sp>
      <p:pic>
        <p:nvPicPr>
          <p:cNvPr id="1433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979" y="-153692"/>
            <a:ext cx="4002021" cy="300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205" y="146849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>
                <a:solidFill>
                  <a:schemeClr val="bg1"/>
                </a:solidFill>
              </a:rPr>
              <a:t>Tehnološke novosti</a:t>
            </a:r>
          </a:p>
          <a:p>
            <a:r>
              <a:rPr lang="sl-SI" sz="3200" dirty="0" smtClean="0">
                <a:solidFill>
                  <a:schemeClr val="bg1"/>
                </a:solidFill>
              </a:rPr>
              <a:t>Clustered Data ONTAP 8.3.2</a:t>
            </a:r>
          </a:p>
          <a:p>
            <a:endParaRPr lang="sl-SI" sz="2000" dirty="0" smtClean="0">
              <a:solidFill>
                <a:schemeClr val="bg1"/>
              </a:solidFill>
            </a:endParaRPr>
          </a:p>
          <a:p>
            <a:r>
              <a:rPr lang="sl-SI" sz="2000" dirty="0" smtClean="0">
                <a:solidFill>
                  <a:schemeClr val="bg1"/>
                </a:solidFill>
              </a:rPr>
              <a:t>Rožle Palčar</a:t>
            </a:r>
          </a:p>
          <a:p>
            <a:r>
              <a:rPr lang="sl-SI" sz="2000" dirty="0" smtClean="0">
                <a:solidFill>
                  <a:schemeClr val="bg1"/>
                </a:solidFill>
              </a:rPr>
              <a:t>Matej Moškon</a:t>
            </a:r>
          </a:p>
          <a:p>
            <a:endParaRPr lang="sl-SI" sz="20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xray-imatek.com/images/xray/CERN_atla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62926"/>
            <a:ext cx="5328592" cy="347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Migracija podatkov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297" y="1203509"/>
            <a:ext cx="6645343" cy="5609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41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Paleta opzimizacij</a:t>
            </a:r>
          </a:p>
        </p:txBody>
      </p:sp>
      <p:pic>
        <p:nvPicPr>
          <p:cNvPr id="15363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232525"/>
            <a:ext cx="16573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3928" y="1494789"/>
            <a:ext cx="24352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Deduplikacija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Kompresija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Wearing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Trimming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Optimizacija branja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85576" y="3324777"/>
            <a:ext cx="2443199" cy="3292068"/>
            <a:chOff x="348440" y="2201554"/>
            <a:chExt cx="2224626" cy="3995698"/>
          </a:xfrm>
        </p:grpSpPr>
        <p:sp>
          <p:nvSpPr>
            <p:cNvPr id="7" name="Rounded Rectangle 6"/>
            <p:cNvSpPr/>
            <p:nvPr/>
          </p:nvSpPr>
          <p:spPr>
            <a:xfrm>
              <a:off x="978203" y="2970654"/>
              <a:ext cx="839972" cy="308345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Network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978203" y="4434823"/>
              <a:ext cx="839972" cy="308345"/>
            </a:xfrm>
            <a:prstGeom prst="roundRect">
              <a:avLst/>
            </a:prstGeom>
            <a:solidFill>
              <a:schemeClr val="tx2"/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RAID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78203" y="5037804"/>
              <a:ext cx="839972" cy="308345"/>
            </a:xfrm>
            <a:prstGeom prst="roundRect">
              <a:avLst/>
            </a:prstGeom>
            <a:solidFill>
              <a:schemeClr val="accent4"/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Storage</a:t>
              </a:r>
            </a:p>
          </p:txBody>
        </p:sp>
        <p:pic>
          <p:nvPicPr>
            <p:cNvPr id="10" name="image68.png" descr="Flash-Driv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69589" y="5737003"/>
              <a:ext cx="457201" cy="460249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938326" y="2201554"/>
              <a:ext cx="914400" cy="3845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vert="horz" wrap="none" lIns="91440" tIns="45720" rIns="91440" bIns="45720" rtlCol="0" anchor="ctr" anchorCtr="0">
              <a:no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</a:rPr>
                <a:t>8.2.x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254653" y="2655412"/>
              <a:ext cx="269363" cy="308357"/>
              <a:chOff x="1073892" y="2489777"/>
              <a:chExt cx="269363" cy="308357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>
                <a:off x="1073892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rot="10800000">
                <a:off x="1343255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1531083" y="2646347"/>
              <a:ext cx="1041983" cy="297004"/>
            </a:xfrm>
            <a:prstGeom prst="rect">
              <a:avLst/>
            </a:prstGeom>
          </p:spPr>
          <p:txBody>
            <a:bodyPr vert="horz" wrap="square" lIns="91440" tIns="45720" rIns="91440" bIns="45720" rtlCol="0" anchor="t" anchorCtr="0">
              <a:spAutoFit/>
            </a:bodyPr>
            <a:lstStyle/>
            <a:p>
              <a:pPr marL="0" marR="0" indent="0" defTabSz="914400" rtl="0" eaLnBrk="1" fontAlgn="auto" latinLnBrk="0" hangingPunct="1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</a:rPr>
                <a:t>response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48440" y="2646347"/>
              <a:ext cx="916846" cy="297004"/>
            </a:xfrm>
            <a:prstGeom prst="rect">
              <a:avLst/>
            </a:prstGeom>
          </p:spPr>
          <p:txBody>
            <a:bodyPr vert="horz" wrap="square" lIns="91440" tIns="45720" rIns="91440" bIns="45720" rtlCol="0" anchor="t" anchorCtr="0">
              <a:spAutoFit/>
            </a:bodyPr>
            <a:lstStyle/>
            <a:p>
              <a:pPr marL="0" marR="0" indent="0" algn="r" defTabSz="914400" rtl="0" eaLnBrk="1" fontAlgn="auto" latinLnBrk="0" hangingPunct="1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+mn-lt"/>
                </a:rPr>
                <a:t>request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978203" y="3512287"/>
              <a:ext cx="839972" cy="627322"/>
              <a:chOff x="978203" y="3512287"/>
              <a:chExt cx="839972" cy="627322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978203" y="3512287"/>
                <a:ext cx="839972" cy="62732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</a:gsLst>
                <a:lin ang="8100000" scaled="0"/>
                <a:tileRect/>
              </a:gra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t" anchorCtr="0"/>
              <a:lstStyle/>
              <a:p>
                <a:pPr algn="ctr">
                  <a:lnSpc>
                    <a:spcPct val="95000"/>
                  </a:lnSpc>
                </a:pPr>
                <a:r>
                  <a:rPr lang="en-US" sz="1600" dirty="0" smtClean="0"/>
                  <a:t>WAFL</a:t>
                </a:r>
              </a:p>
            </p:txBody>
          </p:sp>
          <p:sp>
            <p:nvSpPr>
              <p:cNvPr id="26" name="Curved Right Arrow 25"/>
              <p:cNvSpPr>
                <a:spLocks noChangeAspect="1"/>
              </p:cNvSpPr>
              <p:nvPr/>
            </p:nvSpPr>
            <p:spPr>
              <a:xfrm>
                <a:off x="1154451" y="3846601"/>
                <a:ext cx="219456" cy="262532"/>
              </a:xfrm>
              <a:prstGeom prst="curved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14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Curved Right Arrow 26"/>
              <p:cNvSpPr>
                <a:spLocks noChangeAspect="1"/>
              </p:cNvSpPr>
              <p:nvPr/>
            </p:nvSpPr>
            <p:spPr>
              <a:xfrm rot="10800000">
                <a:off x="1401946" y="3817341"/>
                <a:ext cx="219456" cy="262532"/>
              </a:xfrm>
              <a:prstGeom prst="curved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1400" dirty="0" err="1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260844" y="5387879"/>
              <a:ext cx="269363" cy="308357"/>
              <a:chOff x="1073892" y="2489777"/>
              <a:chExt cx="269363" cy="308357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1073892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rot="10800000">
                <a:off x="1343255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Curved Right Arrow 16"/>
            <p:cNvSpPr/>
            <p:nvPr/>
          </p:nvSpPr>
          <p:spPr>
            <a:xfrm>
              <a:off x="569342" y="3062376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8" name="Curved Right Arrow 17"/>
            <p:cNvSpPr/>
            <p:nvPr/>
          </p:nvSpPr>
          <p:spPr>
            <a:xfrm rot="10800000">
              <a:off x="1828765" y="3020038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19" name="Curved Right Arrow 18"/>
            <p:cNvSpPr/>
            <p:nvPr/>
          </p:nvSpPr>
          <p:spPr>
            <a:xfrm>
              <a:off x="583341" y="3842218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0" name="Curved Right Arrow 19"/>
            <p:cNvSpPr/>
            <p:nvPr/>
          </p:nvSpPr>
          <p:spPr>
            <a:xfrm>
              <a:off x="580464" y="4588995"/>
              <a:ext cx="394862" cy="690371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1" name="Curved Right Arrow 20"/>
            <p:cNvSpPr/>
            <p:nvPr/>
          </p:nvSpPr>
          <p:spPr>
            <a:xfrm rot="10800000">
              <a:off x="1826801" y="3791680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22" name="Curved Right Arrow 21"/>
            <p:cNvSpPr/>
            <p:nvPr/>
          </p:nvSpPr>
          <p:spPr>
            <a:xfrm rot="10800000">
              <a:off x="1823924" y="4538457"/>
              <a:ext cx="394862" cy="690371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190023" y="3339385"/>
            <a:ext cx="1945324" cy="3306676"/>
            <a:chOff x="3508071" y="2183824"/>
            <a:chExt cx="1771292" cy="4013428"/>
          </a:xfrm>
        </p:grpSpPr>
        <p:sp>
          <p:nvSpPr>
            <p:cNvPr id="31" name="Rounded Rectangle 30"/>
            <p:cNvSpPr/>
            <p:nvPr/>
          </p:nvSpPr>
          <p:spPr>
            <a:xfrm>
              <a:off x="3911017" y="2970654"/>
              <a:ext cx="839972" cy="308345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Network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911017" y="4434823"/>
              <a:ext cx="839972" cy="308345"/>
            </a:xfrm>
            <a:prstGeom prst="roundRect">
              <a:avLst/>
            </a:prstGeom>
            <a:solidFill>
              <a:schemeClr val="tx2"/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RAID</a:t>
              </a: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3911017" y="5037804"/>
              <a:ext cx="839972" cy="308345"/>
            </a:xfrm>
            <a:prstGeom prst="roundRect">
              <a:avLst/>
            </a:prstGeom>
            <a:solidFill>
              <a:schemeClr val="accent4"/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Storage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873803" y="2183824"/>
              <a:ext cx="914400" cy="3845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vert="horz" wrap="none" lIns="91440" tIns="45720" rIns="91440" bIns="45720" rtlCol="0" anchor="ctr" anchorCtr="0">
              <a:no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</a:rPr>
                <a:t>8.3</a:t>
              </a:r>
            </a:p>
          </p:txBody>
        </p:sp>
        <p:pic>
          <p:nvPicPr>
            <p:cNvPr id="35" name="image68.png" descr="Flash-Driv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102403" y="5737003"/>
              <a:ext cx="457201" cy="460249"/>
            </a:xfrm>
            <a:prstGeom prst="rect">
              <a:avLst/>
            </a:prstGeom>
            <a:ln w="12700">
              <a:miter lim="400000"/>
            </a:ln>
          </p:spPr>
        </p:pic>
        <p:grpSp>
          <p:nvGrpSpPr>
            <p:cNvPr id="36" name="Group 35"/>
            <p:cNvGrpSpPr/>
            <p:nvPr/>
          </p:nvGrpSpPr>
          <p:grpSpPr>
            <a:xfrm>
              <a:off x="4196321" y="2655412"/>
              <a:ext cx="269363" cy="308357"/>
              <a:chOff x="1073892" y="2489777"/>
              <a:chExt cx="269363" cy="308357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>
                <a:off x="1073892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 rot="10800000">
                <a:off x="1343255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3908005" y="3512287"/>
              <a:ext cx="839972" cy="627322"/>
              <a:chOff x="978203" y="3512287"/>
              <a:chExt cx="839972" cy="627322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978203" y="3512287"/>
                <a:ext cx="839972" cy="62732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</a:gsLst>
                <a:lin ang="8100000" scaled="0"/>
                <a:tileRect/>
              </a:gra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t" anchorCtr="0"/>
              <a:lstStyle/>
              <a:p>
                <a:pPr algn="ctr">
                  <a:lnSpc>
                    <a:spcPct val="95000"/>
                  </a:lnSpc>
                </a:pPr>
                <a:r>
                  <a:rPr lang="en-US" sz="1600" dirty="0" smtClean="0"/>
                  <a:t>WAFL</a:t>
                </a:r>
              </a:p>
            </p:txBody>
          </p:sp>
          <p:sp>
            <p:nvSpPr>
              <p:cNvPr id="48" name="Curved Right Arrow 47"/>
              <p:cNvSpPr>
                <a:spLocks noChangeAspect="1"/>
              </p:cNvSpPr>
              <p:nvPr/>
            </p:nvSpPr>
            <p:spPr>
              <a:xfrm>
                <a:off x="1154451" y="3846601"/>
                <a:ext cx="219456" cy="262532"/>
              </a:xfrm>
              <a:prstGeom prst="curved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14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Curved Right Arrow 48"/>
              <p:cNvSpPr>
                <a:spLocks noChangeAspect="1"/>
              </p:cNvSpPr>
              <p:nvPr/>
            </p:nvSpPr>
            <p:spPr>
              <a:xfrm rot="10800000">
                <a:off x="1401946" y="3817341"/>
                <a:ext cx="219456" cy="262532"/>
              </a:xfrm>
              <a:prstGeom prst="curved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1400" dirty="0" err="1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193309" y="5387879"/>
              <a:ext cx="269363" cy="308357"/>
              <a:chOff x="1073892" y="2489777"/>
              <a:chExt cx="269363" cy="308357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>
                <a:off x="1073892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 rot="10800000">
                <a:off x="1343255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Curved Right Arrow 38"/>
            <p:cNvSpPr/>
            <p:nvPr/>
          </p:nvSpPr>
          <p:spPr>
            <a:xfrm>
              <a:off x="3508071" y="3060313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0" name="Curved Right Arrow 39"/>
            <p:cNvSpPr/>
            <p:nvPr/>
          </p:nvSpPr>
          <p:spPr>
            <a:xfrm>
              <a:off x="3512546" y="3846601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1" name="Curved Right Arrow 40"/>
            <p:cNvSpPr/>
            <p:nvPr/>
          </p:nvSpPr>
          <p:spPr>
            <a:xfrm>
              <a:off x="3519194" y="4593378"/>
              <a:ext cx="394862" cy="690371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2" name="Curved Right Arrow 41"/>
            <p:cNvSpPr/>
            <p:nvPr/>
          </p:nvSpPr>
          <p:spPr>
            <a:xfrm rot="10800000">
              <a:off x="4753664" y="4544801"/>
              <a:ext cx="394862" cy="690371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3" name="Curved Right Arrow 42"/>
            <p:cNvSpPr/>
            <p:nvPr/>
          </p:nvSpPr>
          <p:spPr>
            <a:xfrm rot="10800000">
              <a:off x="4745038" y="3797127"/>
              <a:ext cx="394862" cy="787625"/>
            </a:xfrm>
            <a:prstGeom prst="curvedRightArrow">
              <a:avLst/>
            </a:prstGeom>
            <a:solidFill>
              <a:srgbClr val="D9D9D9"/>
            </a:solidFill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44" name="Curved Right Arrow 43"/>
            <p:cNvSpPr/>
            <p:nvPr/>
          </p:nvSpPr>
          <p:spPr>
            <a:xfrm rot="10800000">
              <a:off x="4747974" y="2972588"/>
              <a:ext cx="531389" cy="1620789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352486" y="3324777"/>
            <a:ext cx="2364149" cy="3321284"/>
            <a:chOff x="6105525" y="2166094"/>
            <a:chExt cx="2152648" cy="4031158"/>
          </a:xfrm>
        </p:grpSpPr>
        <p:sp>
          <p:nvSpPr>
            <p:cNvPr id="53" name="Rounded Rectangle 52"/>
            <p:cNvSpPr/>
            <p:nvPr/>
          </p:nvSpPr>
          <p:spPr>
            <a:xfrm>
              <a:off x="6660406" y="2970654"/>
              <a:ext cx="839972" cy="308345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Network</a:t>
              </a: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6660406" y="4434823"/>
              <a:ext cx="839972" cy="308345"/>
            </a:xfrm>
            <a:prstGeom prst="roundRect">
              <a:avLst/>
            </a:prstGeom>
            <a:solidFill>
              <a:schemeClr val="tx2"/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RAID</a:t>
              </a: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6660406" y="5037804"/>
              <a:ext cx="839972" cy="308345"/>
            </a:xfrm>
            <a:prstGeom prst="roundRect">
              <a:avLst/>
            </a:prstGeom>
            <a:solidFill>
              <a:schemeClr val="accent4"/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Storage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23192" y="2166094"/>
              <a:ext cx="914400" cy="3845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vert="horz" wrap="none" lIns="91440" tIns="45720" rIns="91440" bIns="45720" rtlCol="0" anchor="ctr" anchorCtr="0">
              <a:no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strike="noStrike" kern="120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</a:rPr>
                <a:t>8.3.1</a:t>
              </a:r>
            </a:p>
          </p:txBody>
        </p:sp>
        <p:pic>
          <p:nvPicPr>
            <p:cNvPr id="57" name="image68.png" descr="Flash-Driv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851792" y="5737003"/>
              <a:ext cx="457201" cy="460249"/>
            </a:xfrm>
            <a:prstGeom prst="rect">
              <a:avLst/>
            </a:prstGeom>
            <a:ln w="12700">
              <a:miter lim="400000"/>
            </a:ln>
          </p:spPr>
        </p:pic>
        <p:grpSp>
          <p:nvGrpSpPr>
            <p:cNvPr id="58" name="Group 57"/>
            <p:cNvGrpSpPr/>
            <p:nvPr/>
          </p:nvGrpSpPr>
          <p:grpSpPr>
            <a:xfrm>
              <a:off x="6935962" y="2655412"/>
              <a:ext cx="269363" cy="308357"/>
              <a:chOff x="1073892" y="2489777"/>
              <a:chExt cx="269363" cy="308357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>
                <a:off x="1073892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rot="10800000">
                <a:off x="1343255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>
              <a:off x="6652090" y="3515688"/>
              <a:ext cx="839972" cy="627322"/>
              <a:chOff x="978203" y="3512287"/>
              <a:chExt cx="839972" cy="627322"/>
            </a:xfrm>
          </p:grpSpPr>
          <p:sp>
            <p:nvSpPr>
              <p:cNvPr id="68" name="Rounded Rectangle 67"/>
              <p:cNvSpPr/>
              <p:nvPr/>
            </p:nvSpPr>
            <p:spPr>
              <a:xfrm>
                <a:off x="978203" y="3512287"/>
                <a:ext cx="839972" cy="627322"/>
              </a:xfrm>
              <a:prstGeom prst="roundRect">
                <a:avLst/>
              </a:prstGeom>
              <a:gradFill flip="none" rotWithShape="1">
                <a:gsLst>
                  <a:gs pos="10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</a:gsLst>
                <a:lin ang="8100000" scaled="0"/>
                <a:tileRect/>
              </a:gra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t" anchorCtr="0"/>
              <a:lstStyle/>
              <a:p>
                <a:pPr algn="ctr">
                  <a:lnSpc>
                    <a:spcPct val="95000"/>
                  </a:lnSpc>
                </a:pPr>
                <a:r>
                  <a:rPr lang="en-US" sz="1600" dirty="0" smtClean="0"/>
                  <a:t>WAFL</a:t>
                </a:r>
              </a:p>
            </p:txBody>
          </p:sp>
          <p:sp>
            <p:nvSpPr>
              <p:cNvPr id="69" name="Curved Right Arrow 68"/>
              <p:cNvSpPr>
                <a:spLocks noChangeAspect="1"/>
              </p:cNvSpPr>
              <p:nvPr/>
            </p:nvSpPr>
            <p:spPr>
              <a:xfrm>
                <a:off x="1154451" y="3846601"/>
                <a:ext cx="219456" cy="262532"/>
              </a:xfrm>
              <a:prstGeom prst="curved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1400" dirty="0" err="1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Curved Right Arrow 69"/>
              <p:cNvSpPr>
                <a:spLocks noChangeAspect="1"/>
              </p:cNvSpPr>
              <p:nvPr/>
            </p:nvSpPr>
            <p:spPr>
              <a:xfrm rot="10800000">
                <a:off x="1401946" y="3817341"/>
                <a:ext cx="219456" cy="262532"/>
              </a:xfrm>
              <a:prstGeom prst="curvedRightArrow">
                <a:avLst/>
              </a:prstGeom>
              <a:solidFill>
                <a:schemeClr val="bg1">
                  <a:lumMod val="85000"/>
                </a:schemeClr>
              </a:solidFill>
              <a:ln w="12700">
                <a:gradFill>
                  <a:gsLst>
                    <a:gs pos="0">
                      <a:schemeClr val="bg1">
                        <a:alpha val="90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91440" rIns="0" bIns="91440"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1400" dirty="0" err="1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953254" y="5387879"/>
              <a:ext cx="269363" cy="308357"/>
              <a:chOff x="1073892" y="2489777"/>
              <a:chExt cx="269363" cy="308357"/>
            </a:xfrm>
          </p:grpSpPr>
          <p:cxnSp>
            <p:nvCxnSpPr>
              <p:cNvPr id="66" name="Straight Arrow Connector 65"/>
              <p:cNvCxnSpPr/>
              <p:nvPr/>
            </p:nvCxnSpPr>
            <p:spPr>
              <a:xfrm>
                <a:off x="1073892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rot="10800000">
                <a:off x="1343255" y="2489777"/>
                <a:ext cx="0" cy="308357"/>
              </a:xfrm>
              <a:prstGeom prst="straightConnector1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Curved Right Arrow 60"/>
            <p:cNvSpPr/>
            <p:nvPr/>
          </p:nvSpPr>
          <p:spPr>
            <a:xfrm>
              <a:off x="6265544" y="3055703"/>
              <a:ext cx="394862" cy="787625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62" name="Curved Right Arrow 61"/>
            <p:cNvSpPr/>
            <p:nvPr/>
          </p:nvSpPr>
          <p:spPr>
            <a:xfrm>
              <a:off x="6105525" y="3866867"/>
              <a:ext cx="546565" cy="1454981"/>
            </a:xfrm>
            <a:prstGeom prst="curvedRightArrow">
              <a:avLst/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63" name="Up-Down Arrow 62"/>
            <p:cNvSpPr/>
            <p:nvPr/>
          </p:nvSpPr>
          <p:spPr>
            <a:xfrm>
              <a:off x="6935962" y="4131584"/>
              <a:ext cx="249598" cy="322289"/>
            </a:xfrm>
            <a:prstGeom prst="upDownArrow">
              <a:avLst>
                <a:gd name="adj1" fmla="val 50000"/>
                <a:gd name="adj2" fmla="val 43191"/>
              </a:avLst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/>
            </a:p>
          </p:txBody>
        </p:sp>
        <p:sp>
          <p:nvSpPr>
            <p:cNvPr id="64" name="Curved Right Arrow 63"/>
            <p:cNvSpPr/>
            <p:nvPr/>
          </p:nvSpPr>
          <p:spPr>
            <a:xfrm rot="10800000">
              <a:off x="7505700" y="3811194"/>
              <a:ext cx="546565" cy="1450598"/>
            </a:xfrm>
            <a:prstGeom prst="curvedRightArrow">
              <a:avLst/>
            </a:prstGeom>
            <a:solidFill>
              <a:srgbClr val="D9D9D9"/>
            </a:solidFill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65" name="Curved Right Arrow 64"/>
            <p:cNvSpPr/>
            <p:nvPr/>
          </p:nvSpPr>
          <p:spPr>
            <a:xfrm rot="10800000">
              <a:off x="7505697" y="2943350"/>
              <a:ext cx="752476" cy="2318441"/>
            </a:xfrm>
            <a:prstGeom prst="curvedRightArrow">
              <a:avLst>
                <a:gd name="adj1" fmla="val 25000"/>
                <a:gd name="adj2" fmla="val 48724"/>
                <a:gd name="adj3" fmla="val 25000"/>
              </a:avLst>
            </a:prstGeom>
            <a:solidFill>
              <a:schemeClr val="bg1">
                <a:lumMod val="65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>
                <a:lnSpc>
                  <a:spcPct val="95000"/>
                </a:lnSpc>
              </a:pPr>
              <a:endParaRPr lang="en-US" sz="1400" dirty="0" err="1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149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Demo v živo</a:t>
            </a:r>
          </a:p>
        </p:txBody>
      </p:sp>
      <p:pic>
        <p:nvPicPr>
          <p:cNvPr id="11266" name="Picture 2" descr="https://cyberchalky.files.wordpress.com/2012/04/stand-back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108" y="1844824"/>
            <a:ext cx="4699721" cy="452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Anketa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9742" y="3068960"/>
            <a:ext cx="67291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3600" dirty="0"/>
              <a:t>Vaše</a:t>
            </a:r>
            <a:r>
              <a:rPr lang="sl-SI" dirty="0" smtClean="0"/>
              <a:t> </a:t>
            </a:r>
            <a:r>
              <a:rPr lang="sl-SI" sz="3600" dirty="0" smtClean="0"/>
              <a:t>mnenje nam je dragoceno:</a:t>
            </a:r>
          </a:p>
          <a:p>
            <a:pPr algn="ctr"/>
            <a:endParaRPr lang="sl-SI" sz="3600" dirty="0" smtClean="0"/>
          </a:p>
          <a:p>
            <a:pPr algn="ctr"/>
            <a:r>
              <a:rPr lang="sl-SI" sz="3600" dirty="0"/>
              <a:t>http://www.osap.si/anketa</a:t>
            </a:r>
          </a:p>
        </p:txBody>
      </p:sp>
    </p:spTree>
    <p:extLst>
      <p:ext uri="{BB962C8B-B14F-4D97-AF65-F5344CB8AC3E}">
        <p14:creationId xmlns:p14="http://schemas.microsoft.com/office/powerpoint/2010/main" val="2542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sl-SI" altLang="sl-SI" sz="2800" dirty="0" smtClean="0">
              <a:solidFill>
                <a:schemeClr val="bg1"/>
              </a:solidFill>
            </a:endParaRPr>
          </a:p>
        </p:txBody>
      </p:sp>
      <p:pic>
        <p:nvPicPr>
          <p:cNvPr id="15363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232525"/>
            <a:ext cx="16573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 bwMode="gray">
          <a:xfrm>
            <a:off x="739091" y="4205898"/>
            <a:ext cx="7866537" cy="560938"/>
          </a:xfrm>
          <a:prstGeom prst="roundRect">
            <a:avLst>
              <a:gd name="adj" fmla="val 8339"/>
            </a:avLst>
          </a:prstGeom>
          <a:solidFill>
            <a:srgbClr val="0070C0"/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r>
              <a:rPr lang="en-US" sz="1600" b="1" dirty="0">
                <a:solidFill>
                  <a:prstClr val="white"/>
                </a:solidFill>
              </a:rPr>
              <a:t>OnCommand</a:t>
            </a:r>
            <a:r>
              <a:rPr lang="en-US" sz="1600" b="1" baseline="30000" dirty="0">
                <a:solidFill>
                  <a:prstClr val="white"/>
                </a:solidFill>
              </a:rPr>
              <a:t>®</a:t>
            </a:r>
            <a:r>
              <a:rPr lang="en-US" sz="1600" b="1" dirty="0">
                <a:solidFill>
                  <a:prstClr val="white"/>
                </a:solidFill>
              </a:rPr>
              <a:t> Management Software</a:t>
            </a:r>
            <a:r>
              <a:rPr lang="en-US" sz="1600" dirty="0">
                <a:solidFill>
                  <a:prstClr val="white"/>
                </a:solidFill>
              </a:rPr>
              <a:t/>
            </a:r>
            <a:br>
              <a:rPr lang="en-US" sz="1600" dirty="0">
                <a:solidFill>
                  <a:prstClr val="white"/>
                </a:solidFill>
              </a:rPr>
            </a:br>
            <a:r>
              <a:rPr lang="en-US" sz="1200" dirty="0">
                <a:solidFill>
                  <a:prstClr val="white"/>
                </a:solidFill>
              </a:rPr>
              <a:t>For NetApp and multi-vendor storage management: OnCommand Insight, Cloud Manager, Unified Manager</a:t>
            </a:r>
          </a:p>
        </p:txBody>
      </p:sp>
      <p:sp>
        <p:nvSpPr>
          <p:cNvPr id="6" name="Rounded Rectangle 5"/>
          <p:cNvSpPr/>
          <p:nvPr/>
        </p:nvSpPr>
        <p:spPr bwMode="gray">
          <a:xfrm>
            <a:off x="739091" y="4960462"/>
            <a:ext cx="7866537" cy="560938"/>
          </a:xfrm>
          <a:prstGeom prst="roundRect">
            <a:avLst>
              <a:gd name="adj" fmla="val 8339"/>
            </a:avLst>
          </a:prstGeom>
          <a:solidFill>
            <a:schemeClr val="accent1">
              <a:lumMod val="75000"/>
            </a:schemeClr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r>
              <a:rPr lang="en-US" sz="1600" b="1" dirty="0">
                <a:solidFill>
                  <a:prstClr val="white"/>
                </a:solidFill>
              </a:rPr>
              <a:t>FlexPod</a:t>
            </a:r>
            <a:r>
              <a:rPr lang="en-US" sz="1600" b="1" baseline="30000" dirty="0">
                <a:solidFill>
                  <a:prstClr val="white"/>
                </a:solidFill>
              </a:rPr>
              <a:t>®</a:t>
            </a:r>
            <a:r>
              <a:rPr lang="en-US" sz="1600" dirty="0">
                <a:solidFill>
                  <a:prstClr val="white"/>
                </a:solidFill>
              </a:rPr>
              <a:t/>
            </a:r>
            <a:br>
              <a:rPr lang="en-US" sz="1600" dirty="0">
                <a:solidFill>
                  <a:prstClr val="white"/>
                </a:solidFill>
              </a:rPr>
            </a:br>
            <a:r>
              <a:rPr lang="en-US" sz="1600" dirty="0">
                <a:solidFill>
                  <a:prstClr val="white"/>
                </a:solidFill>
              </a:rPr>
              <a:t>For integrated systems </a:t>
            </a:r>
          </a:p>
        </p:txBody>
      </p:sp>
      <p:sp>
        <p:nvSpPr>
          <p:cNvPr id="7" name="Rounded Rectangle 6"/>
          <p:cNvSpPr/>
          <p:nvPr/>
        </p:nvSpPr>
        <p:spPr bwMode="gray">
          <a:xfrm>
            <a:off x="739091" y="2654175"/>
            <a:ext cx="3834090" cy="660070"/>
          </a:xfrm>
          <a:prstGeom prst="roundRect">
            <a:avLst>
              <a:gd name="adj" fmla="val 8339"/>
            </a:avLst>
          </a:prstGeom>
          <a:solidFill>
            <a:schemeClr val="tx2">
              <a:lumMod val="75000"/>
            </a:schemeClr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endParaRPr lang="en-US" b="1" dirty="0">
              <a:solidFill>
                <a:prstClr val="white"/>
              </a:solidFill>
            </a:endParaRPr>
          </a:p>
          <a:p>
            <a:pPr algn="ctr" defTabSz="914095">
              <a:lnSpc>
                <a:spcPct val="85000"/>
              </a:lnSpc>
            </a:pPr>
            <a:r>
              <a:rPr lang="en-US" sz="1600" b="1" dirty="0">
                <a:solidFill>
                  <a:prstClr val="white"/>
                </a:solidFill>
              </a:rPr>
              <a:t>Clustered Data ONTAP</a:t>
            </a:r>
            <a:r>
              <a:rPr lang="en-US" sz="1600" b="1" baseline="30000" dirty="0">
                <a:solidFill>
                  <a:prstClr val="white"/>
                </a:solidFill>
              </a:rPr>
              <a:t>®</a:t>
            </a:r>
            <a:r>
              <a:rPr lang="en-US" sz="1600" b="1" dirty="0">
                <a:solidFill>
                  <a:prstClr val="white"/>
                </a:solidFill>
              </a:rPr>
              <a:t>, Cloud ONTAP</a:t>
            </a:r>
            <a:r>
              <a:rPr lang="en-US" sz="1600" b="1" baseline="30000" dirty="0">
                <a:solidFill>
                  <a:prstClr val="white"/>
                </a:solidFill>
              </a:rPr>
              <a:t> </a:t>
            </a:r>
          </a:p>
          <a:p>
            <a:pPr algn="ctr" defTabSz="914095">
              <a:lnSpc>
                <a:spcPct val="85000"/>
              </a:lnSpc>
            </a:pPr>
            <a:r>
              <a:rPr lang="en-US" sz="1600" dirty="0">
                <a:solidFill>
                  <a:prstClr val="white"/>
                </a:solidFill>
              </a:rPr>
              <a:t>For hybrid cloud data management           </a:t>
            </a:r>
            <a:br>
              <a:rPr lang="en-US" sz="1600" dirty="0">
                <a:solidFill>
                  <a:prstClr val="white"/>
                </a:solidFill>
              </a:rPr>
            </a:br>
            <a:r>
              <a:rPr lang="en-US" sz="16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 bwMode="gray">
          <a:xfrm>
            <a:off x="4777584" y="2626391"/>
            <a:ext cx="3828045" cy="715637"/>
          </a:xfrm>
          <a:prstGeom prst="roundRect">
            <a:avLst>
              <a:gd name="adj" fmla="val 12963"/>
            </a:avLst>
          </a:prstGeom>
          <a:solidFill>
            <a:schemeClr val="accent2"/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r>
              <a:rPr lang="en-US" sz="1600" b="1" dirty="0">
                <a:solidFill>
                  <a:prstClr val="white"/>
                </a:solidFill>
              </a:rPr>
              <a:t>EF-Series</a:t>
            </a:r>
          </a:p>
          <a:p>
            <a:pPr algn="ctr" defTabSz="914095">
              <a:lnSpc>
                <a:spcPct val="85000"/>
              </a:lnSpc>
            </a:pPr>
            <a:r>
              <a:rPr lang="en-US" sz="1600" dirty="0">
                <a:solidFill>
                  <a:prstClr val="white"/>
                </a:solidFill>
              </a:rPr>
              <a:t>All-flash arrays for dedicated storage</a:t>
            </a:r>
          </a:p>
        </p:txBody>
      </p:sp>
      <p:sp>
        <p:nvSpPr>
          <p:cNvPr id="10" name="Rounded Rectangle 9"/>
          <p:cNvSpPr/>
          <p:nvPr/>
        </p:nvSpPr>
        <p:spPr bwMode="gray">
          <a:xfrm>
            <a:off x="739091" y="3509921"/>
            <a:ext cx="3828045" cy="622704"/>
          </a:xfrm>
          <a:prstGeom prst="roundRect">
            <a:avLst>
              <a:gd name="adj" fmla="val 12963"/>
            </a:avLst>
          </a:prstGeom>
          <a:solidFill>
            <a:schemeClr val="tx2">
              <a:lumMod val="75000"/>
            </a:schemeClr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r>
              <a:rPr lang="en-US" sz="1600" b="1" dirty="0">
                <a:solidFill>
                  <a:prstClr val="white"/>
                </a:solidFill>
              </a:rPr>
              <a:t>FAS Systems</a:t>
            </a:r>
          </a:p>
          <a:p>
            <a:pPr algn="ctr" defTabSz="914095">
              <a:lnSpc>
                <a:spcPct val="85000"/>
              </a:lnSpc>
            </a:pPr>
            <a:r>
              <a:rPr lang="en-US" sz="1600" dirty="0">
                <a:solidFill>
                  <a:prstClr val="white"/>
                </a:solidFill>
              </a:rPr>
              <a:t>All-flash &amp; hybrid arrays for shared storage</a:t>
            </a:r>
          </a:p>
        </p:txBody>
      </p:sp>
      <p:sp>
        <p:nvSpPr>
          <p:cNvPr id="11" name="Rounded Rectangle 10"/>
          <p:cNvSpPr/>
          <p:nvPr/>
        </p:nvSpPr>
        <p:spPr bwMode="gray">
          <a:xfrm>
            <a:off x="4777583" y="3476308"/>
            <a:ext cx="3828045" cy="658988"/>
          </a:xfrm>
          <a:prstGeom prst="roundRect">
            <a:avLst>
              <a:gd name="adj" fmla="val 12963"/>
            </a:avLst>
          </a:prstGeom>
          <a:solidFill>
            <a:schemeClr val="accent2"/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r>
              <a:rPr lang="en-US" sz="1600" b="1" dirty="0">
                <a:solidFill>
                  <a:prstClr val="white"/>
                </a:solidFill>
              </a:rPr>
              <a:t>E-Series / SANtricity</a:t>
            </a:r>
            <a:r>
              <a:rPr lang="en-US" sz="1600" b="1" baseline="30000" dirty="0">
                <a:solidFill>
                  <a:prstClr val="white"/>
                </a:solidFill>
              </a:rPr>
              <a:t>®</a:t>
            </a:r>
            <a:r>
              <a:rPr lang="en-US" sz="1600" b="1" dirty="0">
                <a:solidFill>
                  <a:prstClr val="white"/>
                </a:solidFill>
              </a:rPr>
              <a:t> OS</a:t>
            </a:r>
          </a:p>
          <a:p>
            <a:pPr algn="ctr" defTabSz="914095">
              <a:lnSpc>
                <a:spcPct val="85000"/>
              </a:lnSpc>
            </a:pPr>
            <a:r>
              <a:rPr lang="en-US" sz="1600" dirty="0">
                <a:solidFill>
                  <a:prstClr val="white"/>
                </a:solidFill>
              </a:rPr>
              <a:t>Hybrid storage for price/performance at scale</a:t>
            </a:r>
          </a:p>
        </p:txBody>
      </p:sp>
      <p:sp>
        <p:nvSpPr>
          <p:cNvPr id="12" name="Rounded Rectangle 11"/>
          <p:cNvSpPr/>
          <p:nvPr/>
        </p:nvSpPr>
        <p:spPr bwMode="gray">
          <a:xfrm>
            <a:off x="-1260648" y="1584614"/>
            <a:ext cx="4573907" cy="721731"/>
          </a:xfrm>
          <a:prstGeom prst="roundRect">
            <a:avLst>
              <a:gd name="adj" fmla="val 8339"/>
            </a:avLst>
          </a:prstGeom>
          <a:solidFill>
            <a:schemeClr val="bg1"/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endParaRPr lang="en-US" sz="1600" dirty="0">
              <a:solidFill>
                <a:prstClr val="white"/>
              </a:solidFill>
            </a:endParaRPr>
          </a:p>
        </p:txBody>
      </p:sp>
      <p:grpSp>
        <p:nvGrpSpPr>
          <p:cNvPr id="13" name="Group 6"/>
          <p:cNvGrpSpPr/>
          <p:nvPr/>
        </p:nvGrpSpPr>
        <p:grpSpPr>
          <a:xfrm>
            <a:off x="520713" y="1136478"/>
            <a:ext cx="7657934" cy="1072117"/>
            <a:chOff x="1401941" y="1014938"/>
            <a:chExt cx="9191625" cy="1286835"/>
          </a:xfrm>
        </p:grpSpPr>
        <p:grpSp>
          <p:nvGrpSpPr>
            <p:cNvPr id="14" name="Group 36"/>
            <p:cNvGrpSpPr/>
            <p:nvPr/>
          </p:nvGrpSpPr>
          <p:grpSpPr>
            <a:xfrm>
              <a:off x="2561487" y="1167005"/>
              <a:ext cx="1613638" cy="1127105"/>
              <a:chOff x="593543" y="2086814"/>
              <a:chExt cx="2734038" cy="1889950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6893" y="2881236"/>
                <a:ext cx="2600688" cy="109552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51902"/>
              <a:stretch/>
            </p:blipFill>
            <p:spPr>
              <a:xfrm>
                <a:off x="2067813" y="2093833"/>
                <a:ext cx="1135943" cy="94065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51902"/>
              <a:stretch/>
            </p:blipFill>
            <p:spPr>
              <a:xfrm>
                <a:off x="593543" y="2086814"/>
                <a:ext cx="1135943" cy="940654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3049268">
                <a:off x="1281661" y="2340289"/>
                <a:ext cx="514422" cy="485843"/>
              </a:xfrm>
              <a:prstGeom prst="rect">
                <a:avLst/>
              </a:prstGeom>
            </p:spPr>
          </p:pic>
          <p:cxnSp>
            <p:nvCxnSpPr>
              <p:cNvPr id="29" name="Straight Connector 28"/>
              <p:cNvCxnSpPr/>
              <p:nvPr/>
            </p:nvCxnSpPr>
            <p:spPr>
              <a:xfrm>
                <a:off x="1989137" y="2230362"/>
                <a:ext cx="0" cy="80644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59"/>
            <p:cNvGrpSpPr/>
            <p:nvPr/>
          </p:nvGrpSpPr>
          <p:grpSpPr>
            <a:xfrm>
              <a:off x="8057412" y="1174668"/>
              <a:ext cx="1613638" cy="1127105"/>
              <a:chOff x="593543" y="2086814"/>
              <a:chExt cx="2734038" cy="1889950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6893" y="2881236"/>
                <a:ext cx="2600688" cy="109552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51902"/>
              <a:stretch/>
            </p:blipFill>
            <p:spPr>
              <a:xfrm>
                <a:off x="2067813" y="2093833"/>
                <a:ext cx="1135943" cy="940654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51902"/>
              <a:stretch/>
            </p:blipFill>
            <p:spPr>
              <a:xfrm>
                <a:off x="593543" y="2086814"/>
                <a:ext cx="1135943" cy="940654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3049268">
                <a:off x="1281661" y="2340289"/>
                <a:ext cx="514422" cy="485843"/>
              </a:xfrm>
              <a:prstGeom prst="rect">
                <a:avLst/>
              </a:prstGeom>
            </p:spPr>
          </p:pic>
          <p:cxnSp>
            <p:nvCxnSpPr>
              <p:cNvPr id="24" name="Straight Connector 23"/>
              <p:cNvCxnSpPr/>
              <p:nvPr/>
            </p:nvCxnSpPr>
            <p:spPr>
              <a:xfrm>
                <a:off x="1989137" y="2230362"/>
                <a:ext cx="0" cy="806441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Rectangle 15"/>
            <p:cNvSpPr/>
            <p:nvPr/>
          </p:nvSpPr>
          <p:spPr>
            <a:xfrm>
              <a:off x="3513987" y="1143181"/>
              <a:ext cx="741855" cy="584800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 defTabSz="914095">
                <a:lnSpc>
                  <a:spcPct val="95000"/>
                </a:lnSpc>
              </a:pP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125305" y="1133634"/>
              <a:ext cx="741855" cy="584800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  <a:ln w="12700">
              <a:gradFill>
                <a:gsLst>
                  <a:gs pos="0">
                    <a:schemeClr val="bg1">
                      <a:alpha val="9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91440" rtlCol="0" anchor="ctr"/>
            <a:lstStyle/>
            <a:p>
              <a:pPr algn="ctr" defTabSz="914095">
                <a:lnSpc>
                  <a:spcPct val="95000"/>
                </a:lnSpc>
              </a:pP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01941" y="1014938"/>
              <a:ext cx="914400" cy="91440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defTabSz="914095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</a:pPr>
              <a:r>
                <a:rPr lang="en-US" dirty="0">
                  <a:solidFill>
                    <a:sysClr val="windowText" lastClr="000000"/>
                  </a:solidFill>
                  <a:latin typeface="Arial"/>
                </a:rPr>
                <a:t>Shared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679166" y="1024492"/>
              <a:ext cx="914400" cy="91440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defTabSz="914095">
                <a:lnSpc>
                  <a:spcPct val="95000"/>
                </a:lnSpc>
                <a:spcBef>
                  <a:spcPts val="400"/>
                </a:spcBef>
                <a:spcAft>
                  <a:spcPts val="200"/>
                </a:spcAft>
              </a:pPr>
              <a:r>
                <a:rPr lang="en-US" dirty="0">
                  <a:solidFill>
                    <a:sysClr val="windowText" lastClr="000000"/>
                  </a:solidFill>
                  <a:latin typeface="Arial"/>
                </a:rPr>
                <a:t>Dedicated</a:t>
              </a:r>
            </a:p>
          </p:txBody>
        </p:sp>
      </p:grpSp>
      <p:sp>
        <p:nvSpPr>
          <p:cNvPr id="30" name="Rounded Rectangle 29"/>
          <p:cNvSpPr/>
          <p:nvPr/>
        </p:nvSpPr>
        <p:spPr bwMode="gray">
          <a:xfrm>
            <a:off x="739090" y="5643804"/>
            <a:ext cx="7866537" cy="560938"/>
          </a:xfrm>
          <a:prstGeom prst="roundRect">
            <a:avLst>
              <a:gd name="adj" fmla="val 8339"/>
            </a:avLst>
          </a:prstGeom>
          <a:solidFill>
            <a:schemeClr val="accent1">
              <a:lumMod val="75000"/>
            </a:schemeClr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37" tIns="118837" rIns="118837" bIns="118837" rtlCol="0" anchor="ctr"/>
          <a:lstStyle/>
          <a:p>
            <a:pPr algn="ctr" defTabSz="914095">
              <a:lnSpc>
                <a:spcPct val="85000"/>
              </a:lnSpc>
            </a:pPr>
            <a:r>
              <a:rPr lang="en-US" sz="1600" b="1" dirty="0" err="1" smtClean="0">
                <a:solidFill>
                  <a:prstClr val="white"/>
                </a:solidFill>
              </a:rPr>
              <a:t>AltaVault</a:t>
            </a:r>
            <a:r>
              <a:rPr lang="en-US" b="1" baseline="30000" dirty="0" smtClean="0">
                <a:solidFill>
                  <a:prstClr val="white"/>
                </a:solidFill>
              </a:rPr>
              <a:t>®</a:t>
            </a:r>
            <a:r>
              <a:rPr lang="en-US" sz="1600" dirty="0">
                <a:solidFill>
                  <a:prstClr val="white"/>
                </a:solidFill>
              </a:rPr>
              <a:t/>
            </a:r>
            <a:br>
              <a:rPr lang="en-US" sz="1600" dirty="0">
                <a:solidFill>
                  <a:prstClr val="white"/>
                </a:solidFill>
              </a:rPr>
            </a:br>
            <a:r>
              <a:rPr lang="en-US" sz="1600" dirty="0" smtClean="0">
                <a:solidFill>
                  <a:prstClr val="white"/>
                </a:solidFill>
              </a:rPr>
              <a:t>For Cloud </a:t>
            </a:r>
            <a:r>
              <a:rPr lang="en-US" sz="1600" dirty="0">
                <a:solidFill>
                  <a:prstClr val="white"/>
                </a:solidFill>
              </a:rPr>
              <a:t>i</a:t>
            </a:r>
            <a:r>
              <a:rPr lang="en-US" sz="1600" dirty="0" smtClean="0">
                <a:solidFill>
                  <a:prstClr val="white"/>
                </a:solidFill>
              </a:rPr>
              <a:t>ntegrated backups</a:t>
            </a:r>
            <a:endParaRPr lang="en-US" sz="1600" dirty="0">
              <a:solidFill>
                <a:prstClr val="white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1309" y="2106088"/>
            <a:ext cx="1544813" cy="70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632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SVM Snapmirror</a:t>
            </a:r>
          </a:p>
        </p:txBody>
      </p:sp>
      <p:pic>
        <p:nvPicPr>
          <p:cNvPr id="15363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6232525"/>
            <a:ext cx="16573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4" descr="ICON_VirtTriangle_flat_Q408.png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2741" y="3392567"/>
            <a:ext cx="1441794" cy="40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Rounded Rectangle 100"/>
          <p:cNvSpPr/>
          <p:nvPr/>
        </p:nvSpPr>
        <p:spPr>
          <a:xfrm>
            <a:off x="1153883" y="2863524"/>
            <a:ext cx="2088234" cy="529045"/>
          </a:xfrm>
          <a:prstGeom prst="roundRect">
            <a:avLst/>
          </a:prstGeom>
          <a:solidFill>
            <a:srgbClr val="0067C5"/>
          </a:solidFill>
          <a:ln w="9525" cap="flat" cmpd="sng" algn="ctr">
            <a:solidFill>
              <a:srgbClr val="005C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100" b="1" dirty="0" smtClean="0">
              <a:solidFill>
                <a:srgbClr val="FFFFFF"/>
              </a:solidFill>
              <a:ea typeface="Arial" pitchFamily="-65" charset="0"/>
              <a:cs typeface="Arial" pitchFamily="-65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FFFFFF"/>
              </a:solidFill>
              <a:ea typeface="Arial" pitchFamily="-65" charset="0"/>
              <a:cs typeface="Arial" pitchFamily="-65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FFFFFF"/>
                </a:solidFill>
                <a:ea typeface="Arial" pitchFamily="-65" charset="0"/>
                <a:cs typeface="Arial" pitchFamily="-65" charset="0"/>
              </a:rPr>
              <a:t>Clustered Data ONTAP®</a:t>
            </a:r>
            <a:endParaRPr lang="en-US" sz="1100" b="1" dirty="0">
              <a:solidFill>
                <a:srgbClr val="FFFFFF"/>
              </a:solidFill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 flipH="1">
            <a:off x="2811297" y="1862788"/>
            <a:ext cx="1" cy="1058151"/>
          </a:xfrm>
          <a:prstGeom prst="line">
            <a:avLst/>
          </a:prstGeom>
          <a:solidFill>
            <a:srgbClr val="F2A900"/>
          </a:solidFill>
          <a:ln w="28575" cap="flat" cmpd="sng" algn="ctr">
            <a:solidFill>
              <a:srgbClr val="F2A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>
            <a:off x="2902743" y="1862794"/>
            <a:ext cx="0" cy="948209"/>
          </a:xfrm>
          <a:prstGeom prst="line">
            <a:avLst/>
          </a:prstGeom>
          <a:solidFill>
            <a:srgbClr val="F2A900"/>
          </a:solidFill>
          <a:ln w="28575" cap="flat" cmpd="sng" algn="ctr">
            <a:solidFill>
              <a:srgbClr val="F2A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Rounded Rectangle 103"/>
          <p:cNvSpPr/>
          <p:nvPr/>
        </p:nvSpPr>
        <p:spPr>
          <a:xfrm>
            <a:off x="2339752" y="1628800"/>
            <a:ext cx="1023930" cy="877824"/>
          </a:xfrm>
          <a:prstGeom prst="roundRect">
            <a:avLst/>
          </a:prstGeom>
          <a:solidFill>
            <a:srgbClr val="F2A900">
              <a:lumMod val="40000"/>
              <a:lumOff val="60000"/>
            </a:srgbClr>
          </a:solidFill>
          <a:ln w="9525" cap="flat" cmpd="sng" algn="ctr">
            <a:solidFill>
              <a:srgbClr val="F2A900">
                <a:shade val="95000"/>
                <a:satMod val="105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5" name="Can 104"/>
          <p:cNvSpPr/>
          <p:nvPr/>
        </p:nvSpPr>
        <p:spPr bwMode="auto">
          <a:xfrm>
            <a:off x="2590732" y="2659653"/>
            <a:ext cx="554182" cy="540347"/>
          </a:xfrm>
          <a:prstGeom prst="can">
            <a:avLst/>
          </a:prstGeom>
          <a:solidFill>
            <a:srgbClr val="F2A900"/>
          </a:solidFill>
          <a:ln w="190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(SVM)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Finance</a:t>
            </a:r>
          </a:p>
        </p:txBody>
      </p:sp>
      <p:pic>
        <p:nvPicPr>
          <p:cNvPr id="106" name="Picture 3" descr="C:\Users\PrestoGeorge\Desktop\FlexVo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13526" y="2049424"/>
            <a:ext cx="281927" cy="37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" name="Picture 3" descr="C:\Users\PrestoGeorge\Desktop\FlexVo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96814" y="2049424"/>
            <a:ext cx="281927" cy="37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Picture 3" descr="C:\Users\PrestoGeorge\Desktop\FlexVo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00765" y="1653123"/>
            <a:ext cx="281927" cy="37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" name="TextBox 108"/>
          <p:cNvSpPr txBox="1"/>
          <p:nvPr/>
        </p:nvSpPr>
        <p:spPr>
          <a:xfrm>
            <a:off x="3013516" y="1881723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Tax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639223" y="2034123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Docs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2296882" y="1881723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Audit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992657" y="1628800"/>
            <a:ext cx="1075627" cy="1571197"/>
            <a:chOff x="753173" y="3189233"/>
            <a:chExt cx="1075627" cy="1571197"/>
          </a:xfrm>
        </p:grpSpPr>
        <p:sp>
          <p:nvSpPr>
            <p:cNvPr id="113" name="Rounded Rectangle 112"/>
            <p:cNvSpPr/>
            <p:nvPr/>
          </p:nvSpPr>
          <p:spPr>
            <a:xfrm>
              <a:off x="753173" y="3189233"/>
              <a:ext cx="999427" cy="877824"/>
            </a:xfrm>
            <a:prstGeom prst="roundRect">
              <a:avLst/>
            </a:prstGeom>
            <a:solidFill>
              <a:srgbClr val="512D6D">
                <a:lumMod val="20000"/>
                <a:lumOff val="80000"/>
              </a:srgbClr>
            </a:solidFill>
            <a:ln w="9525" cap="flat" cmpd="sng" algn="ctr">
              <a:solidFill>
                <a:srgbClr val="512D6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>
              <a:off x="1303896" y="4035552"/>
              <a:ext cx="0" cy="384048"/>
            </a:xfrm>
            <a:prstGeom prst="line">
              <a:avLst/>
            </a:prstGeom>
            <a:solidFill>
              <a:srgbClr val="F2A900"/>
            </a:solidFill>
            <a:ln w="28575" cap="flat" cmpd="sng" algn="ctr">
              <a:solidFill>
                <a:srgbClr val="512D6D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>
              <a:off x="1227696" y="4053840"/>
              <a:ext cx="0" cy="365760"/>
            </a:xfrm>
            <a:prstGeom prst="line">
              <a:avLst/>
            </a:prstGeom>
            <a:solidFill>
              <a:srgbClr val="F2A900"/>
            </a:solidFill>
            <a:ln w="28575" cap="flat" cmpd="sng" algn="ctr">
              <a:solidFill>
                <a:srgbClr val="512D6D">
                  <a:lumMod val="60000"/>
                  <a:lumOff val="4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Can 115"/>
            <p:cNvSpPr/>
            <p:nvPr/>
          </p:nvSpPr>
          <p:spPr bwMode="auto">
            <a:xfrm>
              <a:off x="991720" y="4220084"/>
              <a:ext cx="554182" cy="540346"/>
            </a:xfrm>
            <a:prstGeom prst="can">
              <a:avLst/>
            </a:prstGeom>
            <a:solidFill>
              <a:srgbClr val="512D6D">
                <a:lumMod val="60000"/>
                <a:lumOff val="40000"/>
              </a:srgbClr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(SVM)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HR</a:t>
              </a:r>
            </a:p>
          </p:txBody>
        </p:sp>
        <p:pic>
          <p:nvPicPr>
            <p:cNvPr id="117" name="Picture 3" descr="C:\Users\PrestoGeorge\Desktop\FlexVol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02434" y="3609857"/>
              <a:ext cx="281927" cy="378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8" name="Picture 3" descr="C:\Users\PrestoGeorge\Desktop\FlexVol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13837" y="3609857"/>
              <a:ext cx="281927" cy="378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9" name="TextBox 118"/>
            <p:cNvSpPr txBox="1"/>
            <p:nvPr/>
          </p:nvSpPr>
          <p:spPr>
            <a:xfrm>
              <a:off x="762000" y="3442156"/>
              <a:ext cx="457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Emp</a:t>
              </a: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303896" y="3442156"/>
              <a:ext cx="52490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Vendor</a:t>
              </a:r>
            </a:p>
          </p:txBody>
        </p:sp>
      </p:grpSp>
      <p:sp>
        <p:nvSpPr>
          <p:cNvPr id="121" name="Rounded Rectangle 120"/>
          <p:cNvSpPr/>
          <p:nvPr/>
        </p:nvSpPr>
        <p:spPr>
          <a:xfrm>
            <a:off x="5656319" y="2863524"/>
            <a:ext cx="2084832" cy="529045"/>
          </a:xfrm>
          <a:prstGeom prst="roundRect">
            <a:avLst/>
          </a:prstGeom>
          <a:solidFill>
            <a:srgbClr val="0067C5"/>
          </a:solidFill>
          <a:ln w="9525" cap="flat" cmpd="sng" algn="ctr">
            <a:solidFill>
              <a:srgbClr val="005C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100" b="1" dirty="0" smtClean="0">
              <a:solidFill>
                <a:srgbClr val="FFFFFF"/>
              </a:solidFill>
              <a:ea typeface="Arial" pitchFamily="-65" charset="0"/>
              <a:cs typeface="Arial" pitchFamily="-65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100" b="1" dirty="0">
              <a:solidFill>
                <a:srgbClr val="FFFFFF"/>
              </a:solidFill>
              <a:ea typeface="Arial" pitchFamily="-65" charset="0"/>
              <a:cs typeface="Arial" pitchFamily="-65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FFFFFF"/>
                </a:solidFill>
                <a:ea typeface="Arial" pitchFamily="-65" charset="0"/>
                <a:cs typeface="Arial" pitchFamily="-65" charset="0"/>
              </a:rPr>
              <a:t>Clustered Data ONTAP®</a:t>
            </a:r>
            <a:endParaRPr lang="en-US" sz="1100" b="1" dirty="0">
              <a:solidFill>
                <a:srgbClr val="FFFFFF"/>
              </a:solidFill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flipH="1">
            <a:off x="5963108" y="1902418"/>
            <a:ext cx="1" cy="1058151"/>
          </a:xfrm>
          <a:prstGeom prst="line">
            <a:avLst/>
          </a:prstGeom>
          <a:solidFill>
            <a:srgbClr val="F2A900"/>
          </a:solidFill>
          <a:ln w="28575" cap="flat" cmpd="sng" algn="ctr">
            <a:solidFill>
              <a:srgbClr val="F2A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6054562" y="1902418"/>
            <a:ext cx="0" cy="948209"/>
          </a:xfrm>
          <a:prstGeom prst="line">
            <a:avLst/>
          </a:prstGeom>
          <a:solidFill>
            <a:srgbClr val="F2A900"/>
          </a:solidFill>
          <a:ln w="28575" cap="flat" cmpd="sng" algn="ctr">
            <a:solidFill>
              <a:srgbClr val="F2A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ounded Rectangle 123"/>
          <p:cNvSpPr/>
          <p:nvPr/>
        </p:nvSpPr>
        <p:spPr>
          <a:xfrm>
            <a:off x="5491571" y="1628800"/>
            <a:ext cx="1023930" cy="877824"/>
          </a:xfrm>
          <a:prstGeom prst="roundRect">
            <a:avLst/>
          </a:prstGeom>
          <a:solidFill>
            <a:srgbClr val="F2A900">
              <a:lumMod val="40000"/>
              <a:lumOff val="60000"/>
            </a:srgbClr>
          </a:solidFill>
          <a:ln w="9525" cap="flat" cmpd="sng" algn="ctr">
            <a:solidFill>
              <a:srgbClr val="F2A900">
                <a:shade val="95000"/>
                <a:satMod val="105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5" name="Can 124"/>
          <p:cNvSpPr/>
          <p:nvPr/>
        </p:nvSpPr>
        <p:spPr bwMode="auto">
          <a:xfrm>
            <a:off x="5742551" y="2659653"/>
            <a:ext cx="554182" cy="540347"/>
          </a:xfrm>
          <a:prstGeom prst="can">
            <a:avLst/>
          </a:prstGeom>
          <a:solidFill>
            <a:srgbClr val="F2A900"/>
          </a:solidFill>
          <a:ln w="190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(SVM)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DP-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Finance</a:t>
            </a:r>
          </a:p>
        </p:txBody>
      </p:sp>
      <p:pic>
        <p:nvPicPr>
          <p:cNvPr id="126" name="Picture 3" descr="C:\Users\PrestoGeorge\Desktop\FlexVo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65338" y="2049424"/>
            <a:ext cx="281927" cy="37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" name="Picture 3" descr="C:\Users\PrestoGeorge\Desktop\FlexVo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48642" y="2049424"/>
            <a:ext cx="281927" cy="37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" name="Picture 3" descr="C:\Users\PrestoGeorge\Desktop\FlexVol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2584" y="1631849"/>
            <a:ext cx="281927" cy="37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TextBox 128"/>
          <p:cNvSpPr txBox="1"/>
          <p:nvPr/>
        </p:nvSpPr>
        <p:spPr>
          <a:xfrm>
            <a:off x="6165335" y="1881723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Tax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791042" y="2012849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Docs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448701" y="1881723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Audit</a:t>
            </a:r>
          </a:p>
        </p:txBody>
      </p:sp>
      <p:pic>
        <p:nvPicPr>
          <p:cNvPr id="132" name="Picture 73" descr="SnapMirror-righ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1666" y="1792373"/>
            <a:ext cx="758793" cy="559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" name="Picture 4" descr="ICON_VirtTriangle_flat_Q408.png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8682" y="3392567"/>
            <a:ext cx="1441794" cy="40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4" name="Straight Connector 133"/>
          <p:cNvCxnSpPr/>
          <p:nvPr/>
        </p:nvCxnSpPr>
        <p:spPr bwMode="auto">
          <a:xfrm>
            <a:off x="3363692" y="2044345"/>
            <a:ext cx="594360" cy="4495"/>
          </a:xfrm>
          <a:prstGeom prst="line">
            <a:avLst/>
          </a:prstGeom>
          <a:solidFill>
            <a:srgbClr val="F2A900"/>
          </a:solidFill>
          <a:ln w="25400" cap="flat" cmpd="sng" algn="ctr">
            <a:solidFill>
              <a:srgbClr val="0067C5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5" name="Group 134"/>
          <p:cNvGrpSpPr/>
          <p:nvPr/>
        </p:nvGrpSpPr>
        <p:grpSpPr>
          <a:xfrm>
            <a:off x="6698735" y="1552600"/>
            <a:ext cx="1371600" cy="1571197"/>
            <a:chOff x="7010400" y="3189233"/>
            <a:chExt cx="1371600" cy="1571197"/>
          </a:xfrm>
        </p:grpSpPr>
        <p:grpSp>
          <p:nvGrpSpPr>
            <p:cNvPr id="136" name="Group 135"/>
            <p:cNvGrpSpPr/>
            <p:nvPr/>
          </p:nvGrpSpPr>
          <p:grpSpPr>
            <a:xfrm>
              <a:off x="7410810" y="3991920"/>
              <a:ext cx="339438" cy="656280"/>
              <a:chOff x="1967280" y="2693114"/>
              <a:chExt cx="339438" cy="2899966"/>
            </a:xfrm>
          </p:grpSpPr>
          <p:cxnSp>
            <p:nvCxnSpPr>
              <p:cNvPr id="147" name="Straight Connector 146"/>
              <p:cNvCxnSpPr/>
              <p:nvPr/>
            </p:nvCxnSpPr>
            <p:spPr bwMode="auto">
              <a:xfrm>
                <a:off x="2306718" y="2706624"/>
                <a:ext cx="0" cy="2886456"/>
              </a:xfrm>
              <a:prstGeom prst="line">
                <a:avLst/>
              </a:prstGeom>
              <a:solidFill>
                <a:srgbClr val="F2A900"/>
              </a:solidFill>
              <a:ln w="28575" cap="flat" cmpd="sng" algn="ctr">
                <a:solidFill>
                  <a:srgbClr val="84BD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2209800" y="2693114"/>
                <a:ext cx="0" cy="2487168"/>
              </a:xfrm>
              <a:prstGeom prst="line">
                <a:avLst/>
              </a:prstGeom>
              <a:solidFill>
                <a:srgbClr val="F2A900"/>
              </a:solidFill>
              <a:ln w="28575" cap="flat" cmpd="sng" algn="ctr">
                <a:solidFill>
                  <a:srgbClr val="84BD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>
                <a:off x="1967280" y="5181600"/>
                <a:ext cx="242520" cy="0"/>
              </a:xfrm>
              <a:prstGeom prst="line">
                <a:avLst/>
              </a:prstGeom>
              <a:solidFill>
                <a:srgbClr val="F2A900"/>
              </a:solidFill>
              <a:ln w="28575" cap="flat" cmpd="sng" algn="ctr">
                <a:solidFill>
                  <a:srgbClr val="84BD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37" name="Rounded Rectangle 136"/>
            <p:cNvSpPr/>
            <p:nvPr/>
          </p:nvSpPr>
          <p:spPr>
            <a:xfrm>
              <a:off x="7010400" y="3189233"/>
              <a:ext cx="1371600" cy="877824"/>
            </a:xfrm>
            <a:prstGeom prst="roundRect">
              <a:avLst/>
            </a:prstGeom>
            <a:solidFill>
              <a:srgbClr val="84BD00">
                <a:lumMod val="40000"/>
                <a:lumOff val="60000"/>
              </a:srgbClr>
            </a:solidFill>
            <a:ln w="9525" cap="flat" cmpd="sng" algn="ctr">
              <a:solidFill>
                <a:srgbClr val="84BD00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38" name="Can 137"/>
            <p:cNvSpPr/>
            <p:nvPr/>
          </p:nvSpPr>
          <p:spPr bwMode="auto">
            <a:xfrm>
              <a:off x="7421573" y="4220084"/>
              <a:ext cx="554182" cy="540346"/>
            </a:xfrm>
            <a:prstGeom prst="can">
              <a:avLst/>
            </a:prstGeom>
            <a:solidFill>
              <a:srgbClr val="84BD00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(SVM)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Oracle</a:t>
              </a:r>
            </a:p>
          </p:txBody>
        </p:sp>
        <p:pic>
          <p:nvPicPr>
            <p:cNvPr id="139" name="Picture 3" descr="C:\Users\PrestoGeorge\Desktop\FlexVol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719073" y="3609857"/>
              <a:ext cx="281927" cy="378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0" name="Picture 3" descr="C:\Users\PrestoGeorge\Desktop\FlexVol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102371" y="3609857"/>
              <a:ext cx="281927" cy="378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1" name="Picture 3" descr="C:\Users\PrestoGeorge\Desktop\FlexVol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406312" y="3228857"/>
              <a:ext cx="281927" cy="378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2" name="Picture 3" descr="C:\Users\PrestoGeorge\Desktop\FlexVol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023873" y="3228857"/>
              <a:ext cx="281927" cy="378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" name="TextBox 142"/>
            <p:cNvSpPr txBox="1"/>
            <p:nvPr/>
          </p:nvSpPr>
          <p:spPr>
            <a:xfrm>
              <a:off x="7315200" y="3838457"/>
              <a:ext cx="457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Log1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924800" y="3838457"/>
              <a:ext cx="457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Log2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086600" y="3228857"/>
              <a:ext cx="457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DB1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7696200" y="3242013"/>
              <a:ext cx="457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84BD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DB2</a:t>
              </a:r>
            </a:p>
          </p:txBody>
        </p:sp>
      </p:grpSp>
      <p:sp>
        <p:nvSpPr>
          <p:cNvPr id="150" name="Rounded Rectangle 149"/>
          <p:cNvSpPr/>
          <p:nvPr/>
        </p:nvSpPr>
        <p:spPr>
          <a:xfrm>
            <a:off x="5403335" y="1563774"/>
            <a:ext cx="1219200" cy="1015689"/>
          </a:xfrm>
          <a:prstGeom prst="roundRect">
            <a:avLst>
              <a:gd name="adj" fmla="val 9709"/>
            </a:avLst>
          </a:prstGeom>
          <a:noFill/>
          <a:ln w="25400" cap="flat" cmpd="sng" algn="ctr">
            <a:solidFill>
              <a:srgbClr val="005CAE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Font typeface="Wingdings 2" pitchFamily="-106" charset="2"/>
              <a:buNone/>
            </a:pPr>
            <a:endParaRPr lang="en-US" sz="1400" dirty="0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966241" y="5057603"/>
            <a:ext cx="492443" cy="10822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Site A</a:t>
            </a:r>
          </a:p>
        </p:txBody>
      </p:sp>
      <p:cxnSp>
        <p:nvCxnSpPr>
          <p:cNvPr id="152" name="Straight Connector 151"/>
          <p:cNvCxnSpPr/>
          <p:nvPr/>
        </p:nvCxnSpPr>
        <p:spPr bwMode="auto">
          <a:xfrm>
            <a:off x="4708454" y="2059725"/>
            <a:ext cx="685800" cy="0"/>
          </a:xfrm>
          <a:prstGeom prst="line">
            <a:avLst/>
          </a:prstGeom>
          <a:solidFill>
            <a:srgbClr val="F2A900"/>
          </a:solidFill>
          <a:ln w="25400" cap="flat" cmpd="sng" algn="ctr">
            <a:solidFill>
              <a:srgbClr val="0067C5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>
            <a:off x="7613136" y="5057603"/>
            <a:ext cx="492443" cy="10822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Site B</a:t>
            </a:r>
          </a:p>
        </p:txBody>
      </p:sp>
      <p:pic>
        <p:nvPicPr>
          <p:cNvPr id="154" name="Picture 8" descr="DS4243-SAS-Storage-Build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05358" y="4922322"/>
            <a:ext cx="1445265" cy="43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Picture 8" descr="DS4243-SAS-Storage-Build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05358" y="5303322"/>
            <a:ext cx="1445265" cy="43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6" name="Group 155"/>
          <p:cNvGrpSpPr/>
          <p:nvPr/>
        </p:nvGrpSpPr>
        <p:grpSpPr>
          <a:xfrm>
            <a:off x="1489573" y="3528611"/>
            <a:ext cx="1475512" cy="1445231"/>
            <a:chOff x="1193800" y="1376363"/>
            <a:chExt cx="1298575" cy="1709737"/>
          </a:xfrm>
        </p:grpSpPr>
        <p:pic>
          <p:nvPicPr>
            <p:cNvPr id="157" name="Picture 7" descr="FAS6200-Series-2-Node.gif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193800" y="1376363"/>
              <a:ext cx="1298575" cy="170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8" name="Group 157"/>
            <p:cNvGrpSpPr/>
            <p:nvPr/>
          </p:nvGrpSpPr>
          <p:grpSpPr>
            <a:xfrm>
              <a:off x="1295767" y="1704915"/>
              <a:ext cx="1173162" cy="1331290"/>
              <a:chOff x="2797542" y="1695390"/>
              <a:chExt cx="1173162" cy="1331290"/>
            </a:xfrm>
          </p:grpSpPr>
          <p:pic>
            <p:nvPicPr>
              <p:cNvPr id="159" name="Picture 158" descr="FAS8000-perspecitive.png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797542" y="1695390"/>
                <a:ext cx="1173162" cy="674308"/>
              </a:xfrm>
              <a:prstGeom prst="rect">
                <a:avLst/>
              </a:prstGeom>
            </p:spPr>
          </p:pic>
          <p:pic>
            <p:nvPicPr>
              <p:cNvPr id="160" name="Picture 159" descr="FAS8000-perspecitive.png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797542" y="2349440"/>
                <a:ext cx="1173162" cy="677240"/>
              </a:xfrm>
              <a:prstGeom prst="rect">
                <a:avLst/>
              </a:prstGeom>
            </p:spPr>
          </p:pic>
        </p:grpSp>
      </p:grpSp>
      <p:pic>
        <p:nvPicPr>
          <p:cNvPr id="161" name="Picture 8" descr="DS4243-SAS-Storage-Build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53490" y="4936493"/>
            <a:ext cx="1445265" cy="43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" name="Picture 8" descr="DS4243-SAS-Storage-Build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53490" y="5317493"/>
            <a:ext cx="1445265" cy="43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" name="Group 162"/>
          <p:cNvGrpSpPr/>
          <p:nvPr/>
        </p:nvGrpSpPr>
        <p:grpSpPr>
          <a:xfrm>
            <a:off x="5937705" y="3542782"/>
            <a:ext cx="1475512" cy="1445231"/>
            <a:chOff x="1193800" y="1376363"/>
            <a:chExt cx="1298575" cy="1709737"/>
          </a:xfrm>
        </p:grpSpPr>
        <p:pic>
          <p:nvPicPr>
            <p:cNvPr id="164" name="Picture 7" descr="FAS6200-Series-2-Node.gif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193800" y="1376363"/>
              <a:ext cx="1298575" cy="1709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5" name="Group 164"/>
            <p:cNvGrpSpPr/>
            <p:nvPr/>
          </p:nvGrpSpPr>
          <p:grpSpPr>
            <a:xfrm>
              <a:off x="1295767" y="1704915"/>
              <a:ext cx="1173162" cy="1331290"/>
              <a:chOff x="2797542" y="1695390"/>
              <a:chExt cx="1173162" cy="1331290"/>
            </a:xfrm>
          </p:grpSpPr>
          <p:pic>
            <p:nvPicPr>
              <p:cNvPr id="166" name="Picture 165" descr="FAS8000-perspecitive.png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797542" y="1695390"/>
                <a:ext cx="1173162" cy="674308"/>
              </a:xfrm>
              <a:prstGeom prst="rect">
                <a:avLst/>
              </a:prstGeom>
            </p:spPr>
          </p:pic>
          <p:pic>
            <p:nvPicPr>
              <p:cNvPr id="167" name="Picture 166" descr="FAS8000-perspecitive.png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797542" y="2349440"/>
                <a:ext cx="1173162" cy="677240"/>
              </a:xfrm>
              <a:prstGeom prst="rect">
                <a:avLst/>
              </a:prstGeom>
            </p:spPr>
          </p:pic>
        </p:grpSp>
      </p:grpSp>
      <p:sp>
        <p:nvSpPr>
          <p:cNvPr id="168" name="Left-Right Arrow 167"/>
          <p:cNvSpPr/>
          <p:nvPr/>
        </p:nvSpPr>
        <p:spPr>
          <a:xfrm>
            <a:off x="2970971" y="4750043"/>
            <a:ext cx="2932416" cy="359582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</a:pPr>
            <a:r>
              <a:rPr lang="en-US" sz="1300" dirty="0" smtClean="0"/>
              <a:t>Sec SVM Retains all </a:t>
            </a:r>
            <a:r>
              <a:rPr lang="en-US" sz="1300" dirty="0" err="1" smtClean="0"/>
              <a:t>config</a:t>
            </a:r>
            <a:endParaRPr lang="en-US" sz="1300" dirty="0" smtClean="0"/>
          </a:p>
        </p:txBody>
      </p:sp>
      <p:sp>
        <p:nvSpPr>
          <p:cNvPr id="169" name="TextBox 168"/>
          <p:cNvSpPr txBox="1"/>
          <p:nvPr/>
        </p:nvSpPr>
        <p:spPr>
          <a:xfrm>
            <a:off x="3409892" y="5107651"/>
            <a:ext cx="2381150" cy="20680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Extended Layer 2 N/W</a:t>
            </a:r>
          </a:p>
        </p:txBody>
      </p:sp>
      <p:sp>
        <p:nvSpPr>
          <p:cNvPr id="170" name="Left-Right Arrow 169"/>
          <p:cNvSpPr/>
          <p:nvPr/>
        </p:nvSpPr>
        <p:spPr>
          <a:xfrm>
            <a:off x="2985142" y="5444726"/>
            <a:ext cx="2932416" cy="359582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</a:pPr>
            <a:r>
              <a:rPr lang="en-US" sz="1300" dirty="0" smtClean="0"/>
              <a:t>Sec SVM Retains partial </a:t>
            </a:r>
            <a:r>
              <a:rPr lang="en-US" sz="1300" dirty="0" err="1" smtClean="0"/>
              <a:t>config</a:t>
            </a:r>
            <a:endParaRPr lang="en-US" sz="1300" dirty="0" smtClean="0"/>
          </a:p>
        </p:txBody>
      </p:sp>
      <p:sp>
        <p:nvSpPr>
          <p:cNvPr id="171" name="TextBox 170"/>
          <p:cNvSpPr txBox="1"/>
          <p:nvPr/>
        </p:nvSpPr>
        <p:spPr>
          <a:xfrm>
            <a:off x="3424063" y="5802334"/>
            <a:ext cx="2381150" cy="20680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Across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different subnets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7591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69" grpId="0"/>
      <p:bldP spid="170" grpId="0" animBg="1"/>
      <p:bldP spid="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In-Line Deduplikacija</a:t>
            </a:r>
          </a:p>
        </p:txBody>
      </p:sp>
      <p:sp>
        <p:nvSpPr>
          <p:cNvPr id="3" name="Content Placeholder 3"/>
          <p:cNvSpPr txBox="1">
            <a:spLocks/>
          </p:cNvSpPr>
          <p:nvPr/>
        </p:nvSpPr>
        <p:spPr bwMode="gray">
          <a:xfrm>
            <a:off x="301789" y="2448190"/>
            <a:ext cx="3648419" cy="3694284"/>
          </a:xfrm>
          <a:prstGeom prst="rect">
            <a:avLst/>
          </a:prstGeom>
          <a:noFill/>
          <a:ln>
            <a:noFill/>
          </a:ln>
        </p:spPr>
        <p:txBody>
          <a:bodyPr vert="horz" lIns="158468" tIns="158468" rIns="158468" bIns="158468" rtlCol="0">
            <a:noAutofit/>
          </a:bodyPr>
          <a:lstStyle>
            <a:lvl1pPr marL="234950" indent="-234950" algn="l" defTabSz="914400" rtl="0" eaLnBrk="1" latinLnBrk="0" hangingPunct="1">
              <a:lnSpc>
                <a:spcPct val="95000"/>
              </a:lnSpc>
              <a:spcBef>
                <a:spcPts val="1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85000"/>
              </a:lnSpc>
              <a:spcBef>
                <a:spcPts val="2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85000"/>
              </a:lnSpc>
              <a:spcBef>
                <a:spcPts val="2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5850" marR="0" indent="-171450" algn="l" defTabSz="914400" rtl="0" eaLnBrk="1" fontAlgn="auto" latinLnBrk="0" hangingPunct="1">
              <a:lnSpc>
                <a:spcPct val="85000"/>
              </a:lnSpc>
              <a:spcBef>
                <a:spcPts val="200"/>
              </a:spcBef>
              <a:spcAft>
                <a:spcPts val="400"/>
              </a:spcAft>
              <a:buClr>
                <a:schemeClr val="tx1">
                  <a:lumMod val="65000"/>
                  <a:lumOff val="3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l-SI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na AFF, Flash Pool in HDD konfiguracijah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sl-SI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</a:t>
            </a: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Flash Pools</a:t>
            </a:r>
            <a:r>
              <a:rPr lang="sl-SI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 In-Line deduplikacija izvaja samo na SSD področju</a:t>
            </a:r>
            <a:endParaRPr lang="en-US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AFF</a:t>
            </a:r>
          </a:p>
          <a:p>
            <a:pPr>
              <a:lnSpc>
                <a:spcPct val="100000"/>
              </a:lnSpc>
              <a:spcBef>
                <a:spcPts val="400"/>
              </a:spcBef>
              <a:buFontTx/>
              <a:buChar char="-"/>
            </a:pP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Privzeta nastavitev na vseh volumnih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FontTx/>
              <a:buChar char="-"/>
            </a:pP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Možen vklop in izklop na obstoječih volumnih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Flash Pool</a:t>
            </a:r>
          </a:p>
          <a:p>
            <a:pPr>
              <a:lnSpc>
                <a:spcPct val="100000"/>
              </a:lnSpc>
              <a:spcBef>
                <a:spcPts val="400"/>
              </a:spcBef>
              <a:buFontTx/>
              <a:buChar char="-"/>
            </a:pP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 privzeta nastavitev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400"/>
              </a:spcBef>
              <a:buFontTx/>
              <a:buChar char="-"/>
            </a:pP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Možen vklop in izklop na obstoječih volumnih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HDD</a:t>
            </a:r>
          </a:p>
          <a:p>
            <a:pPr>
              <a:lnSpc>
                <a:spcPct val="100000"/>
              </a:lnSpc>
              <a:spcBef>
                <a:spcPts val="400"/>
              </a:spcBef>
              <a:buFontTx/>
              <a:buChar char="-"/>
            </a:pPr>
            <a:r>
              <a:rPr lang="sl-SI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Ni privzeta nastavitev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400"/>
              </a:spcBef>
              <a:buFontTx/>
              <a:buChar char="-"/>
            </a:pPr>
            <a:r>
              <a:rPr lang="sl-SI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Možen vklop in izklop na obstoječih </a:t>
            </a:r>
            <a:r>
              <a:rPr lang="sl-SI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volumnih preko naprednega načina (diag mode)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 bwMode="gray">
          <a:xfrm>
            <a:off x="297772" y="1638569"/>
            <a:ext cx="3652436" cy="809625"/>
          </a:xfrm>
          <a:prstGeom prst="rect">
            <a:avLst/>
          </a:prstGeom>
          <a:solidFill>
            <a:srgbClr val="92D050"/>
          </a:solidFill>
          <a:ln w="12700">
            <a:gradFill>
              <a:gsLst>
                <a:gs pos="0">
                  <a:schemeClr val="bg1">
                    <a:alpha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8468" tIns="158468" rIns="158468" bIns="158468" rtlCol="0" anchor="ctr"/>
          <a:lstStyle/>
          <a:p>
            <a:pPr algn="ctr">
              <a:lnSpc>
                <a:spcPct val="85000"/>
              </a:lnSpc>
            </a:pPr>
            <a:r>
              <a:rPr lang="sl-SI" b="1" dirty="0" smtClean="0"/>
              <a:t>Podpora tehnologiji</a:t>
            </a:r>
            <a:endParaRPr lang="en-US" sz="1600" dirty="0"/>
          </a:p>
        </p:txBody>
      </p:sp>
      <p:pic>
        <p:nvPicPr>
          <p:cNvPr id="4098" name="Picture 2" descr="http://community.netapp.com/legacyfs/online/9472_basics_fi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26598"/>
            <a:ext cx="285750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2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Space Savings Estimation Tool 3.1</a:t>
            </a:r>
          </a:p>
        </p:txBody>
      </p:sp>
      <p:sp>
        <p:nvSpPr>
          <p:cNvPr id="3" name="Rectangle 2"/>
          <p:cNvSpPr/>
          <p:nvPr/>
        </p:nvSpPr>
        <p:spPr>
          <a:xfrm>
            <a:off x="683568" y="1772816"/>
            <a:ext cx="4572000" cy="23678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5159" lvl="0" indent="-235159" defTabSz="915216" fontAlgn="auto">
              <a:lnSpc>
                <a:spcPct val="95000"/>
              </a:lnSpc>
              <a:spcBef>
                <a:spcPts val="1201"/>
              </a:spcBef>
              <a:spcAft>
                <a:spcPts val="400"/>
              </a:spcAft>
              <a:buClr>
                <a:srgbClr val="0067C5"/>
              </a:buClr>
              <a:buFont typeface="Wingdings" panose="05000000000000000000" pitchFamily="2" charset="2"/>
              <a:buChar char="§"/>
            </a:pP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Analizira podatke na disku </a:t>
            </a: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(</a:t>
            </a: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ni potrebno, da so Nete</a:t>
            </a: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App</a:t>
            </a: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 diski</a:t>
            </a: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)</a:t>
            </a:r>
            <a:endParaRPr lang="en-US" dirty="0">
              <a:solidFill>
                <a:prstClr val="black"/>
              </a:solidFill>
              <a:latin typeface="Arial"/>
              <a:ea typeface="+mn-ea"/>
              <a:cs typeface="+mn-cs"/>
            </a:endParaRPr>
          </a:p>
          <a:p>
            <a:pPr marL="235159" lvl="0" indent="-235159" defTabSz="915216" fontAlgn="auto">
              <a:lnSpc>
                <a:spcPct val="95000"/>
              </a:lnSpc>
              <a:spcBef>
                <a:spcPts val="1201"/>
              </a:spcBef>
              <a:spcAft>
                <a:spcPts val="400"/>
              </a:spcAft>
              <a:buClr>
                <a:srgbClr val="0067C5"/>
              </a:buClr>
              <a:buFont typeface="Wingdings" panose="05000000000000000000" pitchFamily="2" charset="2"/>
              <a:buChar char="§"/>
            </a:pP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Deluje na </a:t>
            </a: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Windows </a:t>
            </a: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ali</a:t>
            </a: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 Linux</a:t>
            </a: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 platformi</a:t>
            </a:r>
            <a:endParaRPr lang="en-US" dirty="0">
              <a:solidFill>
                <a:prstClr val="black"/>
              </a:solidFill>
              <a:latin typeface="Arial"/>
              <a:ea typeface="+mn-ea"/>
              <a:cs typeface="+mn-cs"/>
            </a:endParaRPr>
          </a:p>
          <a:p>
            <a:pPr marL="235159" lvl="0" indent="-235159" defTabSz="915216" fontAlgn="auto">
              <a:lnSpc>
                <a:spcPct val="95000"/>
              </a:lnSpc>
              <a:spcBef>
                <a:spcPts val="1201"/>
              </a:spcBef>
              <a:spcAft>
                <a:spcPts val="400"/>
              </a:spcAft>
              <a:buClr>
                <a:srgbClr val="0067C5"/>
              </a:buClr>
              <a:buFont typeface="Wingdings" panose="05000000000000000000" pitchFamily="2" charset="2"/>
              <a:buChar char="§"/>
            </a:pPr>
            <a:r>
              <a:rPr lang="sl-SI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Poročilo o prihrankih v primeru</a:t>
            </a:r>
            <a:r>
              <a:rPr lang="en-US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:</a:t>
            </a:r>
            <a:endParaRPr lang="en-US" dirty="0">
              <a:solidFill>
                <a:prstClr val="black"/>
              </a:solidFill>
              <a:latin typeface="Arial"/>
              <a:ea typeface="+mn-ea"/>
              <a:cs typeface="+mn-cs"/>
            </a:endParaRPr>
          </a:p>
          <a:p>
            <a:pPr marL="457608" lvl="1" indent="-228804" defTabSz="915216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Dedupli</a:t>
            </a:r>
            <a:r>
              <a:rPr lang="sl-SI" sz="1400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kacije</a:t>
            </a:r>
            <a:endParaRPr lang="en-US" sz="1400" dirty="0">
              <a:solidFill>
                <a:prstClr val="black"/>
              </a:solidFill>
              <a:latin typeface="Arial"/>
              <a:ea typeface="+mn-ea"/>
              <a:cs typeface="+mn-cs"/>
            </a:endParaRPr>
          </a:p>
          <a:p>
            <a:pPr marL="457608" lvl="1" indent="-228804" defTabSz="915216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§"/>
            </a:pPr>
            <a:r>
              <a:rPr lang="sl-SI" sz="1400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Kompresije</a:t>
            </a:r>
            <a:endParaRPr lang="en-US" sz="1400" dirty="0">
              <a:solidFill>
                <a:prstClr val="black"/>
              </a:solidFill>
              <a:latin typeface="Arial"/>
              <a:ea typeface="+mn-ea"/>
              <a:cs typeface="+mn-cs"/>
            </a:endParaRPr>
          </a:p>
          <a:p>
            <a:pPr marL="457608" lvl="1" indent="-228804" defTabSz="915216" fontAlgn="auto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§"/>
            </a:pPr>
            <a:r>
              <a:rPr lang="sl-SI" sz="1400" dirty="0" smtClean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Najprej deduplikacije nato še kompresije</a:t>
            </a:r>
            <a:endParaRPr lang="en-US" sz="1400" dirty="0">
              <a:solidFill>
                <a:prstClr val="black"/>
              </a:solidFill>
              <a:latin typeface="Arial"/>
              <a:ea typeface="+mn-ea"/>
              <a:cs typeface="+mn-cs"/>
            </a:endParaRPr>
          </a:p>
        </p:txBody>
      </p:sp>
      <p:pic>
        <p:nvPicPr>
          <p:cNvPr id="3074" name="Picture 2" descr="http://www.livingbiginatinyhouse.com/wp-content/uploads/2014/09/space-saving-kitch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956730"/>
            <a:ext cx="4106887" cy="292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22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Pregled učinkovitostnih tehnologij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499033"/>
              </p:ext>
            </p:extLst>
          </p:nvPr>
        </p:nvGraphicFramePr>
        <p:xfrm>
          <a:off x="243224" y="1628800"/>
          <a:ext cx="8721264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0"/>
                <a:gridCol w="864096"/>
                <a:gridCol w="1224136"/>
                <a:gridCol w="1080120"/>
                <a:gridCol w="936104"/>
                <a:gridCol w="1008112"/>
                <a:gridCol w="93405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l-SI" sz="1600" dirty="0" smtClean="0"/>
                        <a:t>Tehnologija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AFF 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dirty="0" smtClean="0"/>
                        <a:t>Privzeto </a:t>
                      </a:r>
                      <a:r>
                        <a:rPr lang="en-US" sz="1600" dirty="0" smtClean="0"/>
                        <a:t>‘ON’?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Flash Pool </a:t>
                      </a:r>
                      <a:r>
                        <a:rPr lang="sl-SI" sz="1600" dirty="0" smtClean="0"/>
                        <a:t>podpora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dirty="0" smtClean="0"/>
                        <a:t>Privzeto</a:t>
                      </a:r>
                      <a:r>
                        <a:rPr lang="sl-SI" sz="1600" baseline="0" dirty="0" smtClean="0"/>
                        <a:t> </a:t>
                      </a:r>
                      <a:r>
                        <a:rPr lang="en-US" sz="1600" dirty="0" smtClean="0"/>
                        <a:t>‘ON’?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HDD </a:t>
                      </a:r>
                      <a:r>
                        <a:rPr lang="sl-SI" sz="1600" dirty="0" smtClean="0"/>
                        <a:t>podpora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dirty="0" smtClean="0"/>
                        <a:t>Privzeto </a:t>
                      </a:r>
                      <a:r>
                        <a:rPr lang="en-US" sz="1600" dirty="0" smtClean="0"/>
                        <a:t>‘ON’?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Inline Zero Data Detection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Yes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No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6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Adaptive Compression : inline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5216" rtl="0" eaLnBrk="1" latinLnBrk="0" hangingPunct="1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Adaptive Compression:</a:t>
                      </a:r>
                      <a:r>
                        <a:rPr lang="en-US" sz="1600" baseline="0" dirty="0" smtClean="0"/>
                        <a:t> Background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Supported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5216" rtl="0" eaLnBrk="1" latinLnBrk="0" hangingPunct="1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Secondary Compression: inline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5216" rtl="0" eaLnBrk="1" latinLnBrk="0" hangingPunct="1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Secondary Compression : Background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 Supported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5216" rtl="0" eaLnBrk="1" latinLnBrk="0" hangingPunct="1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Inline Dedupe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200" baseline="0" dirty="0" smtClean="0"/>
                        <a:t>( Data ONTAP 8.3.2 </a:t>
                      </a:r>
                      <a:r>
                        <a:rPr lang="sl-SI" sz="1200" baseline="0" dirty="0" smtClean="0"/>
                        <a:t>in višje</a:t>
                      </a:r>
                      <a:r>
                        <a:rPr lang="en-US" sz="1200" baseline="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5216" rtl="0" eaLnBrk="1" latinLnBrk="0" hangingPunct="1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Background Dedupe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5216" rtl="0" eaLnBrk="1" latinLnBrk="0" hangingPunct="1"/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8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8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6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Tranzicija iz 7-mode na cDOT - CBT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956376" y="2477230"/>
            <a:ext cx="1026302" cy="1472391"/>
            <a:chOff x="8584347" y="2470784"/>
            <a:chExt cx="1424002" cy="1472391"/>
          </a:xfrm>
        </p:grpSpPr>
        <p:pic>
          <p:nvPicPr>
            <p:cNvPr id="14" name="image8.png" descr="FAS2554-4U-HA-Pair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584348" y="2475543"/>
              <a:ext cx="1371608" cy="489212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5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584348" y="296475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6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584347" y="345396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7" name="Rectangle 16"/>
            <p:cNvSpPr/>
            <p:nvPr/>
          </p:nvSpPr>
          <p:spPr>
            <a:xfrm>
              <a:off x="9460772" y="2497926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err="1" smtClean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387328" y="2470784"/>
              <a:ext cx="62102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chemeClr val="bg1"/>
                  </a:solidFill>
                </a:rPr>
                <a:t>HA PAIR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265782" y="2477230"/>
            <a:ext cx="1027977" cy="1476975"/>
            <a:chOff x="1466847" y="2466200"/>
            <a:chExt cx="1426326" cy="1476975"/>
          </a:xfrm>
        </p:grpSpPr>
        <p:pic>
          <p:nvPicPr>
            <p:cNvPr id="20" name="image305.png" descr="FAS2240-4U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466849" y="2475547"/>
              <a:ext cx="1371604" cy="489208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1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66848" y="296475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2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66847" y="345396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3" name="Rectangle 22"/>
            <p:cNvSpPr/>
            <p:nvPr/>
          </p:nvSpPr>
          <p:spPr>
            <a:xfrm>
              <a:off x="2345596" y="2493342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err="1" smtClean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72152" y="2466200"/>
              <a:ext cx="62102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chemeClr val="bg1"/>
                  </a:solidFill>
                </a:rPr>
                <a:t>HA PAIR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5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52311" y="3122090"/>
            <a:ext cx="287058" cy="68580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442905" y="3122090"/>
            <a:ext cx="287058" cy="68580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" name="Group 26"/>
          <p:cNvGrpSpPr/>
          <p:nvPr/>
        </p:nvGrpSpPr>
        <p:grpSpPr>
          <a:xfrm>
            <a:off x="4318111" y="1402664"/>
            <a:ext cx="913089" cy="575889"/>
            <a:chOff x="4820714" y="1814594"/>
            <a:chExt cx="1266918" cy="575889"/>
          </a:xfrm>
        </p:grpSpPr>
        <p:pic>
          <p:nvPicPr>
            <p:cNvPr id="28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49131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9" name="TextBox 28"/>
            <p:cNvSpPr txBox="1"/>
            <p:nvPr/>
          </p:nvSpPr>
          <p:spPr>
            <a:xfrm>
              <a:off x="5043389" y="1814594"/>
              <a:ext cx="82296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Clients</a:t>
              </a:r>
              <a:endParaRPr lang="en-US" sz="800" b="1" dirty="0"/>
            </a:p>
          </p:txBody>
        </p:sp>
        <p:pic>
          <p:nvPicPr>
            <p:cNvPr id="30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820714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1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676149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32" name="Group 31"/>
          <p:cNvGrpSpPr/>
          <p:nvPr/>
        </p:nvGrpSpPr>
        <p:grpSpPr>
          <a:xfrm>
            <a:off x="6429305" y="1593533"/>
            <a:ext cx="529718" cy="910838"/>
            <a:chOff x="8651984" y="2215044"/>
            <a:chExt cx="734988" cy="910838"/>
          </a:xfrm>
        </p:grpSpPr>
        <p:pic>
          <p:nvPicPr>
            <p:cNvPr id="33" name="image227.pn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651984" y="2461265"/>
              <a:ext cx="734988" cy="664617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4" name="image110.pn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813427" y="2503600"/>
              <a:ext cx="412102" cy="41342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5" name="TextBox 34"/>
            <p:cNvSpPr txBox="1"/>
            <p:nvPr/>
          </p:nvSpPr>
          <p:spPr>
            <a:xfrm>
              <a:off x="8651985" y="2215044"/>
              <a:ext cx="7349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7MTT</a:t>
              </a:r>
              <a:endParaRPr lang="en-US" sz="800" b="1" dirty="0"/>
            </a:p>
          </p:txBody>
        </p:sp>
      </p:grpSp>
      <p:cxnSp>
        <p:nvCxnSpPr>
          <p:cNvPr id="36" name="Straight Arrow Connector 35"/>
          <p:cNvCxnSpPr>
            <a:stCxn id="28" idx="2"/>
            <a:endCxn id="20" idx="0"/>
          </p:cNvCxnSpPr>
          <p:nvPr/>
        </p:nvCxnSpPr>
        <p:spPr>
          <a:xfrm flipH="1">
            <a:off x="4760052" y="1978553"/>
            <a:ext cx="15108" cy="508024"/>
          </a:xfrm>
          <a:prstGeom prst="straightConnector1">
            <a:avLst/>
          </a:prstGeom>
          <a:ln w="25400">
            <a:solidFill>
              <a:srgbClr val="58A6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151.png" descr="User-Access-Good-Guys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873717" y="2146838"/>
            <a:ext cx="123568" cy="17145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Content Placeholder 10"/>
          <p:cNvSpPr txBox="1">
            <a:spLocks/>
          </p:cNvSpPr>
          <p:nvPr/>
        </p:nvSpPr>
        <p:spPr>
          <a:xfrm>
            <a:off x="216944" y="1415617"/>
            <a:ext cx="4167278" cy="4632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 Unicode MS" charset="0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Copy-Based Transition </a:t>
            </a:r>
            <a:r>
              <a:rPr lang="sl-SI" sz="1400" dirty="0" smtClean="0"/>
              <a:t>procedura</a:t>
            </a:r>
            <a:endParaRPr lang="en-US" sz="1400" dirty="0" smtClean="0"/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Inicializacija 7MTT procedure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Inicialni prenos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Inkrementalni prenosi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100" dirty="0" smtClean="0">
                <a:cs typeface="Courier New" panose="02070309020205020404" pitchFamily="49" charset="0"/>
              </a:rPr>
              <a:t>Cutover</a:t>
            </a:r>
          </a:p>
          <a:p>
            <a:pPr marL="857658" lvl="2">
              <a:spcBef>
                <a:spcPts val="600"/>
              </a:spcBef>
              <a:buFont typeface="+mj-lt"/>
              <a:buAutoNum type="arabicPeriod"/>
            </a:pPr>
            <a:r>
              <a:rPr lang="sl-SI" sz="1050" dirty="0" smtClean="0">
                <a:cs typeface="Courier New" panose="02070309020205020404" pitchFamily="49" charset="0"/>
              </a:rPr>
              <a:t>Odklop uporabnikov</a:t>
            </a:r>
            <a:endParaRPr lang="en-US" sz="1050" dirty="0" smtClean="0">
              <a:cs typeface="Courier New" panose="02070309020205020404" pitchFamily="49" charset="0"/>
            </a:endParaRPr>
          </a:p>
          <a:p>
            <a:pPr marL="857658" lvl="2">
              <a:spcBef>
                <a:spcPts val="600"/>
              </a:spcBef>
              <a:buFont typeface="+mj-lt"/>
              <a:buAutoNum type="arabicPeriod"/>
            </a:pPr>
            <a:r>
              <a:rPr lang="en-US" sz="1050" dirty="0" smtClean="0">
                <a:cs typeface="Courier New" panose="02070309020205020404" pitchFamily="49" charset="0"/>
              </a:rPr>
              <a:t>Storage cutover (</a:t>
            </a:r>
            <a:r>
              <a:rPr lang="sl-SI" sz="1050" dirty="0" smtClean="0">
                <a:cs typeface="Courier New" panose="02070309020205020404" pitchFamily="49" charset="0"/>
              </a:rPr>
              <a:t>zadnji prenos</a:t>
            </a:r>
            <a:r>
              <a:rPr lang="en-US" sz="1050" dirty="0" smtClean="0">
                <a:cs typeface="Courier New" panose="02070309020205020404" pitchFamily="49" charset="0"/>
              </a:rPr>
              <a:t>)</a:t>
            </a:r>
          </a:p>
          <a:p>
            <a:pPr marL="857658" lvl="2">
              <a:spcBef>
                <a:spcPts val="600"/>
              </a:spcBef>
              <a:buFont typeface="+mj-lt"/>
              <a:buAutoNum type="arabicPeriod"/>
            </a:pPr>
            <a:r>
              <a:rPr lang="sl-SI" sz="1050" dirty="0" smtClean="0">
                <a:cs typeface="Courier New" panose="02070309020205020404" pitchFamily="49" charset="0"/>
              </a:rPr>
              <a:t>Priklop uporabnikov</a:t>
            </a:r>
            <a:endParaRPr lang="en-US" sz="1050" dirty="0" smtClean="0">
              <a:cs typeface="Courier New" panose="02070309020205020404" pitchFamily="49" charset="0"/>
            </a:endParaRPr>
          </a:p>
          <a:p>
            <a:pPr marL="571704" lvl="1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Zaključek migracije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292309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400" dirty="0" err="1" smtClean="0">
                <a:cs typeface="Courier New" panose="02070309020205020404" pitchFamily="49" charset="0"/>
              </a:rPr>
              <a:t>SnapMirror</a:t>
            </a:r>
            <a:r>
              <a:rPr lang="en-US" sz="1400" baseline="30000" dirty="0" smtClean="0"/>
              <a:t>®</a:t>
            </a:r>
            <a:r>
              <a:rPr lang="en-US" sz="1400" dirty="0" smtClean="0">
                <a:cs typeface="Courier New" panose="02070309020205020404" pitchFamily="49" charset="0"/>
              </a:rPr>
              <a:t> </a:t>
            </a:r>
            <a:r>
              <a:rPr lang="sl-SI" sz="1400" dirty="0" smtClean="0">
                <a:cs typeface="Courier New" panose="02070309020205020404" pitchFamily="49" charset="0"/>
              </a:rPr>
              <a:t>relacije</a:t>
            </a:r>
            <a:endParaRPr lang="en-US" sz="14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Replikacija 7-mode primarnega sistema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Replikacija 7-mode sekundarnega sistema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Ročna sinhronizacija cDOT primarnega in sekundarnega sistema</a:t>
            </a:r>
            <a:endParaRPr lang="en-US" sz="1100" dirty="0" smtClean="0">
              <a:cs typeface="Courier New" panose="02070309020205020404" pitchFamily="49" charset="0"/>
            </a:endParaRPr>
          </a:p>
        </p:txBody>
      </p:sp>
      <p:cxnSp>
        <p:nvCxnSpPr>
          <p:cNvPr id="39" name="Straight Arrow Connector 38"/>
          <p:cNvCxnSpPr>
            <a:stCxn id="33" idx="1"/>
            <a:endCxn id="20" idx="3"/>
          </p:cNvCxnSpPr>
          <p:nvPr/>
        </p:nvCxnSpPr>
        <p:spPr>
          <a:xfrm flipH="1">
            <a:off x="5254321" y="2172063"/>
            <a:ext cx="1174984" cy="5591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3" idx="3"/>
            <a:endCxn id="14" idx="1"/>
          </p:cNvCxnSpPr>
          <p:nvPr/>
        </p:nvCxnSpPr>
        <p:spPr>
          <a:xfrm>
            <a:off x="6959023" y="2172063"/>
            <a:ext cx="997354" cy="5545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339801" y="3233126"/>
            <a:ext cx="658763" cy="464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cxnSp>
        <p:nvCxnSpPr>
          <p:cNvPr id="42" name="Straight Arrow Connector 41"/>
          <p:cNvCxnSpPr>
            <a:stCxn id="25" idx="3"/>
            <a:endCxn id="26" idx="1"/>
          </p:cNvCxnSpPr>
          <p:nvPr/>
        </p:nvCxnSpPr>
        <p:spPr>
          <a:xfrm>
            <a:off x="5039369" y="3464994"/>
            <a:ext cx="3403536" cy="0"/>
          </a:xfrm>
          <a:prstGeom prst="straightConnector1">
            <a:avLst/>
          </a:prstGeom>
          <a:ln w="63500">
            <a:solidFill>
              <a:srgbClr val="F95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image112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396757" y="3269003"/>
            <a:ext cx="576646" cy="375048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TextBox 43"/>
          <p:cNvSpPr txBox="1"/>
          <p:nvPr/>
        </p:nvSpPr>
        <p:spPr>
          <a:xfrm>
            <a:off x="4540030" y="3954205"/>
            <a:ext cx="5931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7-Mode</a:t>
            </a:r>
            <a:endParaRPr lang="en-US" sz="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852931" y="3949621"/>
            <a:ext cx="1137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Clustered Data ONTAP</a:t>
            </a:r>
            <a:endParaRPr lang="en-US" sz="800" b="1" dirty="0"/>
          </a:p>
        </p:txBody>
      </p:sp>
      <p:grpSp>
        <p:nvGrpSpPr>
          <p:cNvPr id="46" name="Group 45"/>
          <p:cNvGrpSpPr/>
          <p:nvPr/>
        </p:nvGrpSpPr>
        <p:grpSpPr>
          <a:xfrm>
            <a:off x="8008704" y="1402664"/>
            <a:ext cx="913089" cy="575889"/>
            <a:chOff x="4820714" y="1814594"/>
            <a:chExt cx="1266918" cy="575889"/>
          </a:xfrm>
        </p:grpSpPr>
        <p:pic>
          <p:nvPicPr>
            <p:cNvPr id="47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49131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8" name="TextBox 47"/>
            <p:cNvSpPr txBox="1"/>
            <p:nvPr/>
          </p:nvSpPr>
          <p:spPr>
            <a:xfrm>
              <a:off x="5043389" y="1814594"/>
              <a:ext cx="82296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Clients</a:t>
              </a:r>
              <a:endParaRPr lang="en-US" sz="800" b="1" dirty="0"/>
            </a:p>
          </p:txBody>
        </p:sp>
        <p:pic>
          <p:nvPicPr>
            <p:cNvPr id="49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820714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0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676149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</p:grpSp>
      <p:cxnSp>
        <p:nvCxnSpPr>
          <p:cNvPr id="51" name="Straight Arrow Connector 50"/>
          <p:cNvCxnSpPr>
            <a:stCxn id="47" idx="2"/>
            <a:endCxn id="14" idx="0"/>
          </p:cNvCxnSpPr>
          <p:nvPr/>
        </p:nvCxnSpPr>
        <p:spPr>
          <a:xfrm flipH="1">
            <a:off x="8450648" y="1978553"/>
            <a:ext cx="15105" cy="503436"/>
          </a:xfrm>
          <a:prstGeom prst="straightConnector1">
            <a:avLst/>
          </a:prstGeom>
          <a:ln w="25400">
            <a:solidFill>
              <a:srgbClr val="9E303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image152.png" descr="User-Access-Bad-Guys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556995" y="2144544"/>
            <a:ext cx="123568" cy="171452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3" name="Straight Arrow Connector 52"/>
          <p:cNvCxnSpPr>
            <a:stCxn id="47" idx="2"/>
            <a:endCxn id="14" idx="0"/>
          </p:cNvCxnSpPr>
          <p:nvPr/>
        </p:nvCxnSpPr>
        <p:spPr>
          <a:xfrm flipH="1">
            <a:off x="8450648" y="1978553"/>
            <a:ext cx="15105" cy="503436"/>
          </a:xfrm>
          <a:prstGeom prst="straightConnector1">
            <a:avLst/>
          </a:prstGeom>
          <a:ln w="25400">
            <a:solidFill>
              <a:srgbClr val="58A6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151.png" descr="User-Access-Good-Guys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556296" y="2146838"/>
            <a:ext cx="123568" cy="171452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5" name="Straight Arrow Connector 54"/>
          <p:cNvCxnSpPr>
            <a:stCxn id="28" idx="2"/>
            <a:endCxn id="20" idx="0"/>
          </p:cNvCxnSpPr>
          <p:nvPr/>
        </p:nvCxnSpPr>
        <p:spPr>
          <a:xfrm flipH="1">
            <a:off x="4760052" y="1978553"/>
            <a:ext cx="15108" cy="508024"/>
          </a:xfrm>
          <a:prstGeom prst="straightConnector1">
            <a:avLst/>
          </a:prstGeom>
          <a:ln w="25400">
            <a:solidFill>
              <a:srgbClr val="9E303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image152.png" descr="User-Access-Bad-Guys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873717" y="2144544"/>
            <a:ext cx="123568" cy="171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7" name="Group 56"/>
          <p:cNvGrpSpPr/>
          <p:nvPr/>
        </p:nvGrpSpPr>
        <p:grpSpPr>
          <a:xfrm>
            <a:off x="7951465" y="4448550"/>
            <a:ext cx="1026302" cy="1472391"/>
            <a:chOff x="8584347" y="2470784"/>
            <a:chExt cx="1424002" cy="1472391"/>
          </a:xfrm>
        </p:grpSpPr>
        <p:pic>
          <p:nvPicPr>
            <p:cNvPr id="58" name="image8.png" descr="FAS2554-4U-HA-Pair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584348" y="2475543"/>
              <a:ext cx="1371608" cy="489212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584348" y="296475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0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584347" y="345396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61" name="Rectangle 60"/>
            <p:cNvSpPr/>
            <p:nvPr/>
          </p:nvSpPr>
          <p:spPr>
            <a:xfrm>
              <a:off x="9460772" y="2497926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err="1" smtClean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9387328" y="2470784"/>
              <a:ext cx="62102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chemeClr val="bg1"/>
                  </a:solidFill>
                </a:rPr>
                <a:t>HA PAIR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265784" y="4453313"/>
            <a:ext cx="1027977" cy="1476975"/>
            <a:chOff x="1466847" y="2466200"/>
            <a:chExt cx="1426326" cy="1476975"/>
          </a:xfrm>
        </p:grpSpPr>
        <p:pic>
          <p:nvPicPr>
            <p:cNvPr id="64" name="image305.png" descr="FAS2240-4U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466849" y="2475547"/>
              <a:ext cx="1371604" cy="489208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5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66848" y="296475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6" name="image18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66847" y="3453965"/>
              <a:ext cx="1371605" cy="489210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67" name="Rectangle 66"/>
            <p:cNvSpPr/>
            <p:nvPr/>
          </p:nvSpPr>
          <p:spPr>
            <a:xfrm>
              <a:off x="2345596" y="2493342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 err="1" smtClean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272152" y="2466200"/>
              <a:ext cx="62102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 smtClean="0">
                  <a:solidFill>
                    <a:schemeClr val="bg1"/>
                  </a:solidFill>
                </a:rPr>
                <a:t>HA PAIR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69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52313" y="5098173"/>
            <a:ext cx="287058" cy="685808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437994" y="5098173"/>
            <a:ext cx="287058" cy="685808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Rectangle 70"/>
          <p:cNvSpPr/>
          <p:nvPr/>
        </p:nvSpPr>
        <p:spPr>
          <a:xfrm>
            <a:off x="6334891" y="5204446"/>
            <a:ext cx="658763" cy="4643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cxnSp>
        <p:nvCxnSpPr>
          <p:cNvPr id="72" name="Straight Arrow Connector 71"/>
          <p:cNvCxnSpPr>
            <a:stCxn id="69" idx="3"/>
            <a:endCxn id="70" idx="1"/>
          </p:cNvCxnSpPr>
          <p:nvPr/>
        </p:nvCxnSpPr>
        <p:spPr>
          <a:xfrm>
            <a:off x="5039371" y="5441077"/>
            <a:ext cx="3398623" cy="0"/>
          </a:xfrm>
          <a:prstGeom prst="straightConnector1">
            <a:avLst/>
          </a:prstGeom>
          <a:ln w="63500">
            <a:solidFill>
              <a:srgbClr val="F95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image112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391847" y="5253553"/>
            <a:ext cx="576646" cy="375048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TextBox 73"/>
          <p:cNvSpPr txBox="1"/>
          <p:nvPr/>
        </p:nvSpPr>
        <p:spPr>
          <a:xfrm>
            <a:off x="4260873" y="5930287"/>
            <a:ext cx="988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7-Mode</a:t>
            </a:r>
          </a:p>
          <a:p>
            <a:pPr algn="ctr"/>
            <a:r>
              <a:rPr lang="en-US" sz="800" b="1" dirty="0" smtClean="0"/>
              <a:t>Secondary</a:t>
            </a:r>
            <a:endParaRPr lang="en-US" sz="8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7848020" y="5920940"/>
            <a:ext cx="113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Clustered Data ONTAP</a:t>
            </a:r>
          </a:p>
          <a:p>
            <a:pPr algn="ctr"/>
            <a:r>
              <a:rPr lang="en-US" sz="800" b="1" dirty="0" smtClean="0"/>
              <a:t>Secondary</a:t>
            </a:r>
            <a:endParaRPr lang="en-US" sz="800" b="1" dirty="0"/>
          </a:p>
        </p:txBody>
      </p:sp>
      <p:cxnSp>
        <p:nvCxnSpPr>
          <p:cNvPr id="76" name="Straight Arrow Connector 75"/>
          <p:cNvCxnSpPr>
            <a:stCxn id="26" idx="2"/>
            <a:endCxn id="70" idx="0"/>
          </p:cNvCxnSpPr>
          <p:nvPr/>
        </p:nvCxnSpPr>
        <p:spPr>
          <a:xfrm flipH="1">
            <a:off x="8581523" y="3807898"/>
            <a:ext cx="4911" cy="1290275"/>
          </a:xfrm>
          <a:prstGeom prst="straightConnector1">
            <a:avLst/>
          </a:prstGeom>
          <a:ln w="63500">
            <a:solidFill>
              <a:srgbClr val="58A61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33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>
                <a:solidFill>
                  <a:schemeClr val="bg1"/>
                </a:solidFill>
              </a:rPr>
              <a:t>Tranzicija iz 7-mode na cDOT - </a:t>
            </a:r>
            <a:r>
              <a:rPr lang="sl-SI" altLang="sl-SI" sz="2800" dirty="0" smtClean="0">
                <a:solidFill>
                  <a:schemeClr val="bg1"/>
                </a:solidFill>
              </a:rPr>
              <a:t>CFT</a:t>
            </a:r>
          </a:p>
        </p:txBody>
      </p:sp>
      <p:pic>
        <p:nvPicPr>
          <p:cNvPr id="3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42513" y="3024015"/>
            <a:ext cx="1371248" cy="489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42512" y="3513225"/>
            <a:ext cx="1371248" cy="4892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" name="Group 5"/>
          <p:cNvGrpSpPr/>
          <p:nvPr/>
        </p:nvGrpSpPr>
        <p:grpSpPr>
          <a:xfrm>
            <a:off x="7542513" y="2520519"/>
            <a:ext cx="1433154" cy="503497"/>
            <a:chOff x="10238720" y="2391590"/>
            <a:chExt cx="1433527" cy="503497"/>
          </a:xfrm>
        </p:grpSpPr>
        <p:pic>
          <p:nvPicPr>
            <p:cNvPr id="7" name="image8.png" descr="FAS2554-4U-HA-Pair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238720" y="2405875"/>
              <a:ext cx="1371608" cy="48921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8" name="Rectangle 7"/>
            <p:cNvSpPr/>
            <p:nvPr/>
          </p:nvSpPr>
          <p:spPr>
            <a:xfrm>
              <a:off x="11124670" y="2418732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051226" y="2391590"/>
              <a:ext cx="62102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>
                  <a:solidFill>
                    <a:schemeClr val="bg1"/>
                  </a:solidFill>
                </a:rPr>
                <a:t>HA PAIR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51920" y="3028599"/>
            <a:ext cx="1371248" cy="489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51919" y="3517809"/>
            <a:ext cx="1371248" cy="4892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" name="Group 11"/>
          <p:cNvGrpSpPr/>
          <p:nvPr/>
        </p:nvGrpSpPr>
        <p:grpSpPr>
          <a:xfrm>
            <a:off x="3851921" y="2530045"/>
            <a:ext cx="1425953" cy="498555"/>
            <a:chOff x="6547167" y="2401116"/>
            <a:chExt cx="1426324" cy="498555"/>
          </a:xfrm>
        </p:grpSpPr>
        <p:pic>
          <p:nvPicPr>
            <p:cNvPr id="13" name="image305.png" descr="FAS2240-4U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547167" y="2410463"/>
              <a:ext cx="1371604" cy="48920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4" name="Rectangle 13"/>
            <p:cNvSpPr/>
            <p:nvPr/>
          </p:nvSpPr>
          <p:spPr>
            <a:xfrm>
              <a:off x="7425914" y="2428258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52470" y="2401116"/>
              <a:ext cx="62102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>
                  <a:solidFill>
                    <a:schemeClr val="bg1"/>
                  </a:solidFill>
                </a:rPr>
                <a:t>HA PAIR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92958" y="3101752"/>
            <a:ext cx="199096" cy="34290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" name="Group 16"/>
          <p:cNvGrpSpPr/>
          <p:nvPr/>
        </p:nvGrpSpPr>
        <p:grpSpPr>
          <a:xfrm>
            <a:off x="3904248" y="1455479"/>
            <a:ext cx="1266588" cy="575889"/>
            <a:chOff x="4820714" y="1814594"/>
            <a:chExt cx="1266918" cy="575889"/>
          </a:xfrm>
        </p:grpSpPr>
        <p:pic>
          <p:nvPicPr>
            <p:cNvPr id="18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49131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5043389" y="1814594"/>
              <a:ext cx="82296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Clients</a:t>
              </a:r>
              <a:endParaRPr lang="en-US" sz="900" b="1" dirty="0"/>
            </a:p>
          </p:txBody>
        </p:sp>
        <p:pic>
          <p:nvPicPr>
            <p:cNvPr id="20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820714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1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676149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22" name="Group 21"/>
          <p:cNvGrpSpPr/>
          <p:nvPr/>
        </p:nvGrpSpPr>
        <p:grpSpPr>
          <a:xfrm>
            <a:off x="5935524" y="1646348"/>
            <a:ext cx="894631" cy="910838"/>
            <a:chOff x="8572046" y="2215044"/>
            <a:chExt cx="894864" cy="910838"/>
          </a:xfrm>
        </p:grpSpPr>
        <p:pic>
          <p:nvPicPr>
            <p:cNvPr id="23" name="image227.pn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8651984" y="2461265"/>
              <a:ext cx="734988" cy="664617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4" name="image110.png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813427" y="2503600"/>
              <a:ext cx="412102" cy="41342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5" name="TextBox 24"/>
            <p:cNvSpPr txBox="1"/>
            <p:nvPr/>
          </p:nvSpPr>
          <p:spPr>
            <a:xfrm>
              <a:off x="8572046" y="2215044"/>
              <a:ext cx="8948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7MTT CFT</a:t>
              </a:r>
              <a:endParaRPr lang="en-US" sz="900" b="1" dirty="0"/>
            </a:p>
          </p:txBody>
        </p:sp>
      </p:grpSp>
      <p:cxnSp>
        <p:nvCxnSpPr>
          <p:cNvPr id="26" name="Straight Arrow Connector 25"/>
          <p:cNvCxnSpPr>
            <a:stCxn id="18" idx="2"/>
            <a:endCxn id="13" idx="0"/>
          </p:cNvCxnSpPr>
          <p:nvPr/>
        </p:nvCxnSpPr>
        <p:spPr>
          <a:xfrm flipH="1">
            <a:off x="4537544" y="2031367"/>
            <a:ext cx="698" cy="508024"/>
          </a:xfrm>
          <a:prstGeom prst="straightConnector1">
            <a:avLst/>
          </a:prstGeom>
          <a:ln w="25400">
            <a:solidFill>
              <a:srgbClr val="58A6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151.png" descr="User-Access-Good-Guys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459853" y="2199653"/>
            <a:ext cx="171407" cy="17145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Content Placeholder 10"/>
          <p:cNvSpPr txBox="1">
            <a:spLocks/>
          </p:cNvSpPr>
          <p:nvPr/>
        </p:nvSpPr>
        <p:spPr>
          <a:xfrm>
            <a:off x="260706" y="1727825"/>
            <a:ext cx="3471122" cy="4632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 Unicode MS" charset="0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dirty="0" smtClean="0"/>
              <a:t>Copy-Free Transition </a:t>
            </a:r>
            <a:r>
              <a:rPr lang="sl-SI" sz="1400" dirty="0" smtClean="0"/>
              <a:t>procedura</a:t>
            </a:r>
            <a:endParaRPr lang="en-US" sz="1400" dirty="0" smtClean="0"/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Inicializacija 7MTT procedure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Odklop uporabnikov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Fizični preklop diskovnih polic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857658" lvl="2">
              <a:spcBef>
                <a:spcPts val="600"/>
              </a:spcBef>
              <a:buFont typeface="+mj-lt"/>
              <a:buAutoNum type="arabicPeriod"/>
            </a:pPr>
            <a:r>
              <a:rPr lang="sl-SI" sz="1050" dirty="0" smtClean="0">
                <a:cs typeface="Courier New" panose="02070309020205020404" pitchFamily="49" charset="0"/>
              </a:rPr>
              <a:t>Odklop polic iz 7-mode</a:t>
            </a:r>
            <a:endParaRPr lang="en-US" sz="1050" dirty="0" smtClean="0">
              <a:cs typeface="Courier New" panose="02070309020205020404" pitchFamily="49" charset="0"/>
            </a:endParaRPr>
          </a:p>
          <a:p>
            <a:pPr marL="857658" lvl="2">
              <a:spcBef>
                <a:spcPts val="600"/>
              </a:spcBef>
              <a:buFont typeface="+mj-lt"/>
              <a:buAutoNum type="arabicPeriod"/>
            </a:pPr>
            <a:r>
              <a:rPr lang="sl-SI" sz="1050" dirty="0" smtClean="0">
                <a:cs typeface="Courier New" panose="02070309020205020404" pitchFamily="49" charset="0"/>
              </a:rPr>
              <a:t>Priklop polic na cDOT</a:t>
            </a:r>
            <a:endParaRPr lang="en-US" sz="1050" dirty="0" smtClean="0">
              <a:cs typeface="Courier New" panose="02070309020205020404" pitchFamily="49" charset="0"/>
            </a:endParaRPr>
          </a:p>
          <a:p>
            <a:pPr marL="571704" lvl="1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Uvoz podatkov in konfiguracija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Priklop uporabnikov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Zaključek migracije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>
              <a:spcBef>
                <a:spcPts val="600"/>
              </a:spcBef>
              <a:buFont typeface="+mj-lt"/>
              <a:buAutoNum type="arabicPeriod"/>
            </a:pPr>
            <a:endParaRPr lang="en-US" sz="1100" dirty="0" smtClean="0">
              <a:cs typeface="Courier New" panose="02070309020205020404" pitchFamily="49" charset="0"/>
            </a:endParaRPr>
          </a:p>
          <a:p>
            <a:pPr marL="292309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400" dirty="0" err="1" smtClean="0">
                <a:cs typeface="Courier New" panose="02070309020205020404" pitchFamily="49" charset="0"/>
              </a:rPr>
              <a:t>SnapMirror</a:t>
            </a:r>
            <a:r>
              <a:rPr lang="en-US" sz="1400" dirty="0" smtClean="0">
                <a:cs typeface="Courier New" panose="02070309020205020404" pitchFamily="49" charset="0"/>
              </a:rPr>
              <a:t> </a:t>
            </a:r>
            <a:r>
              <a:rPr lang="sl-SI" sz="1400" dirty="0" smtClean="0">
                <a:cs typeface="Courier New" panose="02070309020205020404" pitchFamily="49" charset="0"/>
              </a:rPr>
              <a:t>relacije</a:t>
            </a:r>
            <a:endParaRPr lang="en-US" sz="14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Zaključena CFT procedura na primarnemu in sekundarnemu sistemu</a:t>
            </a:r>
            <a:endParaRPr lang="en-US" sz="1100" dirty="0" smtClean="0">
              <a:cs typeface="Courier New" panose="02070309020205020404" pitchFamily="49" charset="0"/>
            </a:endParaRPr>
          </a:p>
          <a:p>
            <a:pPr marL="571704" lvl="1" indent="-342900">
              <a:spcBef>
                <a:spcPts val="600"/>
              </a:spcBef>
              <a:buFont typeface="+mj-lt"/>
              <a:buAutoNum type="arabicPeriod"/>
            </a:pPr>
            <a:r>
              <a:rPr lang="sl-SI" sz="1100" dirty="0" smtClean="0">
                <a:cs typeface="Courier New" panose="02070309020205020404" pitchFamily="49" charset="0"/>
              </a:rPr>
              <a:t>Sinhronizacija (resync) primarnega in sekundarnega cDOT sistema</a:t>
            </a:r>
            <a:endParaRPr lang="en-US" sz="1100" dirty="0" smtClean="0">
              <a:cs typeface="Courier New" panose="02070309020205020404" pitchFamily="49" charset="0"/>
            </a:endParaRPr>
          </a:p>
        </p:txBody>
      </p:sp>
      <p:cxnSp>
        <p:nvCxnSpPr>
          <p:cNvPr id="29" name="Straight Arrow Connector 28"/>
          <p:cNvCxnSpPr>
            <a:stCxn id="23" idx="1"/>
            <a:endCxn id="13" idx="3"/>
          </p:cNvCxnSpPr>
          <p:nvPr/>
        </p:nvCxnSpPr>
        <p:spPr>
          <a:xfrm flipH="1">
            <a:off x="5223168" y="2224879"/>
            <a:ext cx="792274" cy="5591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3"/>
            <a:endCxn id="7" idx="1"/>
          </p:cNvCxnSpPr>
          <p:nvPr/>
        </p:nvCxnSpPr>
        <p:spPr>
          <a:xfrm>
            <a:off x="6750238" y="2224879"/>
            <a:ext cx="792275" cy="5545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26167" y="4007020"/>
            <a:ext cx="8227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7-Mode</a:t>
            </a:r>
            <a:endParaRPr lang="en-US" sz="9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439067" y="4002436"/>
            <a:ext cx="15781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Clustered Data ONTAP</a:t>
            </a:r>
            <a:endParaRPr lang="en-US" sz="900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7594841" y="1455479"/>
            <a:ext cx="1266588" cy="575889"/>
            <a:chOff x="4820714" y="1814594"/>
            <a:chExt cx="1266918" cy="575889"/>
          </a:xfrm>
        </p:grpSpPr>
        <p:pic>
          <p:nvPicPr>
            <p:cNvPr id="34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49131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5" name="TextBox 34"/>
            <p:cNvSpPr txBox="1"/>
            <p:nvPr/>
          </p:nvSpPr>
          <p:spPr>
            <a:xfrm>
              <a:off x="5043389" y="1814594"/>
              <a:ext cx="82296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Clients</a:t>
              </a:r>
              <a:endParaRPr lang="en-US" sz="900" b="1" dirty="0"/>
            </a:p>
          </p:txBody>
        </p:sp>
        <p:pic>
          <p:nvPicPr>
            <p:cNvPr id="36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820714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37" name="image216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676149" y="2060815"/>
              <a:ext cx="411483" cy="329668"/>
            </a:xfrm>
            <a:prstGeom prst="rect">
              <a:avLst/>
            </a:prstGeom>
            <a:ln w="12700">
              <a:miter lim="400000"/>
            </a:ln>
          </p:spPr>
        </p:pic>
      </p:grpSp>
      <p:cxnSp>
        <p:nvCxnSpPr>
          <p:cNvPr id="38" name="Straight Arrow Connector 37"/>
          <p:cNvCxnSpPr>
            <a:stCxn id="34" idx="2"/>
            <a:endCxn id="7" idx="0"/>
          </p:cNvCxnSpPr>
          <p:nvPr/>
        </p:nvCxnSpPr>
        <p:spPr>
          <a:xfrm flipH="1">
            <a:off x="8228138" y="2031367"/>
            <a:ext cx="697" cy="503436"/>
          </a:xfrm>
          <a:prstGeom prst="straightConnector1">
            <a:avLst/>
          </a:prstGeom>
          <a:ln w="25400">
            <a:solidFill>
              <a:srgbClr val="9E303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152.png" descr="User-Access-Bad-Guys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143131" y="2197359"/>
            <a:ext cx="171407" cy="171452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40" name="Straight Arrow Connector 39"/>
          <p:cNvCxnSpPr/>
          <p:nvPr/>
        </p:nvCxnSpPr>
        <p:spPr>
          <a:xfrm flipH="1">
            <a:off x="8228135" y="2031367"/>
            <a:ext cx="697" cy="503436"/>
          </a:xfrm>
          <a:prstGeom prst="straightConnector1">
            <a:avLst/>
          </a:prstGeom>
          <a:ln w="25400">
            <a:solidFill>
              <a:srgbClr val="58A61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151.png" descr="User-Access-Good-Guys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142429" y="2199653"/>
            <a:ext cx="171407" cy="171452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42" name="Straight Arrow Connector 41"/>
          <p:cNvCxnSpPr/>
          <p:nvPr/>
        </p:nvCxnSpPr>
        <p:spPr>
          <a:xfrm flipH="1">
            <a:off x="4537541" y="2031367"/>
            <a:ext cx="698" cy="508024"/>
          </a:xfrm>
          <a:prstGeom prst="straightConnector1">
            <a:avLst/>
          </a:prstGeom>
          <a:ln w="25400">
            <a:solidFill>
              <a:srgbClr val="9E303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image152.png" descr="User-Access-Bad-Guys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459850" y="2197359"/>
            <a:ext cx="171407" cy="171452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37602" y="4995335"/>
            <a:ext cx="1371248" cy="489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37601" y="5484545"/>
            <a:ext cx="1371248" cy="4892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6" name="Group 45"/>
          <p:cNvGrpSpPr/>
          <p:nvPr/>
        </p:nvGrpSpPr>
        <p:grpSpPr>
          <a:xfrm>
            <a:off x="7537602" y="4491839"/>
            <a:ext cx="1433154" cy="503497"/>
            <a:chOff x="10233808" y="4362910"/>
            <a:chExt cx="1433527" cy="503497"/>
          </a:xfrm>
        </p:grpSpPr>
        <p:pic>
          <p:nvPicPr>
            <p:cNvPr id="47" name="image8.png" descr="FAS2554-4U-HA-Pair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233808" y="4377195"/>
              <a:ext cx="1371608" cy="48921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8" name="Rectangle 47"/>
            <p:cNvSpPr/>
            <p:nvPr/>
          </p:nvSpPr>
          <p:spPr>
            <a:xfrm>
              <a:off x="11119758" y="4390052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046314" y="4362910"/>
              <a:ext cx="62102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>
                  <a:solidFill>
                    <a:schemeClr val="bg1"/>
                  </a:solidFill>
                </a:rPr>
                <a:t>HA PAIR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0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51922" y="5004682"/>
            <a:ext cx="1371248" cy="489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1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51921" y="5493892"/>
            <a:ext cx="1371248" cy="48921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" name="Group 51"/>
          <p:cNvGrpSpPr/>
          <p:nvPr/>
        </p:nvGrpSpPr>
        <p:grpSpPr>
          <a:xfrm>
            <a:off x="3851923" y="4506128"/>
            <a:ext cx="1425953" cy="498555"/>
            <a:chOff x="6547169" y="4377199"/>
            <a:chExt cx="1426324" cy="498555"/>
          </a:xfrm>
        </p:grpSpPr>
        <p:pic>
          <p:nvPicPr>
            <p:cNvPr id="53" name="image305.png" descr="FAS2240-4U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547169" y="4386546"/>
              <a:ext cx="1371604" cy="489208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54" name="Rectangle 53"/>
            <p:cNvSpPr/>
            <p:nvPr/>
          </p:nvSpPr>
          <p:spPr>
            <a:xfrm>
              <a:off x="7425916" y="4404341"/>
              <a:ext cx="474134" cy="161161"/>
            </a:xfrm>
            <a:prstGeom prst="rect">
              <a:avLst/>
            </a:prstGeom>
            <a:solidFill>
              <a:srgbClr val="005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 smtClean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352472" y="4377199"/>
              <a:ext cx="62102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>
                  <a:solidFill>
                    <a:schemeClr val="bg1"/>
                  </a:solidFill>
                </a:rPr>
                <a:t>HA PAIR</a:t>
              </a:r>
              <a:endParaRPr lang="en-US" sz="7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847009" y="5983102"/>
            <a:ext cx="1371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7-Mode</a:t>
            </a:r>
          </a:p>
          <a:p>
            <a:pPr algn="ctr"/>
            <a:r>
              <a:rPr lang="en-US" sz="900" b="1" dirty="0" smtClean="0"/>
              <a:t>Secondary</a:t>
            </a:r>
            <a:endParaRPr lang="en-US" sz="9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434156" y="5973755"/>
            <a:ext cx="157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Clustered Data ONTAP</a:t>
            </a:r>
          </a:p>
          <a:p>
            <a:pPr algn="ctr"/>
            <a:r>
              <a:rPr lang="en-US" sz="900" b="1" dirty="0" smtClean="0"/>
              <a:t>Secondary</a:t>
            </a:r>
            <a:endParaRPr lang="en-US" sz="900" b="1" dirty="0"/>
          </a:p>
        </p:txBody>
      </p:sp>
      <p:pic>
        <p:nvPicPr>
          <p:cNvPr id="58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78822" y="3097168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92958" y="5077835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91744" y="5077835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image174.png" descr="Aggregate-Option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251866" y="5583047"/>
            <a:ext cx="571351" cy="31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image174.png" descr="Aggregate-Option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246958" y="3602380"/>
            <a:ext cx="571351" cy="31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89159" y="3101752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375023" y="3097168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65" name="image174.png" descr="Aggregate-Option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943159" y="3602380"/>
            <a:ext cx="571351" cy="310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89159" y="5082419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image141.png" descr="FlexVol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375023" y="5077835"/>
            <a:ext cx="199096" cy="342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174.png" descr="Aggregate-Option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943159" y="5583047"/>
            <a:ext cx="571351" cy="310900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69" name="Straight Arrow Connector 68"/>
          <p:cNvCxnSpPr>
            <a:stCxn id="63" idx="2"/>
            <a:endCxn id="66" idx="0"/>
          </p:cNvCxnSpPr>
          <p:nvPr/>
        </p:nvCxnSpPr>
        <p:spPr>
          <a:xfrm>
            <a:off x="7988707" y="3444657"/>
            <a:ext cx="0" cy="1637763"/>
          </a:xfrm>
          <a:prstGeom prst="straightConnector1">
            <a:avLst/>
          </a:prstGeom>
          <a:ln w="63500">
            <a:solidFill>
              <a:srgbClr val="58A61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4" idx="2"/>
            <a:endCxn id="67" idx="0"/>
          </p:cNvCxnSpPr>
          <p:nvPr/>
        </p:nvCxnSpPr>
        <p:spPr>
          <a:xfrm>
            <a:off x="8474571" y="3440073"/>
            <a:ext cx="0" cy="1637763"/>
          </a:xfrm>
          <a:prstGeom prst="straightConnector1">
            <a:avLst/>
          </a:prstGeom>
          <a:ln w="63500">
            <a:solidFill>
              <a:srgbClr val="58A61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11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000"/>
                            </p:stCondLst>
                            <p:childTnLst>
                              <p:par>
                                <p:cTn id="2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90525"/>
            <a:ext cx="8504238" cy="798513"/>
          </a:xfrm>
          <a:solidFill>
            <a:srgbClr val="92D050"/>
          </a:solidFill>
          <a:ln w="18360" cap="flat">
            <a:solidFill>
              <a:srgbClr val="92D050"/>
            </a:solidFill>
            <a:bevel/>
            <a:headEnd/>
            <a:tailEnd/>
          </a:ln>
        </p:spPr>
        <p:txBody>
          <a:bodyPr lIns="9360" tIns="97056" rIns="9360" bIns="936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bg1"/>
                </a:solidFill>
              </a:rPr>
              <a:t>Forign LUN import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" y="1643798"/>
            <a:ext cx="9144000" cy="4987636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691680" y="1052736"/>
            <a:ext cx="567123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pPr marL="342900" indent="-342900">
              <a:lnSpc>
                <a:spcPts val="1900"/>
              </a:lnSpc>
              <a:buFont typeface="Arial"/>
              <a:buChar char="•"/>
            </a:pPr>
            <a:r>
              <a:rPr lang="sl-SI" sz="1800" dirty="0" smtClean="0"/>
              <a:t>Migracija podatkov iz diskovnih sistemov drugih proizvajalcev</a:t>
            </a:r>
            <a:endParaRPr lang="en-US" sz="1800" dirty="0">
              <a:solidFill>
                <a:srgbClr val="000000"/>
              </a:solidFill>
              <a:latin typeface="Arial"/>
            </a:endParaRPr>
          </a:p>
          <a:p>
            <a:pPr marL="342900" indent="-342900">
              <a:lnSpc>
                <a:spcPts val="1900"/>
              </a:lnSpc>
              <a:buFont typeface="Arial"/>
              <a:buChar char="•"/>
            </a:pPr>
            <a:r>
              <a:rPr lang="en-US" sz="1800" dirty="0" smtClean="0"/>
              <a:t>Foreign LUN import </a:t>
            </a:r>
            <a:r>
              <a:rPr lang="sl-SI" sz="1800" dirty="0" smtClean="0"/>
              <a:t>tehonologija v </a:t>
            </a:r>
            <a:r>
              <a:rPr lang="en-US" sz="1800" dirty="0" smtClean="0"/>
              <a:t>clustered </a:t>
            </a:r>
            <a:r>
              <a:rPr lang="en-US" sz="1800" dirty="0"/>
              <a:t>Data ONTAP 8.3 </a:t>
            </a:r>
          </a:p>
          <a:p>
            <a:pPr marL="342900" indent="-342900">
              <a:lnSpc>
                <a:spcPts val="1900"/>
              </a:lnSpc>
              <a:buFont typeface="Arial"/>
              <a:buChar char="•"/>
            </a:pPr>
            <a:r>
              <a:rPr lang="sl-SI" sz="1800" dirty="0" smtClean="0"/>
              <a:t>Brez dodatne licence</a:t>
            </a:r>
            <a:endParaRPr lang="en-US" sz="1800" dirty="0"/>
          </a:p>
          <a:p>
            <a:pPr marL="342900" indent="-342900">
              <a:lnSpc>
                <a:spcPts val="1900"/>
              </a:lnSpc>
              <a:buFont typeface="Arial"/>
              <a:buChar char="•"/>
            </a:pPr>
            <a:r>
              <a:rPr lang="sl-SI" sz="1800" dirty="0" smtClean="0"/>
              <a:t>Brez dodatne strojne opreme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679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11276</TotalTime>
  <Words>538</Words>
  <Application>Microsoft Office PowerPoint</Application>
  <PresentationFormat>On-screen Show (4:3)</PresentationFormat>
  <Paragraphs>225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MS Gothic</vt:lpstr>
      <vt:lpstr>ＭＳ Ｐゴシック</vt:lpstr>
      <vt:lpstr>Arial</vt:lpstr>
      <vt:lpstr>Calibri</vt:lpstr>
      <vt:lpstr>Courier New</vt:lpstr>
      <vt:lpstr>Times New Roman</vt:lpstr>
      <vt:lpstr>Wingdings</vt:lpstr>
      <vt:lpstr>Wingdings 2</vt:lpstr>
      <vt:lpstr>1_Office Theme</vt:lpstr>
      <vt:lpstr>PowerPoint Presentation</vt:lpstr>
      <vt:lpstr>PowerPoint Presentation</vt:lpstr>
      <vt:lpstr>SVM Snapmirror</vt:lpstr>
      <vt:lpstr>In-Line Deduplikacija</vt:lpstr>
      <vt:lpstr>Space Savings Estimation Tool 3.1</vt:lpstr>
      <vt:lpstr>Pregled učinkovitostnih tehnologij</vt:lpstr>
      <vt:lpstr>Tranzicija iz 7-mode na cDOT - CBT</vt:lpstr>
      <vt:lpstr>Tranzicija iz 7-mode na cDOT - CFT</vt:lpstr>
      <vt:lpstr>Forign LUN import</vt:lpstr>
      <vt:lpstr>Migracija podatkov</vt:lpstr>
      <vt:lpstr>Paleta opzimizacij</vt:lpstr>
      <vt:lpstr>Demo v živo</vt:lpstr>
      <vt:lpstr>Anketa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Piksl</dc:creator>
  <cp:lastModifiedBy>Matej Moškon</cp:lastModifiedBy>
  <cp:revision>320</cp:revision>
  <cp:lastPrinted>2013-10-13T11:44:25Z</cp:lastPrinted>
  <dcterms:created xsi:type="dcterms:W3CDTF">1601-01-01T00:00:00Z</dcterms:created>
  <dcterms:modified xsi:type="dcterms:W3CDTF">2016-04-22T12:44:31Z</dcterms:modified>
</cp:coreProperties>
</file>