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0" r:id="rId1"/>
  </p:sldMasterIdLst>
  <p:notesMasterIdLst>
    <p:notesMasterId r:id="rId20"/>
  </p:notesMasterIdLst>
  <p:handoutMasterIdLst>
    <p:handoutMasterId r:id="rId21"/>
  </p:handoutMasterIdLst>
  <p:sldIdLst>
    <p:sldId id="256" r:id="rId2"/>
    <p:sldId id="351" r:id="rId3"/>
    <p:sldId id="386" r:id="rId4"/>
    <p:sldId id="379" r:id="rId5"/>
    <p:sldId id="381" r:id="rId6"/>
    <p:sldId id="368" r:id="rId7"/>
    <p:sldId id="369" r:id="rId8"/>
    <p:sldId id="370" r:id="rId9"/>
    <p:sldId id="274" r:id="rId10"/>
    <p:sldId id="382" r:id="rId11"/>
    <p:sldId id="383" r:id="rId12"/>
    <p:sldId id="364" r:id="rId13"/>
    <p:sldId id="372" r:id="rId14"/>
    <p:sldId id="384" r:id="rId15"/>
    <p:sldId id="373" r:id="rId16"/>
    <p:sldId id="374" r:id="rId17"/>
    <p:sldId id="376" r:id="rId18"/>
    <p:sldId id="380" r:id="rId19"/>
  </p:sldIdLst>
  <p:sldSz cx="9144000" cy="5143500" type="screen16x9"/>
  <p:notesSz cx="6858000" cy="9296400"/>
  <p:defaultTextStyle>
    <a:defPPr>
      <a:defRPr lang="en-US"/>
    </a:defPPr>
    <a:lvl1pPr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07988" indent="49213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815975" indent="98425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223963" indent="147638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631950" indent="196850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D7A"/>
    <a:srgbClr val="83D45E"/>
    <a:srgbClr val="FEFFFC"/>
    <a:srgbClr val="002C43"/>
    <a:srgbClr val="002230"/>
    <a:srgbClr val="9C9C9C"/>
    <a:srgbClr val="FFFFFF"/>
    <a:srgbClr val="A8C9DF"/>
    <a:srgbClr val="B1D0ED"/>
    <a:srgbClr val="92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461" autoAdjust="0"/>
    <p:restoredTop sz="82048" autoAdjust="0"/>
  </p:normalViewPr>
  <p:slideViewPr>
    <p:cSldViewPr snapToGrid="0">
      <p:cViewPr varScale="1">
        <p:scale>
          <a:sx n="126" d="100"/>
          <a:sy n="126" d="100"/>
        </p:scale>
        <p:origin x="816" y="114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880" y="-8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816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81633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CBF0227-73D1-FF4A-BC91-FE958290113F}" type="datetimeFigureOut">
              <a:rPr lang="en-US"/>
              <a:pPr>
                <a:defRPr/>
              </a:pPr>
              <a:t>6/1/2016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816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81633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0902DB4-DCF7-384E-9ED7-C4FF588CAE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81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816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81633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A37B67A-BA50-DA43-8534-0AD0821A1339}" type="datetimeFigureOut">
              <a:rPr lang="en-US"/>
              <a:pPr>
                <a:defRPr/>
              </a:pPr>
              <a:t>6/1/2016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816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81633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A066C01-18BF-6F4D-9334-C915035FD9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69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512763" rtl="0" fontAlgn="base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255588" algn="l" defTabSz="512763" rtl="0" fontAlgn="base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512763" algn="l" defTabSz="512763" rtl="0" fontAlgn="base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769938" algn="l" defTabSz="512763" rtl="0" fontAlgn="base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027113" algn="l" defTabSz="512763" rtl="0" fontAlgn="base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1285646" algn="l" defTabSz="514259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42776" algn="l" defTabSz="514259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799905" algn="l" defTabSz="514259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57034" algn="l" defTabSz="514259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66C01-18BF-6F4D-9334-C915035FD91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88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66C01-18BF-6F4D-9334-C915035FD91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002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66C01-18BF-6F4D-9334-C915035FD91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1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1000" dirty="0"/>
              <a:t>Splunk is a Security Intelligence Platform and we can address a number of security use cases. We’re more flexible than a SIEM and can be used for non-security use cases. Splunk software can complement or replace existing SIEM deployments, while also addressing more complex security use cases, such as supporting fraud detection and finding insider threats.</a:t>
            </a: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572C1-7C42-41B7-842E-94EC6BB289E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738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572C1-7C42-41B7-842E-94EC6BB289E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26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en-US" sz="1000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D73E64-2776-EE40-8F61-4885C40CDD3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77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E09BF-FB94-7840-881A-D2C0542340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91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en-US" sz="1000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D73E64-2776-EE40-8F61-4885C40CDD3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34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000" baseline="0" dirty="0" smtClean="0"/>
              <a:t>Zakaj dva in pol človeka?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l-SI" altLang="sl-SI" sz="1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rPr>
              <a:t>NetApp tedensko pošilja poročila o delovanju sistema preko elektronske pošte:</a:t>
            </a: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sl-SI" altLang="sl-SI" sz="1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rPr>
              <a:t>Pogodbeno smo obvezani, da ta poročila pregledujemo</a:t>
            </a: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sl-SI" altLang="sl-SI" sz="1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rPr>
              <a:t>Vsak kontroler pošlje paket 169 datotek v skupni velikosti 2-5MB</a:t>
            </a: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sl-SI" altLang="sl-SI" sz="1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rPr>
              <a:t>Spremljamo 140 krmilnikov</a:t>
            </a:r>
            <a:endParaRPr lang="sl-SI" sz="1000" baseline="0" dirty="0" smtClean="0"/>
          </a:p>
          <a:p>
            <a:endParaRPr lang="sl-SI" sz="1000" baseline="0" dirty="0" smtClean="0"/>
          </a:p>
          <a:p>
            <a:pPr marL="0" marR="0" indent="0" algn="l" defTabSz="51276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800" dirty="0" smtClean="0">
                <a:latin typeface="Calibri" panose="020F0502020204030204" pitchFamily="34" charset="0"/>
              </a:rPr>
              <a:t>Potrebovali bi 2,5 človeka, da bi lahko v roku enega tedna ročno pregledali čisto vsa prejeta poročila.</a:t>
            </a: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66C01-18BF-6F4D-9334-C915035FD91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53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have</a:t>
            </a:r>
            <a:r>
              <a:rPr lang="sl-SI" dirty="0" smtClean="0"/>
              <a:t> NetApp</a:t>
            </a:r>
            <a:r>
              <a:rPr lang="sl-SI" baseline="0" dirty="0" smtClean="0"/>
              <a:t> </a:t>
            </a:r>
            <a:r>
              <a:rPr lang="sl-SI" baseline="0" dirty="0" err="1" smtClean="0"/>
              <a:t>controllers</a:t>
            </a:r>
            <a:r>
              <a:rPr lang="sl-SI" baseline="0" dirty="0" smtClean="0"/>
              <a:t> </a:t>
            </a:r>
            <a:r>
              <a:rPr lang="sl-SI" baseline="0" dirty="0" err="1" smtClean="0"/>
              <a:t>installed</a:t>
            </a:r>
            <a:r>
              <a:rPr lang="sl-SI" baseline="0" dirty="0" smtClean="0"/>
              <a:t> </a:t>
            </a:r>
            <a:r>
              <a:rPr lang="sl-SI" baseline="0" dirty="0" err="1" smtClean="0"/>
              <a:t>all</a:t>
            </a:r>
            <a:r>
              <a:rPr lang="sl-SI" baseline="0" dirty="0" smtClean="0"/>
              <a:t> </a:t>
            </a:r>
            <a:r>
              <a:rPr lang="sl-SI" baseline="0" dirty="0" err="1" smtClean="0"/>
              <a:t>around</a:t>
            </a:r>
            <a:r>
              <a:rPr lang="sl-SI" baseline="0" dirty="0" smtClean="0"/>
              <a:t> the </a:t>
            </a:r>
            <a:r>
              <a:rPr lang="sl-SI" baseline="0" dirty="0" err="1" smtClean="0"/>
              <a:t>europe</a:t>
            </a:r>
            <a:r>
              <a:rPr lang="sl-SI" baseline="0" dirty="0" smtClean="0"/>
              <a:t>. </a:t>
            </a:r>
            <a:r>
              <a:rPr lang="sl-SI" baseline="0" dirty="0" err="1" smtClean="0"/>
              <a:t>Controlling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them</a:t>
            </a:r>
            <a:r>
              <a:rPr lang="sl-SI" baseline="0" dirty="0" smtClean="0"/>
              <a:t> and </a:t>
            </a:r>
            <a:r>
              <a:rPr lang="sl-SI" baseline="0" dirty="0" err="1" smtClean="0"/>
              <a:t>having</a:t>
            </a:r>
            <a:r>
              <a:rPr lang="sl-SI" baseline="0" dirty="0" smtClean="0"/>
              <a:t> </a:t>
            </a:r>
            <a:r>
              <a:rPr lang="sl-SI" baseline="0" dirty="0" err="1" smtClean="0"/>
              <a:t>an</a:t>
            </a:r>
            <a:r>
              <a:rPr lang="sl-SI" baseline="0" dirty="0" smtClean="0"/>
              <a:t> </a:t>
            </a:r>
            <a:r>
              <a:rPr lang="sl-SI" baseline="0" dirty="0" err="1" smtClean="0"/>
              <a:t>overview</a:t>
            </a:r>
            <a:r>
              <a:rPr lang="sl-SI" baseline="0" dirty="0" smtClean="0"/>
              <a:t> </a:t>
            </a:r>
            <a:r>
              <a:rPr lang="sl-SI" baseline="0" dirty="0" err="1" smtClean="0"/>
              <a:t>can</a:t>
            </a:r>
            <a:r>
              <a:rPr lang="sl-SI" baseline="0" dirty="0" smtClean="0"/>
              <a:t> </a:t>
            </a:r>
            <a:r>
              <a:rPr lang="sl-SI" baseline="0" dirty="0" err="1" smtClean="0"/>
              <a:t>be</a:t>
            </a:r>
            <a:r>
              <a:rPr lang="sl-SI" baseline="0" dirty="0" smtClean="0"/>
              <a:t> a bit </a:t>
            </a:r>
            <a:r>
              <a:rPr lang="sl-SI" baseline="0" dirty="0" err="1" smtClean="0"/>
              <a:t>tricky</a:t>
            </a:r>
            <a:r>
              <a:rPr lang="sl-SI" baseline="0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66C01-18BF-6F4D-9334-C915035FD91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326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066C01-18BF-6F4D-9334-C915035FD91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587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572C1-7C42-41B7-842E-94EC6BB289E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557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en-US" sz="900" dirty="0" smtClean="0"/>
              <a:t>Red Hat provides open source software</a:t>
            </a:r>
            <a:r>
              <a:rPr lang="en-US" sz="900" baseline="0" dirty="0" smtClean="0"/>
              <a:t> products to the enterprise community. </a:t>
            </a:r>
            <a:r>
              <a:rPr lang="en-US" sz="900" dirty="0" smtClean="0">
                <a:solidFill>
                  <a:srgbClr val="000000"/>
                </a:solidFill>
                <a:ea typeface="DejaVu Sans"/>
              </a:rPr>
              <a:t>It</a:t>
            </a:r>
            <a:r>
              <a:rPr lang="en-US" sz="900" baseline="0" dirty="0" smtClean="0">
                <a:solidFill>
                  <a:srgbClr val="000000"/>
                </a:solidFill>
                <a:ea typeface="DejaVu Sans"/>
              </a:rPr>
              <a:t> started off as an operational tool, but quickly expanded to beyond operations. </a:t>
            </a:r>
            <a:r>
              <a:rPr lang="en-US" sz="900" baseline="0" dirty="0" smtClean="0"/>
              <a:t>Currently, over 300 people use Splunk at the company. It’s used by folks across various teams including </a:t>
            </a:r>
            <a:r>
              <a:rPr lang="en-US" sz="900" dirty="0" smtClean="0">
                <a:solidFill>
                  <a:srgbClr val="000000"/>
                </a:solidFill>
                <a:ea typeface="DejaVu Sans"/>
              </a:rPr>
              <a:t>Platform Operations, InfoSec, </a:t>
            </a:r>
            <a:r>
              <a:rPr lang="en-US" sz="900" dirty="0" smtClean="0"/>
              <a:t>E</a:t>
            </a:r>
            <a:r>
              <a:rPr lang="en-US" sz="900" dirty="0" smtClean="0">
                <a:solidFill>
                  <a:srgbClr val="000000"/>
                </a:solidFill>
                <a:ea typeface="DejaVu Sans"/>
              </a:rPr>
              <a:t>nterprise Architecture, </a:t>
            </a:r>
            <a:r>
              <a:rPr lang="en-US" sz="900" dirty="0" smtClean="0"/>
              <a:t>S</a:t>
            </a:r>
            <a:r>
              <a:rPr lang="en-US" sz="900" dirty="0" smtClean="0">
                <a:solidFill>
                  <a:srgbClr val="000000"/>
                </a:solidFill>
                <a:ea typeface="DejaVu Sans"/>
              </a:rPr>
              <a:t>ystems Engineering, </a:t>
            </a:r>
            <a:r>
              <a:rPr lang="en-US" sz="900" dirty="0" smtClean="0"/>
              <a:t>I</a:t>
            </a:r>
            <a:r>
              <a:rPr lang="en-US" sz="900" dirty="0" smtClean="0">
                <a:solidFill>
                  <a:srgbClr val="000000"/>
                </a:solidFill>
                <a:ea typeface="DejaVu Sans"/>
              </a:rPr>
              <a:t>T Engineering, </a:t>
            </a:r>
            <a:r>
              <a:rPr lang="en-US" sz="900" dirty="0" smtClean="0"/>
              <a:t>I</a:t>
            </a:r>
            <a:r>
              <a:rPr lang="en-US" sz="900" dirty="0" smtClean="0">
                <a:solidFill>
                  <a:srgbClr val="000000"/>
                </a:solidFill>
                <a:ea typeface="DejaVu Sans"/>
              </a:rPr>
              <a:t>dentity &amp; Access Management, </a:t>
            </a:r>
            <a:r>
              <a:rPr lang="en-US" sz="900" dirty="0" smtClean="0"/>
              <a:t>G</a:t>
            </a:r>
            <a:r>
              <a:rPr lang="en-US" sz="900" dirty="0" smtClean="0">
                <a:solidFill>
                  <a:srgbClr val="000000"/>
                </a:solidFill>
                <a:ea typeface="DejaVu Sans"/>
              </a:rPr>
              <a:t>SS Developers, </a:t>
            </a:r>
            <a:r>
              <a:rPr lang="en-US" sz="900" dirty="0" smtClean="0"/>
              <a:t>I</a:t>
            </a:r>
            <a:r>
              <a:rPr lang="en-US" sz="900" dirty="0" smtClean="0">
                <a:solidFill>
                  <a:srgbClr val="000000"/>
                </a:solidFill>
                <a:ea typeface="DejaVu Sans"/>
              </a:rPr>
              <a:t>T Management. </a:t>
            </a:r>
            <a:endParaRPr lang="en-US" sz="900" baseline="0" dirty="0" smtClean="0"/>
          </a:p>
          <a:p>
            <a:pPr marL="0" marR="0" indent="0" algn="l" defTabSz="51276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900" b="1" u="sng" baseline="0" dirty="0" smtClean="0"/>
              <a:t>Before Splunk:</a:t>
            </a:r>
          </a:p>
          <a:p>
            <a:pPr marL="233363" indent="-233363">
              <a:lnSpc>
                <a:spcPct val="100000"/>
              </a:lnSpc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a typeface="ＭＳ Ｐゴシック"/>
              </a:rPr>
              <a:t>Insight gathering was very manual and took a long time</a:t>
            </a:r>
            <a:endParaRPr lang="en-US" sz="900" dirty="0" smtClean="0"/>
          </a:p>
          <a:p>
            <a:pPr marL="233363" indent="-233363">
              <a:lnSpc>
                <a:spcPct val="100000"/>
              </a:lnSpc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a typeface="ＭＳ Ｐゴシック"/>
              </a:rPr>
              <a:t>To get information, sysadmins had to ssh into boxes to grep logs</a:t>
            </a:r>
            <a:endParaRPr lang="en-US" sz="900" dirty="0" smtClean="0"/>
          </a:p>
          <a:p>
            <a:pPr marL="233363" indent="-233363">
              <a:lnSpc>
                <a:spcPct val="100000"/>
              </a:lnSpc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a typeface="ＭＳ Ｐゴシック"/>
              </a:rPr>
              <a:t>Time to resolution of issues measured in days or weeks</a:t>
            </a:r>
            <a:endParaRPr lang="en-US" sz="900" dirty="0" smtClean="0"/>
          </a:p>
          <a:p>
            <a:pPr marL="233363" indent="-233363">
              <a:lnSpc>
                <a:spcPct val="100000"/>
              </a:lnSpc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a typeface="ＭＳ Ｐゴシック"/>
              </a:rPr>
              <a:t>No single place to access and visualize machine data</a:t>
            </a:r>
            <a:endParaRPr lang="en-US" sz="900" dirty="0" smtClean="0"/>
          </a:p>
          <a:p>
            <a:pPr marL="233363" indent="-233363">
              <a:lnSpc>
                <a:spcPct val="100000"/>
              </a:lnSpc>
              <a:buFont typeface="Arial"/>
              <a:buChar char="•"/>
            </a:pPr>
            <a:r>
              <a:rPr lang="en-US" sz="900" dirty="0" smtClean="0">
                <a:solidFill>
                  <a:srgbClr val="000000"/>
                </a:solidFill>
                <a:ea typeface="ＭＳ Ｐゴシック"/>
              </a:rPr>
              <a:t>Correlation across disparate data sources was complex</a:t>
            </a:r>
            <a:endParaRPr lang="en-US" sz="900" baseline="0" dirty="0" smtClean="0">
              <a:solidFill>
                <a:srgbClr val="000000"/>
              </a:solidFill>
              <a:ea typeface="ＭＳ Ｐゴシック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900" b="1" u="sng" baseline="0" dirty="0" smtClean="0"/>
              <a:t>After Splunk: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900" baseline="0" dirty="0" smtClean="0"/>
              <a:t>They have been able to address operational issues proactively, reduce the total number of incidents, improve code quality and gain tremendous visibility into Cloud deployments. To elaborate a little more:</a:t>
            </a:r>
          </a:p>
          <a:p>
            <a:pPr marL="171450" indent="-171450">
              <a:lnSpc>
                <a:spcPct val="100000"/>
              </a:lnSpc>
              <a:buFont typeface="Arial"/>
              <a:buChar char="•"/>
            </a:pPr>
            <a:r>
              <a:rPr lang="en-US" sz="900" b="1" baseline="0" dirty="0" smtClean="0"/>
              <a:t>Reduce Alert noise: </a:t>
            </a:r>
            <a:r>
              <a:rPr lang="en-US" sz="900" b="0" baseline="0" dirty="0" smtClean="0"/>
              <a:t>R</a:t>
            </a:r>
            <a:r>
              <a:rPr lang="en-US" sz="900" dirty="0" smtClean="0">
                <a:solidFill>
                  <a:srgbClr val="000000"/>
                </a:solidFill>
                <a:ea typeface="ＭＳ Ｐゴシック"/>
              </a:rPr>
              <a:t>educe the number of spurious pages from monitoring systems, </a:t>
            </a:r>
            <a:r>
              <a:rPr lang="en-US" sz="900" dirty="0" smtClean="0">
                <a:solidFill>
                  <a:prstClr val="black"/>
                </a:solidFill>
              </a:rPr>
              <a:t>c</a:t>
            </a:r>
            <a:r>
              <a:rPr lang="en-US" sz="900" dirty="0" smtClean="0">
                <a:solidFill>
                  <a:srgbClr val="000000"/>
                </a:solidFill>
                <a:ea typeface="ＭＳ Ｐゴシック"/>
              </a:rPr>
              <a:t>ombat alert fatigue among sysadmins, and </a:t>
            </a:r>
            <a:r>
              <a:rPr lang="en-US" sz="900" dirty="0" smtClean="0">
                <a:solidFill>
                  <a:prstClr val="black"/>
                </a:solidFill>
              </a:rPr>
              <a:t>w</a:t>
            </a:r>
            <a:r>
              <a:rPr lang="en-US" sz="900" dirty="0" smtClean="0">
                <a:solidFill>
                  <a:srgbClr val="000000"/>
                </a:solidFill>
                <a:ea typeface="ＭＳ Ｐゴシック"/>
              </a:rPr>
              <a:t>ell-rested (happy?) sysadmins have fewer “oops” moments</a:t>
            </a:r>
            <a:endParaRPr lang="en-US" sz="900" b="1" baseline="0" dirty="0" smtClean="0">
              <a:solidFill>
                <a:prstClr val="black"/>
              </a:solidFill>
            </a:endParaRPr>
          </a:p>
          <a:p>
            <a:pPr marL="171450" indent="-171450">
              <a:lnSpc>
                <a:spcPct val="100000"/>
              </a:lnSpc>
              <a:buFont typeface="Arial"/>
              <a:buChar char="•"/>
            </a:pPr>
            <a:r>
              <a:rPr lang="en-US" sz="900" b="1" baseline="0" dirty="0" smtClean="0">
                <a:solidFill>
                  <a:prstClr val="black"/>
                </a:solidFill>
              </a:rPr>
              <a:t>Improve Code Quality: </a:t>
            </a:r>
            <a:r>
              <a:rPr lang="en-US" sz="900" baseline="0" dirty="0" smtClean="0">
                <a:solidFill>
                  <a:prstClr val="black"/>
                </a:solidFill>
              </a:rPr>
              <a:t>With Splunk, the engg team was able to accelerate error reduction by 2 orders of magnitude in weeks, significantly exceeding their goals for the year. Now, they are able to q</a:t>
            </a:r>
            <a:r>
              <a:rPr lang="en-US" sz="900" dirty="0" smtClean="0">
                <a:solidFill>
                  <a:srgbClr val="000000"/>
                </a:solidFill>
                <a:ea typeface="ＭＳ Ｐゴシック"/>
              </a:rPr>
              <a:t>uickly validate and troubleshoot code pushes to production, ensure that new code doesn’t negatively impact performance or user experience.</a:t>
            </a:r>
            <a:r>
              <a:rPr lang="en-US" sz="900" baseline="0" dirty="0" smtClean="0">
                <a:solidFill>
                  <a:srgbClr val="000000"/>
                </a:solidFill>
                <a:ea typeface="ＭＳ Ｐゴシック"/>
              </a:rPr>
              <a:t>  D</a:t>
            </a:r>
            <a:r>
              <a:rPr lang="en-US" sz="900" dirty="0" smtClean="0">
                <a:solidFill>
                  <a:srgbClr val="000000"/>
                </a:solidFill>
                <a:ea typeface="ＭＳ Ｐゴシック"/>
              </a:rPr>
              <a:t>evelopers now have access to real-time production data, responding</a:t>
            </a:r>
            <a:r>
              <a:rPr lang="en-US" sz="900" baseline="0" dirty="0" smtClean="0">
                <a:solidFill>
                  <a:srgbClr val="000000"/>
                </a:solidFill>
                <a:ea typeface="ＭＳ Ｐゴシック"/>
              </a:rPr>
              <a:t> to issues much before end users detect these issues.  When a user calls about a problem, they are able to guide them to a patch that has already been developed to address these issues thereby improving customer satisfaction. After just a few days of work with Splunk, the development team has been able to reduce the daily error rate by 1/3. </a:t>
            </a:r>
            <a:endParaRPr lang="en-US" sz="900" b="1" dirty="0" smtClean="0">
              <a:solidFill>
                <a:srgbClr val="000000"/>
              </a:solidFill>
              <a:ea typeface="ＭＳ Ｐゴシック"/>
            </a:endParaRPr>
          </a:p>
          <a:p>
            <a:pPr marL="171450" indent="-171450">
              <a:lnSpc>
                <a:spcPct val="100000"/>
              </a:lnSpc>
              <a:buFont typeface="Arial"/>
              <a:buChar char="•"/>
            </a:pPr>
            <a:r>
              <a:rPr lang="en-US" sz="900" b="1" dirty="0" smtClean="0">
                <a:solidFill>
                  <a:srgbClr val="000000"/>
                </a:solidFill>
                <a:ea typeface="ＭＳ Ｐゴシック"/>
              </a:rPr>
              <a:t>Visibility</a:t>
            </a:r>
            <a:r>
              <a:rPr lang="en-US" sz="900" b="1" baseline="0" dirty="0" smtClean="0">
                <a:solidFill>
                  <a:srgbClr val="000000"/>
                </a:solidFill>
                <a:ea typeface="ＭＳ Ｐゴシック"/>
              </a:rPr>
              <a:t> into Cloud deployments: </a:t>
            </a:r>
            <a:r>
              <a:rPr lang="en-US" sz="900" dirty="0" smtClean="0">
                <a:solidFill>
                  <a:srgbClr val="000000"/>
                </a:solidFill>
                <a:ea typeface="ＭＳ Ｐゴシック"/>
              </a:rPr>
              <a:t>with Cloud becoming the default choice</a:t>
            </a:r>
            <a:r>
              <a:rPr lang="en-US" sz="900" baseline="0" dirty="0" smtClean="0">
                <a:solidFill>
                  <a:srgbClr val="000000"/>
                </a:solidFill>
                <a:ea typeface="ＭＳ Ｐゴシック"/>
              </a:rPr>
              <a:t> for most Redhat ‘s new applications, visibility into Cloud was critical. With Splunk, the Redhat team </a:t>
            </a:r>
            <a:r>
              <a:rPr lang="en-US" sz="900" dirty="0" smtClean="0">
                <a:solidFill>
                  <a:srgbClr val="000000"/>
                </a:solidFill>
                <a:ea typeface="ＭＳ Ｐゴシック"/>
              </a:rPr>
              <a:t>proactively monitor costs, enabling better budget planning, g</a:t>
            </a:r>
            <a:r>
              <a:rPr lang="en-US" sz="900" spc="-10" dirty="0" smtClean="0">
                <a:solidFill>
                  <a:srgbClr val="000000"/>
                </a:solidFill>
                <a:ea typeface="ＭＳ Ｐゴシック"/>
              </a:rPr>
              <a:t>ain insights into performance and reliability of workloads moved to the cloud and e</a:t>
            </a:r>
            <a:r>
              <a:rPr lang="en-US" sz="900" dirty="0" smtClean="0">
                <a:solidFill>
                  <a:srgbClr val="000000"/>
                </a:solidFill>
                <a:ea typeface="ＭＳ Ｐゴシック"/>
              </a:rPr>
              <a:t>nable detailed security audits.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572C1-7C42-41B7-842E-94EC6BB289E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517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86250"/>
            <a:ext cx="9144000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26" tIns="25713" rIns="51426" bIns="25713" anchor="ctr"/>
          <a:lstStyle/>
          <a:p>
            <a:pPr algn="ctr" defTabSz="816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ogo_splunk_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470400"/>
            <a:ext cx="13176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7613650" y="68263"/>
            <a:ext cx="1828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6" tIns="25713" rIns="51426" bIns="25713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900" dirty="0">
                <a:solidFill>
                  <a:srgbClr val="A6A6A6"/>
                </a:solidFill>
              </a:rPr>
              <a:t>Copyright © </a:t>
            </a:r>
            <a:r>
              <a:rPr lang="en-US" sz="900" dirty="0" smtClean="0">
                <a:solidFill>
                  <a:srgbClr val="A6A6A6"/>
                </a:solidFill>
              </a:rPr>
              <a:t>2015 Splunk </a:t>
            </a:r>
            <a:r>
              <a:rPr lang="en-US" sz="900" dirty="0">
                <a:solidFill>
                  <a:srgbClr val="A6A6A6"/>
                </a:solidFill>
              </a:rPr>
              <a:t>Inc.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5729" y="2126197"/>
            <a:ext cx="3705368" cy="857250"/>
          </a:xfrm>
        </p:spPr>
        <p:txBody>
          <a:bodyPr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008173" y="3193256"/>
            <a:ext cx="3697422" cy="487561"/>
          </a:xfrm>
          <a:prstGeom prst="rect">
            <a:avLst/>
          </a:prstGeom>
        </p:spPr>
        <p:txBody>
          <a:bodyPr lIns="51426" tIns="25713" rIns="51426" bIns="25713"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257129" indent="0">
              <a:buFontTx/>
              <a:buNone/>
              <a:defRPr>
                <a:solidFill>
                  <a:schemeClr val="bg1"/>
                </a:solidFill>
              </a:defRPr>
            </a:lvl2pPr>
            <a:lvl3pPr marL="553542" indent="0">
              <a:buFontTx/>
              <a:buNone/>
              <a:defRPr>
                <a:solidFill>
                  <a:schemeClr val="bg1"/>
                </a:solidFill>
              </a:defRPr>
            </a:lvl3pPr>
            <a:lvl4pPr marL="719962" indent="0">
              <a:buFontTx/>
              <a:buNone/>
              <a:defRPr>
                <a:solidFill>
                  <a:schemeClr val="bg1"/>
                </a:solidFill>
              </a:defRPr>
            </a:lvl4pPr>
            <a:lvl5pPr marL="647966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43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Bo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gray">
          <a:xfrm>
            <a:off x="655460" y="1328737"/>
            <a:ext cx="7835928" cy="2636044"/>
          </a:xfrm>
          <a:prstGeom prst="roundRect">
            <a:avLst>
              <a:gd name="adj" fmla="val 9894"/>
            </a:avLst>
          </a:prstGeom>
          <a:gradFill flip="none" rotWithShape="1">
            <a:gsLst>
              <a:gs pos="100000">
                <a:schemeClr val="accent5">
                  <a:lumMod val="50000"/>
                </a:schemeClr>
              </a:gs>
              <a:gs pos="0">
                <a:schemeClr val="accent5"/>
              </a:gs>
            </a:gsLst>
            <a:lin ang="5400000" scaled="0"/>
            <a:tileRect/>
          </a:gradFill>
          <a:ln w="25400">
            <a:noFill/>
            <a:round/>
            <a:headEnd/>
            <a:tailEnd/>
          </a:ln>
          <a:effectLst>
            <a:innerShdw blurRad="165100" dist="50800" dir="16200000">
              <a:schemeClr val="bg1">
                <a:alpha val="28000"/>
              </a:schemeClr>
            </a:innerShdw>
          </a:effectLst>
        </p:spPr>
        <p:txBody>
          <a:bodyPr lIns="51426" tIns="25713" rIns="51426" bIns="25713"/>
          <a:lstStyle/>
          <a:p>
            <a:pPr defTabSz="51425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kern="0" dirty="0">
              <a:solidFill>
                <a:srgbClr val="FFFFFF"/>
              </a:solidFill>
              <a:latin typeface="Myriad Pro" charset="0"/>
              <a:ea typeface="+mn-ea"/>
              <a:cs typeface="+mn-cs"/>
              <a:sym typeface="Myriad Pro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gray">
          <a:xfrm>
            <a:off x="655460" y="1328737"/>
            <a:ext cx="7835928" cy="2636044"/>
          </a:xfrm>
          <a:prstGeom prst="roundRect">
            <a:avLst>
              <a:gd name="adj" fmla="val 9894"/>
            </a:avLst>
          </a:prstGeom>
          <a:gradFill flip="none" rotWithShape="1">
            <a:gsLst>
              <a:gs pos="100000">
                <a:schemeClr val="accent5">
                  <a:lumMod val="50000"/>
                </a:schemeClr>
              </a:gs>
              <a:gs pos="0">
                <a:schemeClr val="accent5"/>
              </a:gs>
            </a:gsLst>
            <a:lin ang="5400000" scaled="0"/>
            <a:tileRect/>
          </a:gradFill>
          <a:ln w="25400">
            <a:noFill/>
            <a:round/>
            <a:headEnd/>
            <a:tailEnd/>
          </a:ln>
          <a:effectLst>
            <a:innerShdw blurRad="165100" dist="50800" dir="16200000">
              <a:schemeClr val="bg1">
                <a:alpha val="28000"/>
              </a:schemeClr>
            </a:innerShdw>
          </a:effectLst>
        </p:spPr>
        <p:txBody>
          <a:bodyPr lIns="51426" tIns="25713" rIns="51426" bIns="25713"/>
          <a:lstStyle/>
          <a:p>
            <a:pPr defTabSz="51425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kern="0" dirty="0">
              <a:solidFill>
                <a:srgbClr val="FFFFFF"/>
              </a:solidFill>
              <a:latin typeface="Myriad Pro" charset="0"/>
              <a:ea typeface="+mn-ea"/>
              <a:cs typeface="+mn-cs"/>
              <a:sym typeface="Myriad Pro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646278" y="1762130"/>
            <a:ext cx="7850592" cy="1707696"/>
          </a:xfrm>
          <a:prstGeom prst="rect">
            <a:avLst/>
          </a:prstGeom>
        </p:spPr>
        <p:txBody>
          <a:bodyPr lIns="411407" tIns="25713" rIns="411407" bIns="25713" anchor="ctr">
            <a:noAutofit/>
          </a:bodyPr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8E482-8428-2A47-B310-0A94D5D2A0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AutoShape 2"/>
          <p:cNvSpPr>
            <a:spLocks noChangeArrowheads="1"/>
          </p:cNvSpPr>
          <p:nvPr userDrawn="1"/>
        </p:nvSpPr>
        <p:spPr bwMode="gray">
          <a:xfrm>
            <a:off x="655460" y="1328737"/>
            <a:ext cx="7835928" cy="2636044"/>
          </a:xfrm>
          <a:prstGeom prst="roundRect">
            <a:avLst>
              <a:gd name="adj" fmla="val 9894"/>
            </a:avLst>
          </a:prstGeom>
          <a:gradFill flip="none" rotWithShape="1">
            <a:gsLst>
              <a:gs pos="100000">
                <a:schemeClr val="accent5">
                  <a:lumMod val="50000"/>
                </a:schemeClr>
              </a:gs>
              <a:gs pos="0">
                <a:schemeClr val="accent5"/>
              </a:gs>
            </a:gsLst>
            <a:lin ang="5400000" scaled="0"/>
            <a:tileRect/>
          </a:gradFill>
          <a:ln w="25400">
            <a:noFill/>
            <a:round/>
            <a:headEnd/>
            <a:tailEnd/>
          </a:ln>
          <a:effectLst>
            <a:innerShdw blurRad="165100" dist="50800" dir="16200000">
              <a:schemeClr val="bg1">
                <a:alpha val="28000"/>
              </a:schemeClr>
            </a:innerShdw>
          </a:effectLst>
        </p:spPr>
        <p:txBody>
          <a:bodyPr lIns="51426" tIns="25713" rIns="51426" bIns="25713"/>
          <a:lstStyle/>
          <a:p>
            <a:pPr defTabSz="51425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kern="0" dirty="0">
              <a:solidFill>
                <a:srgbClr val="FFFFFF"/>
              </a:solidFill>
              <a:latin typeface="Myriad Pro" charset="0"/>
              <a:ea typeface="+mn-ea"/>
              <a:cs typeface="+mn-cs"/>
              <a:sym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26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Bo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gray">
          <a:xfrm>
            <a:off x="655460" y="1328737"/>
            <a:ext cx="7835928" cy="2636044"/>
          </a:xfrm>
          <a:prstGeom prst="roundRect">
            <a:avLst>
              <a:gd name="adj" fmla="val 9894"/>
            </a:avLst>
          </a:prstGeom>
          <a:gradFill rotWithShape="1">
            <a:gsLst>
              <a:gs pos="0">
                <a:srgbClr val="5F5F5F"/>
              </a:gs>
              <a:gs pos="100000">
                <a:srgbClr val="3333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innerShdw blurRad="165100" dist="50800" dir="16200000">
              <a:schemeClr val="bg1">
                <a:alpha val="28000"/>
              </a:schemeClr>
            </a:innerShdw>
          </a:effectLst>
        </p:spPr>
        <p:txBody>
          <a:bodyPr wrap="none" lIns="51426" tIns="25713" rIns="51426" bIns="25713" anchor="ctr"/>
          <a:lstStyle/>
          <a:p>
            <a:pPr defTabSz="51425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 dirty="0">
              <a:solidFill>
                <a:sysClr val="windowText" lastClr="000000"/>
              </a:solidFill>
              <a:latin typeface="+mn-lt"/>
              <a:ea typeface="+mn-ea"/>
              <a:cs typeface="+mn-cs"/>
              <a:sym typeface="Myriad Pro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gray">
          <a:xfrm>
            <a:off x="655460" y="1328737"/>
            <a:ext cx="7835928" cy="2636044"/>
          </a:xfrm>
          <a:prstGeom prst="roundRect">
            <a:avLst>
              <a:gd name="adj" fmla="val 9894"/>
            </a:avLst>
          </a:prstGeom>
          <a:gradFill rotWithShape="1">
            <a:gsLst>
              <a:gs pos="0">
                <a:srgbClr val="5F5F5F"/>
              </a:gs>
              <a:gs pos="100000">
                <a:srgbClr val="3333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innerShdw blurRad="165100" dist="50800" dir="16200000">
              <a:schemeClr val="bg1">
                <a:alpha val="28000"/>
              </a:schemeClr>
            </a:innerShdw>
          </a:effectLst>
        </p:spPr>
        <p:txBody>
          <a:bodyPr wrap="none" lIns="51426" tIns="25713" rIns="51426" bIns="25713" anchor="ctr"/>
          <a:lstStyle/>
          <a:p>
            <a:pPr defTabSz="51425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 dirty="0">
              <a:solidFill>
                <a:sysClr val="windowText" lastClr="000000"/>
              </a:solidFill>
              <a:latin typeface="+mn-lt"/>
              <a:ea typeface="+mn-ea"/>
              <a:cs typeface="+mn-cs"/>
              <a:sym typeface="Myriad Pro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646278" y="1762130"/>
            <a:ext cx="7850592" cy="1707696"/>
          </a:xfrm>
          <a:prstGeom prst="rect">
            <a:avLst/>
          </a:prstGeom>
        </p:spPr>
        <p:txBody>
          <a:bodyPr lIns="411407" tIns="25713" rIns="411407" bIns="25713" anchor="ctr">
            <a:noAutofit/>
          </a:bodyPr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5DAA1-B99F-1B47-9118-D4ADC997C7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AutoShape 2"/>
          <p:cNvSpPr>
            <a:spLocks noChangeArrowheads="1"/>
          </p:cNvSpPr>
          <p:nvPr userDrawn="1"/>
        </p:nvSpPr>
        <p:spPr bwMode="gray">
          <a:xfrm>
            <a:off x="655460" y="1328737"/>
            <a:ext cx="7835928" cy="2636044"/>
          </a:xfrm>
          <a:prstGeom prst="roundRect">
            <a:avLst>
              <a:gd name="adj" fmla="val 9894"/>
            </a:avLst>
          </a:prstGeom>
          <a:gradFill rotWithShape="1">
            <a:gsLst>
              <a:gs pos="0">
                <a:srgbClr val="5F5F5F"/>
              </a:gs>
              <a:gs pos="100000">
                <a:srgbClr val="3333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innerShdw blurRad="165100" dist="50800" dir="16200000">
              <a:schemeClr val="bg1">
                <a:alpha val="28000"/>
              </a:schemeClr>
            </a:innerShdw>
          </a:effectLst>
        </p:spPr>
        <p:txBody>
          <a:bodyPr wrap="none" lIns="51426" tIns="25713" rIns="51426" bIns="25713" anchor="ctr"/>
          <a:lstStyle/>
          <a:p>
            <a:pPr defTabSz="51425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 dirty="0">
              <a:solidFill>
                <a:sysClr val="windowText" lastClr="000000"/>
              </a:solidFill>
              <a:latin typeface="+mn-lt"/>
              <a:ea typeface="+mn-ea"/>
              <a:cs typeface="+mn-cs"/>
              <a:sym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79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66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860F4-4FA4-EE41-8ADB-46C5B0D62A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7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yclorama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4002"/>
          </a:xfrm>
          <a:prstGeom prst="rect">
            <a:avLst/>
          </a:prstGeom>
        </p:spPr>
      </p:pic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4379913" y="4788580"/>
            <a:ext cx="385762" cy="257175"/>
          </a:xfrm>
          <a:prstGeom prst="rect">
            <a:avLst/>
          </a:prstGeom>
        </p:spPr>
        <p:txBody>
          <a:bodyPr vert="horz" lIns="81633" tIns="40817" rIns="81633" bIns="40817" rtlCol="0" anchor="ctr"/>
          <a:lstStyle>
            <a:lvl1pPr algn="ctr" defTabSz="816334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C0C0C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B30CCE6-9770-5A43-A55E-C3ADCAED019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 descr="logo_splunk_1color_K.png"/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66" y="4875023"/>
            <a:ext cx="706124" cy="20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0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811963" y="2509838"/>
            <a:ext cx="1031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26" tIns="25713" rIns="51426" bIns="25713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ogo_splunk_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470400"/>
            <a:ext cx="13176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5035729" y="2126197"/>
            <a:ext cx="3705368" cy="85725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9" name="TextBox 4"/>
          <p:cNvSpPr txBox="1">
            <a:spLocks noChangeArrowheads="1"/>
          </p:cNvSpPr>
          <p:nvPr userDrawn="1"/>
        </p:nvSpPr>
        <p:spPr bwMode="auto">
          <a:xfrm>
            <a:off x="6811963" y="2509838"/>
            <a:ext cx="1031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26" tIns="25713" rIns="51426" bIns="25713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 dirty="0"/>
          </a:p>
        </p:txBody>
      </p:sp>
      <p:pic>
        <p:nvPicPr>
          <p:cNvPr id="10" name="Picture 8" descr="logo_splunk_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470400"/>
            <a:ext cx="13176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5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, 60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81991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kumimoji="0" lang="en-US" sz="3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EC3DD-EEDF-3842-9B59-02C0DC7BDD1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06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6811963" y="2509838"/>
            <a:ext cx="1031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26" tIns="25713" rIns="51426" bIns="25713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logo_splunk_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470400"/>
            <a:ext cx="13176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5"/>
          <p:cNvSpPr>
            <a:spLocks noGrp="1"/>
          </p:cNvSpPr>
          <p:nvPr>
            <p:ph type="title"/>
          </p:nvPr>
        </p:nvSpPr>
        <p:spPr>
          <a:xfrm>
            <a:off x="5035729" y="2126197"/>
            <a:ext cx="3705368" cy="85725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 userDrawn="1"/>
        </p:nvSpPr>
        <p:spPr bwMode="auto">
          <a:xfrm>
            <a:off x="6811963" y="2509838"/>
            <a:ext cx="1031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26" tIns="25713" rIns="51426" bIns="25713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 dirty="0"/>
          </a:p>
        </p:txBody>
      </p:sp>
      <p:pic>
        <p:nvPicPr>
          <p:cNvPr id="8" name="Picture 8" descr="logo_splunk_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470400"/>
            <a:ext cx="13176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60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1195993" y="1205588"/>
            <a:ext cx="6810403" cy="3400226"/>
          </a:xfrm>
          <a:prstGeom prst="rect">
            <a:avLst/>
          </a:prstGeom>
        </p:spPr>
        <p:txBody>
          <a:bodyPr lIns="51426" tIns="25713" rIns="51426" bIns="25713"/>
          <a:lstStyle>
            <a:lvl1pPr marL="0" marR="0" indent="0" algn="l" defTabSz="816334" rtl="0" eaLnBrk="1" fontAlgn="auto" latinLnBrk="0" hangingPunct="1">
              <a:lnSpc>
                <a:spcPct val="15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 typeface="Arial"/>
              <a:buNone/>
              <a:tabLst/>
              <a:defRPr sz="2000"/>
            </a:lvl1pPr>
            <a:lvl2pPr marL="257130" marR="0" indent="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2pPr>
            <a:lvl3pPr marL="553542" marR="0" indent="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Tx/>
              <a:buNone/>
              <a:tabLst/>
              <a:defRPr sz="2000"/>
            </a:lvl3pPr>
            <a:lvl4pPr marL="722283" marR="0" indent="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4pPr>
            <a:lvl5pPr>
              <a:defRPr sz="2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fld id="{07F48832-F29A-374C-9152-40F78534E3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3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4"/>
          </p:nvPr>
        </p:nvSpPr>
        <p:spPr>
          <a:xfrm>
            <a:off x="288835" y="980197"/>
            <a:ext cx="8555969" cy="3557179"/>
          </a:xfrm>
          <a:prstGeom prst="rect">
            <a:avLst/>
          </a:prstGeom>
        </p:spPr>
        <p:txBody>
          <a:bodyPr lIns="51426" tIns="25713" rIns="51426" bIns="25713"/>
          <a:lstStyle>
            <a:lvl1pPr marL="257129" marR="0" indent="-257129" algn="l" defTabSz="81633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22" marR="0" indent="-286592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62" marR="0" indent="-15892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517" marR="0" indent="-306234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E9CF1-D74C-C84C-BFDE-2F04DF0BE56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21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0" y="785685"/>
            <a:ext cx="9144000" cy="479779"/>
          </a:xfrm>
          <a:prstGeom prst="rect">
            <a:avLst/>
          </a:prstGeom>
        </p:spPr>
        <p:txBody>
          <a:bodyPr lIns="51426" tIns="25713" rIns="51426" bIns="25713"/>
          <a:lstStyle>
            <a:lvl1pPr algn="ctr">
              <a:buFontTx/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288835" y="1360213"/>
            <a:ext cx="8555969" cy="3162003"/>
          </a:xfrm>
          <a:prstGeom prst="rect">
            <a:avLst/>
          </a:prstGeom>
        </p:spPr>
        <p:txBody>
          <a:bodyPr lIns="51426" tIns="25713" rIns="51426" bIns="25713"/>
          <a:lstStyle>
            <a:lvl1pPr marL="257129" marR="0" indent="-257129" algn="l" defTabSz="816334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lvl1pPr>
            <a:lvl2pPr marL="543722" marR="0" indent="-286592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Char char="–"/>
              <a:tabLst/>
              <a:defRPr/>
            </a:lvl2pPr>
            <a:lvl3pPr marL="712462" marR="0" indent="-15892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Wingdings 3" pitchFamily="18" charset="2"/>
              <a:buChar char="ê"/>
              <a:tabLst/>
              <a:defRPr/>
            </a:lvl3pPr>
            <a:lvl4pPr marL="1028517" marR="0" indent="-306234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39C46-E965-504D-BC92-3B5C4E3128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2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,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"/>
            <a:ext cx="9143999" cy="9117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89260"/>
            <a:ext cx="9144000" cy="464789"/>
          </a:xfrm>
          <a:prstGeom prst="rect">
            <a:avLst/>
          </a:prstGeom>
        </p:spPr>
        <p:txBody>
          <a:bodyPr lIns="51426" tIns="25713" rIns="51426" bIns="25713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0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776604" y="1251901"/>
            <a:ext cx="3734142" cy="503768"/>
          </a:xfrm>
          <a:prstGeom prst="rect">
            <a:avLst/>
          </a:prstGeom>
        </p:spPr>
        <p:txBody>
          <a:bodyPr lIns="51426" tIns="25713" rIns="51426" bIns="25713">
            <a:noAutofit/>
          </a:bodyPr>
          <a:lstStyle>
            <a:lvl1pPr marL="0" indent="0">
              <a:buFontTx/>
              <a:buNone/>
              <a:defRPr sz="2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544025" y="1251900"/>
            <a:ext cx="3939166" cy="496168"/>
          </a:xfrm>
          <a:prstGeom prst="rect">
            <a:avLst/>
          </a:prstGeom>
        </p:spPr>
        <p:txBody>
          <a:bodyPr lIns="51426" tIns="25713" rIns="51426" bIns="25713">
            <a:noAutofit/>
          </a:bodyPr>
          <a:lstStyle>
            <a:lvl1pPr marL="0" indent="0">
              <a:buFontTx/>
              <a:buNone/>
              <a:defRPr sz="2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6"/>
          </p:nvPr>
        </p:nvSpPr>
        <p:spPr>
          <a:xfrm>
            <a:off x="537432" y="1750588"/>
            <a:ext cx="3664609" cy="2824790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spcBef>
                <a:spcPts val="337"/>
              </a:spcBef>
              <a:buClr>
                <a:schemeClr val="accent4"/>
              </a:buClr>
              <a:buSzPct val="91000"/>
              <a:buFont typeface="Lucida Grande"/>
              <a:buChar char="•"/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5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7"/>
          </p:nvPr>
        </p:nvSpPr>
        <p:spPr>
          <a:xfrm>
            <a:off x="4779599" y="1752710"/>
            <a:ext cx="3738464" cy="2792267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spcBef>
                <a:spcPts val="337"/>
              </a:spcBef>
              <a:buClr>
                <a:schemeClr val="accent4"/>
              </a:buClr>
              <a:buSzPct val="91000"/>
              <a:buFont typeface="Lucida Grande"/>
              <a:buChar char="•"/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5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97742-EA46-BF4A-86F0-743A3431F7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2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Left Subhead, 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399714" y="911722"/>
            <a:ext cx="8134777" cy="544142"/>
          </a:xfrm>
          <a:prstGeom prst="rect">
            <a:avLst/>
          </a:prstGeom>
        </p:spPr>
        <p:txBody>
          <a:bodyPr lIns="51426" tIns="25713" rIns="51426" bIns="25713"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393058" y="1431382"/>
            <a:ext cx="3953357" cy="3166797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spcBef>
                <a:spcPts val="337"/>
              </a:spcBef>
              <a:buClr>
                <a:schemeClr val="accent4"/>
              </a:buClr>
              <a:buSzPct val="91000"/>
              <a:buFont typeface="Lucida Grande"/>
              <a:buChar char="•"/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5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CB8CA-683D-874C-98C9-D2FFAF4B4E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10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, Righ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399714" y="911722"/>
            <a:ext cx="8134777" cy="544142"/>
          </a:xfrm>
          <a:prstGeom prst="rect">
            <a:avLst/>
          </a:prstGeom>
        </p:spPr>
        <p:txBody>
          <a:bodyPr lIns="51426" tIns="25713" rIns="51426" bIns="25713"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4778707" y="1431382"/>
            <a:ext cx="3953357" cy="3166797"/>
          </a:xfrm>
          <a:prstGeom prst="rect">
            <a:avLst/>
          </a:prstGeom>
        </p:spPr>
        <p:txBody>
          <a:bodyPr lIns="51426" tIns="25713" rIns="51426" bIns="25713"/>
          <a:lstStyle>
            <a:lvl1pPr>
              <a:spcBef>
                <a:spcPts val="337"/>
              </a:spcBef>
              <a:buClr>
                <a:schemeClr val="accent4"/>
              </a:buClr>
              <a:buSzPct val="91000"/>
              <a:buFont typeface="Lucida Grande"/>
              <a:buChar char="•"/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5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CB8CA-683D-874C-98C9-D2FFAF4B4E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6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Box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gray">
          <a:xfrm>
            <a:off x="655460" y="1328737"/>
            <a:ext cx="7835928" cy="2636044"/>
          </a:xfrm>
          <a:prstGeom prst="roundRect">
            <a:avLst>
              <a:gd name="adj" fmla="val 9894"/>
            </a:avLst>
          </a:prstGeom>
          <a:gradFill flip="none" rotWithShape="1">
            <a:gsLst>
              <a:gs pos="0">
                <a:srgbClr val="72BF3C"/>
              </a:gs>
              <a:gs pos="100000">
                <a:schemeClr val="accent3">
                  <a:lumMod val="75000"/>
                </a:schemeClr>
              </a:gs>
            </a:gsLst>
            <a:lin ang="5400000" scaled="0"/>
            <a:tileRect/>
          </a:gradFill>
          <a:ln w="25400">
            <a:noFill/>
            <a:round/>
            <a:headEnd/>
            <a:tailEnd/>
          </a:ln>
          <a:effectLst>
            <a:innerShdw blurRad="165100" dist="50800" dir="16200000">
              <a:schemeClr val="bg1">
                <a:alpha val="28000"/>
              </a:schemeClr>
            </a:innerShdw>
          </a:effectLst>
        </p:spPr>
        <p:txBody>
          <a:bodyPr lIns="51426" tIns="25713" rIns="51426" bIns="25713"/>
          <a:lstStyle/>
          <a:p>
            <a:pPr defTabSz="51425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kern="0" dirty="0">
              <a:solidFill>
                <a:srgbClr val="FFFFFF"/>
              </a:solidFill>
              <a:latin typeface="Myriad Pro" charset="0"/>
              <a:ea typeface="+mn-ea"/>
              <a:cs typeface="+mn-cs"/>
              <a:sym typeface="Myriad Pro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gray">
          <a:xfrm>
            <a:off x="655460" y="1328737"/>
            <a:ext cx="7835928" cy="2636044"/>
          </a:xfrm>
          <a:prstGeom prst="roundRect">
            <a:avLst>
              <a:gd name="adj" fmla="val 9894"/>
            </a:avLst>
          </a:prstGeom>
          <a:gradFill flip="none" rotWithShape="1">
            <a:gsLst>
              <a:gs pos="0">
                <a:srgbClr val="72BF3C"/>
              </a:gs>
              <a:gs pos="100000">
                <a:schemeClr val="accent3">
                  <a:lumMod val="75000"/>
                </a:schemeClr>
              </a:gs>
            </a:gsLst>
            <a:lin ang="5400000" scaled="0"/>
            <a:tileRect/>
          </a:gradFill>
          <a:ln w="25400">
            <a:noFill/>
            <a:round/>
            <a:headEnd/>
            <a:tailEnd/>
          </a:ln>
          <a:effectLst>
            <a:innerShdw blurRad="165100" dist="50800" dir="16200000">
              <a:schemeClr val="bg1">
                <a:alpha val="28000"/>
              </a:schemeClr>
            </a:innerShdw>
          </a:effectLst>
        </p:spPr>
        <p:txBody>
          <a:bodyPr lIns="51426" tIns="25713" rIns="51426" bIns="25713"/>
          <a:lstStyle/>
          <a:p>
            <a:pPr defTabSz="51425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kern="0" dirty="0">
              <a:solidFill>
                <a:srgbClr val="FFFFFF"/>
              </a:solidFill>
              <a:latin typeface="Myriad Pro" charset="0"/>
              <a:ea typeface="+mn-ea"/>
              <a:cs typeface="+mn-cs"/>
              <a:sym typeface="Myriad Pro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646278" y="1762130"/>
            <a:ext cx="7850592" cy="1707696"/>
          </a:xfrm>
          <a:prstGeom prst="rect">
            <a:avLst/>
          </a:prstGeom>
        </p:spPr>
        <p:txBody>
          <a:bodyPr lIns="411407" tIns="25713" rIns="411407" bIns="25713" anchor="ctr">
            <a:noAutofit/>
          </a:bodyPr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7C919-B6C7-3543-A408-D77D9C7C51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AutoShape 2"/>
          <p:cNvSpPr>
            <a:spLocks noChangeArrowheads="1"/>
          </p:cNvSpPr>
          <p:nvPr userDrawn="1"/>
        </p:nvSpPr>
        <p:spPr bwMode="gray">
          <a:xfrm>
            <a:off x="655460" y="1328737"/>
            <a:ext cx="7835928" cy="2636044"/>
          </a:xfrm>
          <a:prstGeom prst="roundRect">
            <a:avLst>
              <a:gd name="adj" fmla="val 9894"/>
            </a:avLst>
          </a:prstGeom>
          <a:gradFill flip="none" rotWithShape="1">
            <a:gsLst>
              <a:gs pos="0">
                <a:srgbClr val="72BF3C"/>
              </a:gs>
              <a:gs pos="100000">
                <a:schemeClr val="accent3">
                  <a:lumMod val="75000"/>
                </a:schemeClr>
              </a:gs>
            </a:gsLst>
            <a:lin ang="5400000" scaled="0"/>
            <a:tileRect/>
          </a:gradFill>
          <a:ln w="25400">
            <a:noFill/>
            <a:round/>
            <a:headEnd/>
            <a:tailEnd/>
          </a:ln>
          <a:effectLst>
            <a:innerShdw blurRad="165100" dist="50800" dir="16200000">
              <a:schemeClr val="bg1">
                <a:alpha val="28000"/>
              </a:schemeClr>
            </a:innerShdw>
          </a:effectLst>
        </p:spPr>
        <p:txBody>
          <a:bodyPr lIns="51426" tIns="25713" rIns="51426" bIns="25713"/>
          <a:lstStyle/>
          <a:p>
            <a:pPr defTabSz="51425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kern="0" dirty="0">
              <a:solidFill>
                <a:srgbClr val="FFFFFF"/>
              </a:solidFill>
              <a:latin typeface="Myriad Pro" charset="0"/>
              <a:ea typeface="+mn-ea"/>
              <a:cs typeface="+mn-cs"/>
              <a:sym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19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4695702"/>
            <a:ext cx="9144000" cy="457958"/>
            <a:chOff x="0" y="4695702"/>
            <a:chExt cx="9144000" cy="457958"/>
          </a:xfrm>
        </p:grpSpPr>
        <p:pic>
          <p:nvPicPr>
            <p:cNvPr id="7" name="Picture 6" descr="ART-PPT-footer-blu-103-sm-bg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95702"/>
              <a:ext cx="9144000" cy="457958"/>
            </a:xfrm>
            <a:prstGeom prst="rect">
              <a:avLst/>
            </a:prstGeom>
          </p:spPr>
        </p:pic>
        <p:pic>
          <p:nvPicPr>
            <p:cNvPr id="8" name="Picture 7" descr="LOGO-Splunk-tagline-W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799" y="4797243"/>
              <a:ext cx="1786255" cy="241863"/>
            </a:xfrm>
            <a:prstGeom prst="rect">
              <a:avLst/>
            </a:prstGeom>
          </p:spPr>
        </p:pic>
      </p:grp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gray">
          <a:xfrm>
            <a:off x="0" y="9525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1633" tIns="40817" rIns="81633" bIns="408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4379913" y="4770438"/>
            <a:ext cx="385762" cy="257175"/>
          </a:xfrm>
          <a:prstGeom prst="rect">
            <a:avLst/>
          </a:prstGeom>
        </p:spPr>
        <p:txBody>
          <a:bodyPr vert="horz" lIns="81633" tIns="40817" rIns="81633" bIns="40817" rtlCol="0" anchor="ctr"/>
          <a:lstStyle>
            <a:lvl1pPr algn="ctr" defTabSz="816334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C0C0C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B30CCE6-9770-5A43-A55E-C3ADCAED019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55" r:id="rId8"/>
    <p:sldLayoutId id="2147483748" r:id="rId9"/>
    <p:sldLayoutId id="2147483749" r:id="rId10"/>
    <p:sldLayoutId id="2147483750" r:id="rId11"/>
    <p:sldLayoutId id="2147483751" r:id="rId12"/>
    <p:sldLayoutId id="2147483764" r:id="rId13"/>
    <p:sldLayoutId id="2147483756" r:id="rId14"/>
    <p:sldLayoutId id="2147483765" r:id="rId15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815975" rtl="0" eaLnBrk="1" fontAlgn="base" hangingPunct="1">
        <a:spcBef>
          <a:spcPct val="0"/>
        </a:spcBef>
        <a:spcAft>
          <a:spcPct val="0"/>
        </a:spcAft>
        <a:defRPr sz="3700" kern="12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ctr" defTabSz="815975" rtl="0" eaLnBrk="1" fontAlgn="base" hangingPunct="1">
        <a:spcBef>
          <a:spcPct val="0"/>
        </a:spcBef>
        <a:spcAft>
          <a:spcPct val="0"/>
        </a:spcAft>
        <a:defRPr sz="37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815975" rtl="0" eaLnBrk="1" fontAlgn="base" hangingPunct="1">
        <a:spcBef>
          <a:spcPct val="0"/>
        </a:spcBef>
        <a:spcAft>
          <a:spcPct val="0"/>
        </a:spcAft>
        <a:defRPr sz="37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815975" rtl="0" eaLnBrk="1" fontAlgn="base" hangingPunct="1">
        <a:spcBef>
          <a:spcPct val="0"/>
        </a:spcBef>
        <a:spcAft>
          <a:spcPct val="0"/>
        </a:spcAft>
        <a:defRPr sz="37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815975" rtl="0" eaLnBrk="1" fontAlgn="base" hangingPunct="1">
        <a:spcBef>
          <a:spcPct val="0"/>
        </a:spcBef>
        <a:spcAft>
          <a:spcPct val="0"/>
        </a:spcAft>
        <a:defRPr sz="37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815975" rtl="0" eaLnBrk="1" fontAlgn="base" hangingPunct="1">
        <a:spcBef>
          <a:spcPct val="0"/>
        </a:spcBef>
        <a:spcAft>
          <a:spcPct val="0"/>
        </a:spcAft>
        <a:defRPr sz="37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815975" rtl="0" eaLnBrk="1" fontAlgn="base" hangingPunct="1">
        <a:spcBef>
          <a:spcPct val="0"/>
        </a:spcBef>
        <a:spcAft>
          <a:spcPct val="0"/>
        </a:spcAft>
        <a:defRPr sz="37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815975" rtl="0" eaLnBrk="1" fontAlgn="base" hangingPunct="1">
        <a:spcBef>
          <a:spcPct val="0"/>
        </a:spcBef>
        <a:spcAft>
          <a:spcPct val="0"/>
        </a:spcAft>
        <a:defRPr sz="37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815975" rtl="0" eaLnBrk="1" fontAlgn="base" hangingPunct="1">
        <a:spcBef>
          <a:spcPct val="0"/>
        </a:spcBef>
        <a:spcAft>
          <a:spcPct val="0"/>
        </a:spcAft>
        <a:defRPr sz="37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5588" indent="-255588" algn="l" defTabSz="815975" rtl="0" eaLnBrk="1" fontAlgn="base" hangingPunct="1">
        <a:spcBef>
          <a:spcPts val="675"/>
        </a:spcBef>
        <a:spcAft>
          <a:spcPct val="0"/>
        </a:spcAft>
        <a:buSzPct val="80000"/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2925" indent="-285750" algn="l" defTabSz="815975" rtl="0" eaLnBrk="1" fontAlgn="base" hangingPunct="1">
        <a:spcBef>
          <a:spcPct val="0"/>
        </a:spcBef>
        <a:spcAft>
          <a:spcPct val="0"/>
        </a:spcAft>
        <a:buFont typeface="Calibri" charset="0"/>
        <a:buChar char="–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11200" indent="-158750" algn="l" defTabSz="815975" rtl="0" eaLnBrk="1" fontAlgn="base" hangingPunct="1">
        <a:spcBef>
          <a:spcPct val="0"/>
        </a:spcBef>
        <a:spcAft>
          <a:spcPct val="0"/>
        </a:spcAft>
        <a:buClr>
          <a:srgbClr val="7F7F7F"/>
        </a:buClr>
        <a:buSzPct val="100000"/>
        <a:buFont typeface="Wingdings 3" charset="0"/>
        <a:buChar char="ê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925513" indent="-204788" algn="l" defTabSz="815975" rtl="0" eaLnBrk="1" fontAlgn="base" hangingPunct="1">
        <a:spcBef>
          <a:spcPct val="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714375" indent="-66675" algn="l" defTabSz="815975" rtl="0" eaLnBrk="1" fontAlgn="base" hangingPunct="1">
        <a:spcBef>
          <a:spcPct val="0"/>
        </a:spcBef>
        <a:spcAft>
          <a:spcPct val="0"/>
        </a:spcAft>
        <a:buClr>
          <a:srgbClr val="7F7F7F"/>
        </a:buClr>
        <a:buFont typeface="Wingdings 3" charset="0"/>
        <a:buChar char="ê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244919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085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253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420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67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34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01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68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35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02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169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36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1.png"/><Relationship Id="rId21" Type="http://schemas.openxmlformats.org/officeDocument/2006/relationships/image" Target="../media/image28.png"/><Relationship Id="rId34" Type="http://schemas.openxmlformats.org/officeDocument/2006/relationships/image" Target="../media/image40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microsoft.com/office/2007/relationships/hdphoto" Target="../media/hdphoto1.wdp"/><Relationship Id="rId24" Type="http://schemas.openxmlformats.org/officeDocument/2006/relationships/image" Target="../media/image31.png"/><Relationship Id="rId32" Type="http://schemas.openxmlformats.org/officeDocument/2006/relationships/image" Target="../media/image38.png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microsoft.com/office/2007/relationships/hdphoto" Target="../media/hdphoto2.wdp"/><Relationship Id="rId10" Type="http://schemas.openxmlformats.org/officeDocument/2006/relationships/image" Target="../media/image18.png"/><Relationship Id="rId19" Type="http://schemas.openxmlformats.org/officeDocument/2006/relationships/image" Target="../media/image26.png"/><Relationship Id="rId31" Type="http://schemas.openxmlformats.org/officeDocument/2006/relationships/image" Target="../media/image3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12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11" Type="http://schemas.openxmlformats.org/officeDocument/2006/relationships/image" Target="../media/image47.png"/><Relationship Id="rId5" Type="http://schemas.microsoft.com/office/2007/relationships/hdphoto" Target="../media/hdphoto3.wdp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Splunk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 bwMode="gray">
          <a:xfrm>
            <a:off x="5080741" y="3193256"/>
            <a:ext cx="3697422" cy="1112044"/>
          </a:xfrm>
        </p:spPr>
        <p:txBody>
          <a:bodyPr>
            <a:normAutofit/>
          </a:bodyPr>
          <a:lstStyle/>
          <a:p>
            <a:r>
              <a:rPr lang="sl-SI" dirty="0" smtClean="0"/>
              <a:t>Primeri uporabe Splunka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6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80"/>
          <a:stretch/>
        </p:blipFill>
        <p:spPr bwMode="auto">
          <a:xfrm>
            <a:off x="-24423" y="0"/>
            <a:ext cx="9218378" cy="518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74164" y="0"/>
            <a:ext cx="9301422" cy="5225129"/>
          </a:xfrm>
          <a:prstGeom prst="rect">
            <a:avLst/>
          </a:prstGeom>
          <a:solidFill>
            <a:srgbClr val="003043">
              <a:alpha val="69804"/>
            </a:srgb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5933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00463" y="0"/>
            <a:ext cx="9363245" cy="5248968"/>
          </a:xfrm>
          <a:prstGeom prst="rect">
            <a:avLst/>
          </a:prstGeom>
          <a:gradFill flip="none" rotWithShape="1">
            <a:gsLst>
              <a:gs pos="20000">
                <a:srgbClr val="002C43">
                  <a:alpha val="83000"/>
                </a:srgbClr>
              </a:gs>
              <a:gs pos="91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 bwMode="gray">
          <a:xfrm>
            <a:off x="-152403" y="154272"/>
            <a:ext cx="9143999" cy="115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7" tIns="34289" rIns="68567" bIns="34289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eaLnBrk="1" hangingPunct="1">
              <a:defRPr sz="3600" b="1">
                <a:solidFill>
                  <a:schemeClr val="bg1"/>
                </a:solidFill>
                <a:latin typeface="+mj-lt"/>
              </a:defRPr>
            </a:lvl1pPr>
            <a:lvl2pPr algn="ctr" eaLnBrk="1" hangingPunct="1">
              <a:defRPr sz="3700">
                <a:solidFill>
                  <a:srgbClr val="000000"/>
                </a:solidFill>
              </a:defRPr>
            </a:lvl2pPr>
            <a:lvl3pPr algn="ctr" eaLnBrk="1" hangingPunct="1">
              <a:defRPr sz="3700">
                <a:solidFill>
                  <a:srgbClr val="000000"/>
                </a:solidFill>
              </a:defRPr>
            </a:lvl3pPr>
            <a:lvl4pPr algn="ctr" eaLnBrk="1" hangingPunct="1">
              <a:defRPr sz="3700">
                <a:solidFill>
                  <a:srgbClr val="000000"/>
                </a:solidFill>
              </a:defRPr>
            </a:lvl4pPr>
            <a:lvl5pPr algn="ctr" eaLnBrk="1" hangingPunct="1">
              <a:defRPr sz="3700">
                <a:solidFill>
                  <a:srgbClr val="000000"/>
                </a:solidFill>
              </a:defRPr>
            </a:lvl5pPr>
            <a:lvl6pPr marL="457200" algn="ctr" defTabSz="815975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</a:defRPr>
            </a:lvl6pPr>
            <a:lvl7pPr marL="914400" algn="ctr" defTabSz="815975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</a:defRPr>
            </a:lvl7pPr>
            <a:lvl8pPr marL="1371600" algn="ctr" defTabSz="815975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</a:defRPr>
            </a:lvl8pPr>
            <a:lvl9pPr marL="1828800" algn="ctr" defTabSz="815975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</a:defRPr>
            </a:lvl9pPr>
          </a:lstStyle>
          <a:p>
            <a:pPr algn="ctr" defTabSz="815933"/>
            <a:r>
              <a:rPr lang="sl-SI" dirty="0" smtClean="0">
                <a:latin typeface="Calibri" panose="020F0502020204030204" pitchFamily="34" charset="0"/>
                <a:cs typeface="Tahoma"/>
              </a:rPr>
              <a:t>…kot </a:t>
            </a:r>
            <a:r>
              <a:rPr lang="sl-SI" dirty="0">
                <a:latin typeface="Calibri" panose="020F0502020204030204" pitchFamily="34" charset="0"/>
                <a:cs typeface="Tahoma"/>
              </a:rPr>
              <a:t>platforma za ad-hoc </a:t>
            </a:r>
            <a:r>
              <a:rPr lang="sl-SI" dirty="0" smtClean="0">
                <a:latin typeface="Calibri" panose="020F0502020204030204" pitchFamily="34" charset="0"/>
                <a:cs typeface="Tahoma"/>
              </a:rPr>
              <a:t>analitiko</a:t>
            </a:r>
            <a:endParaRPr lang="en-US" dirty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gray">
          <a:xfrm>
            <a:off x="284323" y="2203479"/>
            <a:ext cx="5445144" cy="2354095"/>
          </a:xfrm>
          <a:prstGeom prst="rect">
            <a:avLst/>
          </a:prstGeom>
          <a:noFill/>
        </p:spPr>
        <p:txBody>
          <a:bodyPr wrap="square" lIns="51424" tIns="25712" rIns="51424" bIns="25712" rtlCol="0">
            <a:spAutoFit/>
          </a:bodyPr>
          <a:lstStyle/>
          <a:p>
            <a:pPr marL="182880" indent="-182880" defTabSz="81593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/>
              <a:buChar char="•"/>
            </a:pPr>
            <a:r>
              <a:rPr lang="en-US" sz="2400" dirty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IT </a:t>
            </a:r>
            <a:r>
              <a:rPr lang="en-US" sz="2400" dirty="0" err="1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oddelek</a:t>
            </a:r>
            <a:r>
              <a:rPr lang="en-US" sz="2400" dirty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dirty="0" err="1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kraj</a:t>
            </a:r>
            <a:r>
              <a:rPr lang="en-US" sz="2400" dirty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kamor</a:t>
            </a:r>
            <a:r>
              <a:rPr lang="en-US" sz="2400" dirty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gredo</a:t>
            </a:r>
            <a:r>
              <a:rPr lang="en-US" sz="2400" dirty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umret</a:t>
            </a:r>
            <a:r>
              <a:rPr lang="en-US" sz="2400" dirty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dobre</a:t>
            </a:r>
            <a:r>
              <a:rPr lang="en-US" sz="2400" dirty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ideje</a:t>
            </a:r>
            <a:r>
              <a:rPr lang="en-US" sz="2400" dirty="0" smtClean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solidFill>
                <a:prstClr val="white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2880" indent="-182880" defTabSz="81593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/>
              <a:buChar char="•"/>
            </a:pPr>
            <a:r>
              <a:rPr lang="en-US" sz="2400" dirty="0" err="1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Ljudje</a:t>
            </a:r>
            <a:r>
              <a:rPr lang="en-US" sz="2400" dirty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ki</a:t>
            </a:r>
            <a:r>
              <a:rPr lang="en-US" sz="2400" dirty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razvijajo</a:t>
            </a:r>
            <a:r>
              <a:rPr lang="en-US" sz="2400" dirty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2400" dirty="0" err="1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pri</a:t>
            </a:r>
            <a:r>
              <a:rPr lang="en-US" sz="2400" dirty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tem ne </a:t>
            </a:r>
            <a:r>
              <a:rPr lang="en-US" sz="2400" dirty="0" err="1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razmišljajo</a:t>
            </a:r>
            <a:r>
              <a:rPr lang="en-US" sz="2400" dirty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400" dirty="0" err="1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codemonkey</a:t>
            </a:r>
            <a:r>
              <a:rPr lang="en-US" sz="2400" dirty="0" smtClean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en-US" sz="2400" dirty="0">
              <a:solidFill>
                <a:prstClr val="white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2880" indent="-182880" defTabSz="81593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/>
              <a:buChar char="•"/>
            </a:pPr>
            <a:r>
              <a:rPr lang="en-US" sz="2400" dirty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en-US" sz="2400" dirty="0" err="1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Že</a:t>
            </a:r>
            <a:r>
              <a:rPr lang="en-US" sz="2400" dirty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pred</a:t>
            </a:r>
            <a:r>
              <a:rPr lang="en-US" sz="2400" dirty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petimi</a:t>
            </a:r>
            <a:r>
              <a:rPr lang="en-US" sz="2400" dirty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leti</a:t>
            </a:r>
            <a:r>
              <a:rPr lang="en-US" sz="2400" dirty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sem</a:t>
            </a:r>
            <a:r>
              <a:rPr lang="en-US" sz="2400" dirty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imel</a:t>
            </a:r>
            <a:r>
              <a:rPr lang="en-US" sz="2400" dirty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doma</a:t>
            </a:r>
            <a:r>
              <a:rPr lang="en-US" sz="2400" dirty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boljši</a:t>
            </a:r>
            <a:r>
              <a:rPr lang="en-US" sz="2400" dirty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računalnik</a:t>
            </a:r>
            <a:r>
              <a:rPr lang="en-US" sz="2400" dirty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kot</a:t>
            </a:r>
            <a:r>
              <a:rPr lang="en-US" sz="2400" dirty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400" dirty="0" smtClean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ga imam še </a:t>
            </a:r>
            <a:r>
              <a:rPr lang="en-US" sz="2400" dirty="0" err="1" smtClean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danes</a:t>
            </a:r>
            <a:r>
              <a:rPr lang="en-US" sz="2400" dirty="0" smtClean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 </a:t>
            </a:r>
            <a:r>
              <a:rPr lang="en-US" sz="2400" dirty="0" err="1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službi</a:t>
            </a:r>
            <a:r>
              <a:rPr lang="en-US" sz="2400" dirty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.“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 bwMode="gray">
          <a:xfrm>
            <a:off x="4379913" y="4770438"/>
            <a:ext cx="385762" cy="257175"/>
          </a:xfrm>
          <a:prstGeom prst="rect">
            <a:avLst/>
          </a:prstGeom>
        </p:spPr>
        <p:txBody>
          <a:bodyPr vert="horz" lIns="81633" tIns="40817" rIns="81633" bIns="40817" rtlCol="0" anchor="ctr"/>
          <a:lstStyle>
            <a:lvl1pPr algn="ctr" defTabSz="816334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C0C0C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B30CCE6-9770-5A43-A55E-C3ADCAED019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0" name="Rectangle 3"/>
          <p:cNvSpPr>
            <a:spLocks/>
          </p:cNvSpPr>
          <p:nvPr/>
        </p:nvSpPr>
        <p:spPr bwMode="auto">
          <a:xfrm>
            <a:off x="0" y="1088470"/>
            <a:ext cx="9143999" cy="4385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68577" tIns="34289" rIns="68577" bIns="34289">
            <a:spAutoFit/>
          </a:bodyPr>
          <a:lstStyle/>
          <a:p>
            <a:pPr algn="ctr" defTabSz="815933"/>
            <a:r>
              <a:rPr lang="sl-SI" sz="2400" b="1" dirty="0" smtClean="0">
                <a:solidFill>
                  <a:schemeClr val="bg2"/>
                </a:solidFill>
                <a:cs typeface="Gotham Bold"/>
                <a:sym typeface="Lucida Grande" charset="0"/>
              </a:rPr>
              <a:t>Dvignimo ugled IT oddelka</a:t>
            </a:r>
            <a:endParaRPr lang="en-US" sz="2400" b="1" dirty="0">
              <a:solidFill>
                <a:schemeClr val="bg2"/>
              </a:solidFill>
              <a:cs typeface="Gotham Bold"/>
              <a:sym typeface="Lucida Grande" charset="0"/>
            </a:endParaRPr>
          </a:p>
        </p:txBody>
      </p:sp>
      <p:pic>
        <p:nvPicPr>
          <p:cNvPr id="11" name="Picture 2" descr="http://u.cubeupload.com/Hyburnate/sticker375x36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334" y="2102655"/>
            <a:ext cx="2464219" cy="236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85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ctr" defTabSz="816334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C0C0C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B30CCE6-9770-5A43-A55E-C3ADCAED019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566738"/>
            <a:ext cx="9144000" cy="3476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29" tIns="40815" rIns="81629" bIns="40815" numCol="1" anchor="ctr" anchorCtr="0" compatLnSpc="1">
            <a:prstTxWarp prst="textNoShape">
              <a:avLst/>
            </a:prstTxWarp>
          </a:bodyPr>
          <a:lstStyle/>
          <a:p>
            <a:r>
              <a:rPr lang="sl-SI" sz="3600" b="1" dirty="0" smtClean="0">
                <a:latin typeface="Calibri" panose="020F0502020204030204" pitchFamily="34" charset="0"/>
                <a:cs typeface="Tahoma"/>
              </a:rPr>
              <a:t>Svež veter v poslovni analitiki</a:t>
            </a:r>
            <a:endParaRPr lang="en-US" sz="3600" b="1" dirty="0">
              <a:latin typeface="Calibri" panose="020F0502020204030204" pitchFamily="34" charset="0"/>
              <a:cs typeface="Tahoma"/>
            </a:endParaRPr>
          </a:p>
        </p:txBody>
      </p:sp>
      <p:sp>
        <p:nvSpPr>
          <p:cNvPr id="34" name="Rectangle 33"/>
          <p:cNvSpPr/>
          <p:nvPr/>
        </p:nvSpPr>
        <p:spPr bwMode="gray">
          <a:xfrm>
            <a:off x="303177" y="1888763"/>
            <a:ext cx="5909088" cy="2354095"/>
          </a:xfrm>
          <a:prstGeom prst="rect">
            <a:avLst/>
          </a:prstGeom>
          <a:noFill/>
        </p:spPr>
        <p:txBody>
          <a:bodyPr wrap="square" lIns="51424" tIns="25712" rIns="51424" bIns="25712" rtlCol="0">
            <a:spAutoFit/>
          </a:bodyPr>
          <a:lstStyle/>
          <a:p>
            <a:pPr marL="182880" indent="-182880" defTabSz="81593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/>
              <a:buChar char="•"/>
            </a:pPr>
            <a:r>
              <a:rPr lang="sl-SI" sz="2400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  <a:r>
              <a:rPr lang="sl-SI" sz="2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400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Space</a:t>
            </a:r>
            <a:r>
              <a:rPr lang="sl-SI" sz="2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400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Appliances</a:t>
            </a:r>
            <a:r>
              <a:rPr lang="sl-SI" sz="2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: kombinacija različnih virov (CRM, ERP, poročila o delu, </a:t>
            </a:r>
            <a:r>
              <a:rPr lang="sl-SI" sz="2400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cashflow</a:t>
            </a:r>
            <a:r>
              <a:rPr lang="sl-SI" sz="2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) izvoz na Intranet</a:t>
            </a:r>
          </a:p>
          <a:p>
            <a:pPr marL="182880" indent="-182880" defTabSz="81593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/>
              <a:buChar char="•"/>
            </a:pPr>
            <a:endParaRPr lang="sl-SI" sz="2400" dirty="0" smtClean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2880" indent="-182880" defTabSz="81593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/>
              <a:buChar char="•"/>
            </a:pPr>
            <a:r>
              <a:rPr lang="sl-SI" sz="2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GEN-I: kontroling izdanih računov, plačil, gibanja portfelja, analitika klicnega centra </a:t>
            </a:r>
            <a:endParaRPr lang="en-US" sz="24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" name="Picture 2" descr="http://newscenter.berkeley.edu/wp-content/uploads/2013/07/HiResGraph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992246"/>
            <a:ext cx="2147130" cy="214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13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0278" y="4589797"/>
            <a:ext cx="385762" cy="257175"/>
          </a:xfrm>
        </p:spPr>
        <p:txBody>
          <a:bodyPr/>
          <a:lstStyle>
            <a:lvl1pPr algn="ctr" defTabSz="816334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C0C0C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B30CCE6-9770-5A43-A55E-C3ADCAED019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757" y="1127526"/>
            <a:ext cx="3593654" cy="29847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27" y="2169139"/>
            <a:ext cx="3993853" cy="1811166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16200000">
            <a:off x="4184821" y="2709360"/>
            <a:ext cx="972839" cy="1023032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2043242" y="1107788"/>
            <a:ext cx="588971" cy="963197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 rot="20304368">
            <a:off x="1006491" y="1089242"/>
            <a:ext cx="588971" cy="963197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 rot="1574499">
            <a:off x="3060854" y="1055669"/>
            <a:ext cx="588971" cy="963197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469163" y="415198"/>
            <a:ext cx="1058759" cy="63501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4" tIns="45717" rIns="91434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5912"/>
            <a:r>
              <a:rPr lang="sl-SI" sz="1200" b="1" dirty="0" smtClean="0">
                <a:solidFill>
                  <a:prstClr val="white"/>
                </a:solidFill>
              </a:rPr>
              <a:t>ERP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gray">
          <a:xfrm>
            <a:off x="426655" y="4058721"/>
            <a:ext cx="3973125" cy="642487"/>
          </a:xfrm>
          <a:prstGeom prst="roundRect">
            <a:avLst>
              <a:gd name="adj" fmla="val 4307"/>
            </a:avLst>
          </a:prstGeom>
          <a:gradFill flip="none" rotWithShape="1">
            <a:gsLst>
              <a:gs pos="0">
                <a:srgbClr val="656565"/>
              </a:gs>
              <a:gs pos="50000">
                <a:srgbClr val="383A39"/>
              </a:gs>
              <a:gs pos="100000">
                <a:srgbClr val="080A09"/>
              </a:gs>
            </a:gsLst>
            <a:lin ang="5400000" scaled="1"/>
            <a:tileRect/>
          </a:gradFill>
          <a:ln w="12700" cmpd="sng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213" y="4255028"/>
            <a:ext cx="943031" cy="27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 bwMode="gray">
          <a:xfrm>
            <a:off x="5283119" y="4055253"/>
            <a:ext cx="3316544" cy="643874"/>
          </a:xfrm>
          <a:prstGeom prst="roundRect">
            <a:avLst>
              <a:gd name="adj" fmla="val 4307"/>
            </a:avLst>
          </a:prstGeom>
          <a:gradFill flip="none" rotWithShape="1">
            <a:gsLst>
              <a:gs pos="0">
                <a:srgbClr val="656565"/>
              </a:gs>
              <a:gs pos="50000">
                <a:srgbClr val="383A39"/>
              </a:gs>
              <a:gs pos="100000">
                <a:srgbClr val="080A09"/>
              </a:gs>
            </a:gsLst>
            <a:lin ang="5400000" scaled="1"/>
            <a:tileRect/>
          </a:gradFill>
          <a:ln w="12700" cmpd="sng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TextBox 15"/>
          <p:cNvSpPr txBox="1"/>
          <p:nvPr/>
        </p:nvSpPr>
        <p:spPr bwMode="gray">
          <a:xfrm>
            <a:off x="5283119" y="4055252"/>
            <a:ext cx="3316544" cy="64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7" tIns="34289" rIns="68567" bIns="34289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eaLnBrk="1" hangingPunct="1">
              <a:defRPr sz="3600" b="1">
                <a:solidFill>
                  <a:schemeClr val="bg1"/>
                </a:solidFill>
                <a:latin typeface="+mj-lt"/>
              </a:defRPr>
            </a:lvl1pPr>
            <a:lvl2pPr algn="ctr" eaLnBrk="1" hangingPunct="1">
              <a:defRPr sz="3700">
                <a:solidFill>
                  <a:srgbClr val="000000"/>
                </a:solidFill>
              </a:defRPr>
            </a:lvl2pPr>
            <a:lvl3pPr algn="ctr" eaLnBrk="1" hangingPunct="1">
              <a:defRPr sz="3700">
                <a:solidFill>
                  <a:srgbClr val="000000"/>
                </a:solidFill>
              </a:defRPr>
            </a:lvl3pPr>
            <a:lvl4pPr algn="ctr" eaLnBrk="1" hangingPunct="1">
              <a:defRPr sz="3700">
                <a:solidFill>
                  <a:srgbClr val="000000"/>
                </a:solidFill>
              </a:defRPr>
            </a:lvl4pPr>
            <a:lvl5pPr algn="ctr" eaLnBrk="1" hangingPunct="1">
              <a:defRPr sz="3700">
                <a:solidFill>
                  <a:srgbClr val="000000"/>
                </a:solidFill>
              </a:defRPr>
            </a:lvl5pPr>
            <a:lvl6pPr marL="457200" algn="ctr" defTabSz="815975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</a:defRPr>
            </a:lvl6pPr>
            <a:lvl7pPr marL="914400" algn="ctr" defTabSz="815975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</a:defRPr>
            </a:lvl7pPr>
            <a:lvl8pPr marL="1371600" algn="ctr" defTabSz="815975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</a:defRPr>
            </a:lvl8pPr>
            <a:lvl9pPr marL="1828800" algn="ctr" defTabSz="815975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</a:defRPr>
            </a:lvl9pPr>
          </a:lstStyle>
          <a:p>
            <a:pPr algn="ctr" defTabSz="815933"/>
            <a:r>
              <a:rPr lang="sl-SI" sz="2000" dirty="0" smtClean="0">
                <a:latin typeface="Calibri" panose="020F0502020204030204" pitchFamily="34" charset="0"/>
                <a:cs typeface="Tahoma"/>
              </a:rPr>
              <a:t>intranet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816876" y="415198"/>
            <a:ext cx="1058759" cy="63501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4" tIns="45717" rIns="91434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5912"/>
            <a:r>
              <a:rPr lang="sl-SI" sz="1200" b="1" dirty="0" smtClean="0">
                <a:solidFill>
                  <a:prstClr val="white"/>
                </a:solidFill>
              </a:rPr>
              <a:t>CRM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63463" y="379652"/>
            <a:ext cx="1058759" cy="63501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34" tIns="45717" rIns="91434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5912"/>
            <a:r>
              <a:rPr lang="sl-SI" sz="1200" b="1" dirty="0" smtClean="0">
                <a:solidFill>
                  <a:prstClr val="white"/>
                </a:solidFill>
              </a:rPr>
              <a:t>Plan</a:t>
            </a:r>
            <a:endParaRPr lang="en-US" sz="1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91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Digitalno trženje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Enoten pogled nad vsemi digitalnimi tržnimi kanali podjetja.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DB30CCE6-9770-5A43-A55E-C3ADCAED019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050" name="Picture 2" descr="Gorenj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" t="31137" r="49414" b="24542"/>
          <a:stretch/>
        </p:blipFill>
        <p:spPr bwMode="auto">
          <a:xfrm>
            <a:off x="399714" y="1431382"/>
            <a:ext cx="1384481" cy="4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lovenianbusinessclub.si/wp-content/uploads/2015/02/av-stud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14" y="2232002"/>
            <a:ext cx="1305872" cy="52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8230"/>
          <a:stretch/>
        </p:blipFill>
        <p:spPr>
          <a:xfrm>
            <a:off x="2314881" y="1395411"/>
            <a:ext cx="6396505" cy="31579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27" y="1350464"/>
            <a:ext cx="6970811" cy="315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3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69875"/>
            <a:ext cx="9144000" cy="3476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29" tIns="40815" rIns="81629" bIns="40815" numCol="1" anchor="ctr" anchorCtr="0" compatLnSpc="1">
            <a:prstTxWarp prst="textNoShape">
              <a:avLst/>
            </a:prstTxWarp>
          </a:bodyPr>
          <a:lstStyle/>
          <a:p>
            <a:r>
              <a:rPr lang="sl-SI" sz="3600" b="1" dirty="0" smtClean="0">
                <a:latin typeface="Calibri" panose="020F0502020204030204" pitchFamily="34" charset="0"/>
                <a:cs typeface="Tahoma"/>
              </a:rPr>
              <a:t>… kot platforma </a:t>
            </a:r>
            <a:r>
              <a:rPr lang="sl-SI" sz="3600" b="1" dirty="0" err="1" smtClean="0">
                <a:latin typeface="Calibri" panose="020F0502020204030204" pitchFamily="34" charset="0"/>
                <a:cs typeface="Tahoma"/>
              </a:rPr>
              <a:t>IoT</a:t>
            </a:r>
            <a:r>
              <a:rPr lang="sl-SI" sz="3600" b="1" dirty="0" smtClean="0">
                <a:latin typeface="Calibri" panose="020F0502020204030204" pitchFamily="34" charset="0"/>
                <a:cs typeface="Tahoma"/>
              </a:rPr>
              <a:t> in Open </a:t>
            </a:r>
            <a:r>
              <a:rPr lang="sl-SI" sz="3600" b="1" dirty="0" err="1" smtClean="0">
                <a:latin typeface="Calibri" panose="020F0502020204030204" pitchFamily="34" charset="0"/>
                <a:cs typeface="Tahoma"/>
              </a:rPr>
              <a:t>Data</a:t>
            </a:r>
            <a:endParaRPr lang="en-US" sz="3600" b="1" dirty="0">
              <a:latin typeface="Calibri" panose="020F0502020204030204" pitchFamily="34" charset="0"/>
              <a:cs typeface="Tahoma"/>
            </a:endParaRPr>
          </a:p>
        </p:txBody>
      </p:sp>
      <p:sp>
        <p:nvSpPr>
          <p:cNvPr id="35" name="Rectangle 3"/>
          <p:cNvSpPr>
            <a:spLocks/>
          </p:cNvSpPr>
          <p:nvPr/>
        </p:nvSpPr>
        <p:spPr bwMode="auto">
          <a:xfrm>
            <a:off x="3" y="831944"/>
            <a:ext cx="9143999" cy="4385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68577" tIns="34289" rIns="68577" bIns="34289">
            <a:spAutoFit/>
          </a:bodyPr>
          <a:lstStyle/>
          <a:p>
            <a:pPr algn="ctr" defTabSz="815933"/>
            <a:r>
              <a:rPr lang="sl-SI" sz="2400" b="1" dirty="0" smtClean="0">
                <a:solidFill>
                  <a:srgbClr val="65A637"/>
                </a:solidFill>
                <a:cs typeface="Gotham Bold"/>
                <a:sym typeface="Lucida Grande" charset="0"/>
              </a:rPr>
              <a:t>Obogatite vaše podatke</a:t>
            </a:r>
            <a:endParaRPr lang="en-US" sz="2400" b="1" dirty="0">
              <a:solidFill>
                <a:srgbClr val="65A637"/>
              </a:solidFill>
              <a:cs typeface="Gotham Bold"/>
              <a:sym typeface="Lucida Grande" charset="0"/>
            </a:endParaRPr>
          </a:p>
        </p:txBody>
      </p:sp>
      <p:pic>
        <p:nvPicPr>
          <p:cNvPr id="1026" name="Picture 2" descr="http://www.buyapi.ca/wp-content/uploads/2014/12/Raspberry-Pi-Log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31" y="160420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.scielo.org/en/wp-content/uploads/sites/2/2014/07/openda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99" y="3366626"/>
            <a:ext cx="1583213" cy="10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 bwMode="gray">
          <a:xfrm>
            <a:off x="2917168" y="1769493"/>
            <a:ext cx="5909088" cy="2840382"/>
          </a:xfrm>
          <a:prstGeom prst="rect">
            <a:avLst/>
          </a:prstGeom>
          <a:noFill/>
        </p:spPr>
        <p:txBody>
          <a:bodyPr wrap="square" lIns="51424" tIns="25712" rIns="51424" bIns="25712" rtlCol="0">
            <a:spAutoFit/>
          </a:bodyPr>
          <a:lstStyle/>
          <a:p>
            <a:pPr marL="182880" indent="-182880" defTabSz="81593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/>
              <a:buChar char="•"/>
            </a:pPr>
            <a:r>
              <a:rPr lang="sl-SI" sz="2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Iščimo podatke in korelacije tam, kjer ga doslej še nismo - a je bilo na dosegu naše roke.</a:t>
            </a:r>
          </a:p>
          <a:p>
            <a:pPr marL="182880" indent="-182880" defTabSz="81593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/>
              <a:buChar char="•"/>
            </a:pPr>
            <a:r>
              <a:rPr lang="sl-SI" sz="2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Vse več naprav je povezanih na omrežje.</a:t>
            </a:r>
          </a:p>
          <a:p>
            <a:pPr marL="182880" indent="-182880" defTabSz="81593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/>
              <a:buChar char="•"/>
            </a:pPr>
            <a:r>
              <a:rPr lang="sl-SI" sz="2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Tudi v Sloveniji imamo „Open </a:t>
            </a:r>
            <a:r>
              <a:rPr lang="sl-SI" sz="2400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sl-SI" sz="24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“ iniciativo. </a:t>
            </a:r>
            <a:endParaRPr lang="sl-SI" sz="24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2880" indent="-182880" defTabSz="81593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/>
              <a:buChar char="•"/>
            </a:pPr>
            <a:endParaRPr lang="sl-SI" sz="2400" dirty="0" smtClean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Iskalnik IZI v NEK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233854" y="1088775"/>
            <a:ext cx="5664819" cy="3400226"/>
          </a:xfrm>
        </p:spPr>
        <p:txBody>
          <a:bodyPr/>
          <a:lstStyle/>
          <a:p>
            <a:pPr marL="457200" indent="-457200">
              <a:buSzPct val="100000"/>
              <a:buFont typeface="Arial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sl-SI" sz="1600" dirty="0" smtClean="0"/>
              <a:t>S pomočjo učinkovite rešitve za iskanje po podatkih iz različnih zbirk podatkov smo izboljšali upravljanje NEK.</a:t>
            </a:r>
          </a:p>
          <a:p>
            <a:pPr marL="457200" indent="-457200">
              <a:buSzPct val="100000"/>
              <a:buFont typeface="Arial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sl-SI" sz="1600" dirty="0" smtClean="0"/>
              <a:t>Zaposleni lahko več časa posvetijo delu, saj lahko hitreje najdejo potrebne informacije.</a:t>
            </a:r>
          </a:p>
          <a:p>
            <a:pPr marL="457200" indent="-457200">
              <a:buSzPct val="100000"/>
              <a:buFont typeface="Arial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sl-SI" sz="1600" dirty="0" smtClean="0"/>
              <a:t>Hiter in celosten dostop do informacij iz notranjih in zunanjih virov operativnih izkušenj.</a:t>
            </a:r>
          </a:p>
          <a:p>
            <a:pPr marL="457200" indent="-457200">
              <a:buSzPct val="100000"/>
              <a:buFont typeface="Arial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lang="sl-SI" sz="1600" dirty="0" smtClean="0"/>
              <a:t>Zmanjšano tveganje za nepričakovane odpovedi in izgube dohodka.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B30CCE6-9770-5A43-A55E-C3ADCAED019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74" y="1040964"/>
            <a:ext cx="2932876" cy="349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7F48832-F29A-374C-9152-40F78534E3B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21" y="0"/>
            <a:ext cx="9157221" cy="399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2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69875"/>
            <a:ext cx="9144000" cy="3476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29" tIns="40815" rIns="81629" bIns="40815" numCol="1" anchor="ctr" anchorCtr="0" compatLnSpc="1">
            <a:prstTxWarp prst="textNoShape">
              <a:avLst/>
            </a:prstTxWarp>
          </a:bodyPr>
          <a:lstStyle/>
          <a:p>
            <a:r>
              <a:rPr lang="sl-SI" sz="2800" b="1" dirty="0" smtClean="0">
                <a:latin typeface="Calibri" panose="020F0502020204030204" pitchFamily="34" charset="0"/>
                <a:cs typeface="Tahoma"/>
              </a:rPr>
              <a:t>Razvoj lastnih aplikacij</a:t>
            </a:r>
            <a:endParaRPr lang="en-US" sz="2800" b="1" dirty="0">
              <a:latin typeface="Calibri" panose="020F0502020204030204" pitchFamily="34" charset="0"/>
              <a:cs typeface="Tahoma"/>
            </a:endParaRPr>
          </a:p>
        </p:txBody>
      </p:sp>
      <p:sp>
        <p:nvSpPr>
          <p:cNvPr id="34" name="Rectangle 33"/>
          <p:cNvSpPr/>
          <p:nvPr/>
        </p:nvSpPr>
        <p:spPr bwMode="gray">
          <a:xfrm>
            <a:off x="4028536" y="981804"/>
            <a:ext cx="4886863" cy="3874511"/>
          </a:xfrm>
          <a:prstGeom prst="rect">
            <a:avLst/>
          </a:prstGeom>
          <a:noFill/>
        </p:spPr>
        <p:txBody>
          <a:bodyPr wrap="square" lIns="51424" tIns="25712" rIns="51424" bIns="25712" rtlCol="0">
            <a:spAutoFit/>
          </a:bodyPr>
          <a:lstStyle/>
          <a:p>
            <a:pPr marL="182880" indent="-182880" defTabSz="81593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/>
              <a:buChar char="•"/>
            </a:pPr>
            <a:r>
              <a:rPr lang="sl-SI" b="1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Integracija informacij iz Splunka v različnih aplikacijah</a:t>
            </a:r>
            <a:r>
              <a:rPr lang="en-US" b="1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590868" lvl="1" indent="-182880" defTabSz="81593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/>
              <a:buChar char="•"/>
            </a:pPr>
            <a:r>
              <a:rPr lang="en-US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Intranet, CRM, ERP</a:t>
            </a:r>
          </a:p>
          <a:p>
            <a:pPr marL="182880" indent="-182880" defTabSz="81593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/>
              <a:buChar char="•"/>
            </a:pPr>
            <a:r>
              <a:rPr lang="sl-SI" b="1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Razvoj lastnih iskalnih ukazov</a:t>
            </a:r>
            <a:r>
              <a:rPr lang="en-US" b="1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590868" lvl="1" indent="-182880" defTabSz="81593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/>
              <a:buChar char="•"/>
            </a:pPr>
            <a:r>
              <a:rPr lang="sl-SI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Pošiljanje podatkov na spletno storitev (</a:t>
            </a:r>
            <a:r>
              <a:rPr lang="sl-SI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Evolven</a:t>
            </a:r>
            <a:r>
              <a:rPr lang="sl-SI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Software).</a:t>
            </a:r>
            <a:endParaRPr lang="en-US" dirty="0" smtClean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90868" lvl="1" indent="-182880" defTabSz="81593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/>
              <a:buChar char="•"/>
            </a:pPr>
            <a:r>
              <a:rPr lang="sl-SI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Iskanja z mehkimi primerjavami nizov.</a:t>
            </a:r>
          </a:p>
          <a:p>
            <a:pPr marL="590868" lvl="1" indent="-182880" defTabSz="81593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/>
              <a:buChar char="•"/>
            </a:pPr>
            <a:r>
              <a:rPr lang="sl-SI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Iskanje po Microsoft </a:t>
            </a:r>
            <a:r>
              <a:rPr lang="sl-SI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Search</a:t>
            </a:r>
            <a:r>
              <a:rPr lang="sl-SI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Indexu</a:t>
            </a:r>
            <a:r>
              <a:rPr lang="sl-SI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 smtClean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2880" indent="-182880" defTabSz="81593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/>
              <a:buChar char="•"/>
            </a:pPr>
            <a:r>
              <a:rPr lang="sl-SI" b="1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Razvoj lastnih zajemov podatkov iz naslednjih virov:</a:t>
            </a:r>
            <a:endParaRPr lang="en-US" b="1" dirty="0" smtClean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90868" lvl="1" indent="-182880" defTabSz="81593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/>
              <a:buChar char="•"/>
            </a:pPr>
            <a:r>
              <a:rPr lang="en-US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Google analytics</a:t>
            </a:r>
          </a:p>
          <a:p>
            <a:pPr marL="590868" lvl="1" indent="-182880" defTabSz="81593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/>
              <a:buChar char="•"/>
            </a:pPr>
            <a:r>
              <a:rPr lang="en-US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YouTube</a:t>
            </a:r>
          </a:p>
          <a:p>
            <a:pPr marL="590868" lvl="1" indent="-182880" defTabSz="81593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/>
              <a:buChar char="•"/>
            </a:pPr>
            <a:r>
              <a:rPr lang="en-US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Excel </a:t>
            </a:r>
            <a:r>
              <a:rPr lang="sl-SI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datoteke</a:t>
            </a:r>
            <a:endParaRPr lang="en-US" dirty="0" smtClean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 descr="https://www.cdnsol.com/wp-content/uploads/2015/07/Custom-Software-Developm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75" y="955985"/>
            <a:ext cx="3724507" cy="384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94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B30CCE6-9770-5A43-A55E-C3ADCAED019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Title 2"/>
          <p:cNvSpPr txBox="1">
            <a:spLocks/>
          </p:cNvSpPr>
          <p:nvPr/>
        </p:nvSpPr>
        <p:spPr bwMode="gray">
          <a:xfrm>
            <a:off x="0" y="1799190"/>
            <a:ext cx="91440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29" tIns="40815" rIns="81629" bIns="40815" numCol="1" anchor="ctr" anchorCtr="0" compatLnSpc="1">
            <a:prstTxWarp prst="textNoShape">
              <a:avLst/>
            </a:prstTxWarp>
          </a:bodyPr>
          <a:lstStyle>
            <a:lvl1pPr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 kern="120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sl-SI" sz="2800" b="1" dirty="0" smtClean="0">
                <a:latin typeface="Calibri" panose="020F0502020204030204" pitchFamily="34" charset="0"/>
                <a:cs typeface="Tahoma"/>
              </a:rPr>
              <a:t>Hvala za vašo pozornost.</a:t>
            </a:r>
            <a:endParaRPr lang="en-US" sz="2800" b="1" dirty="0">
              <a:latin typeface="Calibri" panose="020F0502020204030204" pitchFamily="34" charset="0"/>
              <a:cs typeface="Tahoma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gray">
          <a:xfrm>
            <a:off x="-102476" y="2911541"/>
            <a:ext cx="91440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29" tIns="40815" rIns="81629" bIns="40815" numCol="1" anchor="ctr" anchorCtr="0" compatLnSpc="1">
            <a:prstTxWarp prst="textNoShape">
              <a:avLst/>
            </a:prstTxWarp>
          </a:bodyPr>
          <a:lstStyle>
            <a:lvl1pPr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 kern="120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815975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sl-SI" sz="2800" b="1" dirty="0" smtClean="0">
                <a:latin typeface="Calibri" panose="020F0502020204030204" pitchFamily="34" charset="0"/>
                <a:cs typeface="Tahoma"/>
              </a:rPr>
              <a:t>Vprašanja?</a:t>
            </a:r>
            <a:endParaRPr lang="en-US" sz="2800" b="1" dirty="0">
              <a:latin typeface="Calibri" panose="020F0502020204030204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2261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2"/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57250"/>
          </a:xfrm>
        </p:spPr>
        <p:txBody>
          <a:bodyPr vert="horz" lIns="68568" tIns="34289" rIns="68568" bIns="34289" rtlCol="0" anchor="ctr">
            <a:noAutofit/>
          </a:bodyPr>
          <a:lstStyle/>
          <a:p>
            <a:r>
              <a:rPr lang="sl-SI" sz="3200" dirty="0" smtClean="0"/>
              <a:t>Splunk @ </a:t>
            </a:r>
            <a:r>
              <a:rPr lang="sl-SI" sz="3200" dirty="0" err="1" smtClean="0"/>
              <a:t>Our</a:t>
            </a:r>
            <a:r>
              <a:rPr lang="sl-SI" sz="3200" dirty="0" smtClean="0"/>
              <a:t> </a:t>
            </a:r>
            <a:r>
              <a:rPr lang="sl-SI" sz="3200" dirty="0" err="1"/>
              <a:t>Space</a:t>
            </a:r>
            <a:r>
              <a:rPr lang="sl-SI" sz="3200" dirty="0"/>
              <a:t> </a:t>
            </a:r>
            <a:r>
              <a:rPr lang="sl-SI" sz="3200" dirty="0" err="1" smtClean="0"/>
              <a:t>Appliances</a:t>
            </a:r>
            <a:endParaRPr lang="en-US" sz="3200" b="1" dirty="0"/>
          </a:p>
        </p:txBody>
      </p:sp>
      <p:sp>
        <p:nvSpPr>
          <p:cNvPr id="23" name="Rectangle 22"/>
          <p:cNvSpPr/>
          <p:nvPr/>
        </p:nvSpPr>
        <p:spPr bwMode="auto">
          <a:xfrm rot="16200000" flipV="1">
            <a:off x="1447732" y="2475532"/>
            <a:ext cx="1085991" cy="321272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19" tIns="45709" rIns="91419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925"/>
            <a:endParaRPr lang="en-US" sz="18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</a:endParaRPr>
          </a:p>
        </p:txBody>
      </p:sp>
      <p:sp>
        <p:nvSpPr>
          <p:cNvPr id="24" name="Content Placeholder 3"/>
          <p:cNvSpPr txBox="1">
            <a:spLocks/>
          </p:cNvSpPr>
          <p:nvPr/>
        </p:nvSpPr>
        <p:spPr>
          <a:xfrm>
            <a:off x="1497001" y="3635939"/>
            <a:ext cx="1958786" cy="891909"/>
          </a:xfrm>
          <a:prstGeom prst="rect">
            <a:avLst/>
          </a:prstGeom>
        </p:spPr>
        <p:txBody>
          <a:bodyPr lIns="51426" tIns="25713" rIns="51426" bIns="25713"/>
          <a:lstStyle>
            <a:lvl1pPr marL="0" marR="0" indent="0" algn="l" defTabSz="816334" rtl="0" eaLnBrk="1" fontAlgn="auto" latinLnBrk="0" hangingPunct="1">
              <a:lnSpc>
                <a:spcPct val="15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 typeface="Arial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257130" marR="0" indent="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553542" marR="0" indent="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Tx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722283" marR="0" indent="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14375" indent="-66675" algn="l" defTabSz="815975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7F7F7F"/>
              </a:buClr>
              <a:buFont typeface="Wingdings 3" charset="0"/>
              <a:buChar char="ê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44919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085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253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420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b="1" dirty="0" smtClean="0"/>
              <a:t>Žiga</a:t>
            </a:r>
            <a:br>
              <a:rPr lang="sl-SI" b="1" dirty="0" smtClean="0"/>
            </a:br>
            <a:r>
              <a:rPr lang="en-US" sz="1400" dirty="0" smtClean="0"/>
              <a:t>Splunk </a:t>
            </a:r>
            <a:r>
              <a:rPr lang="en-US" sz="1400" dirty="0" err="1" smtClean="0"/>
              <a:t>Arhite</a:t>
            </a:r>
            <a:r>
              <a:rPr lang="sl-SI" sz="1400" dirty="0" smtClean="0"/>
              <a:t>k</a:t>
            </a:r>
            <a:r>
              <a:rPr lang="en-US" sz="1400" dirty="0" smtClean="0"/>
              <a:t>t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 bwMode="auto">
          <a:xfrm rot="16200000" flipV="1">
            <a:off x="1447732" y="1202366"/>
            <a:ext cx="1085991" cy="321272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19" tIns="45709" rIns="91419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925"/>
            <a:endParaRPr lang="en-US" sz="18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</a:endParaRPr>
          </a:p>
        </p:txBody>
      </p:sp>
      <p:sp>
        <p:nvSpPr>
          <p:cNvPr id="26" name="Rectangle 25"/>
          <p:cNvSpPr/>
          <p:nvPr/>
        </p:nvSpPr>
        <p:spPr bwMode="auto">
          <a:xfrm rot="16200000" flipV="1">
            <a:off x="1447732" y="-85082"/>
            <a:ext cx="1085991" cy="321272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19" tIns="45709" rIns="91419" bIns="4570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07988" indent="49213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15975" indent="98425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23963" indent="147638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631950" indent="196850" algn="l" defTabSz="8159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925"/>
            <a:endParaRPr lang="en-US" sz="18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</a:endParaRPr>
          </a:p>
        </p:txBody>
      </p:sp>
      <p:sp>
        <p:nvSpPr>
          <p:cNvPr id="27" name="Content Placeholder 3"/>
          <p:cNvSpPr txBox="1">
            <a:spLocks/>
          </p:cNvSpPr>
          <p:nvPr/>
        </p:nvSpPr>
        <p:spPr>
          <a:xfrm>
            <a:off x="1497001" y="1165460"/>
            <a:ext cx="2043662" cy="913097"/>
          </a:xfrm>
          <a:prstGeom prst="rect">
            <a:avLst/>
          </a:prstGeom>
        </p:spPr>
        <p:txBody>
          <a:bodyPr/>
          <a:lstStyle>
            <a:lvl1pPr marL="255588" indent="-255588" algn="l" defTabSz="815975" rtl="0" eaLnBrk="1" fontAlgn="base" hangingPunct="1">
              <a:spcBef>
                <a:spcPts val="675"/>
              </a:spcBef>
              <a:spcAft>
                <a:spcPct val="0"/>
              </a:spcAft>
              <a:buSzPct val="80000"/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42925" indent="-285750" algn="l" defTabSz="815975" rtl="0" eaLnBrk="1" fontAlgn="base" hangingPunct="1">
              <a:spcBef>
                <a:spcPct val="0"/>
              </a:spcBef>
              <a:spcAft>
                <a:spcPct val="0"/>
              </a:spcAft>
              <a:buFont typeface="Calibri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11200" indent="-158750" algn="l" defTabSz="815975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7F7F7F"/>
              </a:buClr>
              <a:buSzPct val="100000"/>
              <a:buFont typeface="Wingdings 3" charset="0"/>
              <a:buChar char="ê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925513" indent="-204788" algn="l" defTabSz="815975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14375" indent="-66675" algn="l" defTabSz="815975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7F7F7F"/>
              </a:buClr>
              <a:buFont typeface="Wingdings 3" charset="0"/>
              <a:buChar char="ê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44919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085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253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420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b="1" dirty="0" smtClean="0"/>
              <a:t>Andrej</a:t>
            </a:r>
          </a:p>
          <a:p>
            <a:pPr marL="0" indent="0">
              <a:buNone/>
            </a:pPr>
            <a:r>
              <a:rPr lang="en-US" sz="1400" dirty="0" smtClean="0"/>
              <a:t>Splunk</a:t>
            </a:r>
            <a:r>
              <a:rPr lang="sl-SI" sz="1400" dirty="0" smtClean="0"/>
              <a:t> </a:t>
            </a:r>
            <a:r>
              <a:rPr lang="en-US" sz="1400" dirty="0" smtClean="0"/>
              <a:t>A</a:t>
            </a:r>
            <a:r>
              <a:rPr lang="sl-SI" sz="1400" dirty="0" err="1" smtClean="0"/>
              <a:t>rhitekt</a:t>
            </a:r>
            <a:endParaRPr lang="en-US" sz="14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1" b="22889"/>
          <a:stretch/>
        </p:blipFill>
        <p:spPr>
          <a:xfrm>
            <a:off x="605792" y="2389640"/>
            <a:ext cx="754658" cy="76284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0" t="27246" r="27461" b="52901"/>
          <a:stretch/>
        </p:blipFill>
        <p:spPr>
          <a:xfrm>
            <a:off x="601958" y="1141141"/>
            <a:ext cx="758492" cy="763299"/>
          </a:xfrm>
          <a:prstGeom prst="rect">
            <a:avLst/>
          </a:prstGeom>
        </p:spPr>
      </p:pic>
      <p:pic>
        <p:nvPicPr>
          <p:cNvPr id="30" name="Picture 2" descr="https://www.osap.si/wp-content/uploads/2016/04/12783785_10154081768136042_9002723903059863111_o-320x32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010" r="33667" b="7039"/>
          <a:stretch/>
        </p:blipFill>
        <p:spPr bwMode="auto">
          <a:xfrm>
            <a:off x="601958" y="3657604"/>
            <a:ext cx="753739" cy="76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ontent Placeholder 3"/>
          <p:cNvSpPr txBox="1">
            <a:spLocks/>
          </p:cNvSpPr>
          <p:nvPr/>
        </p:nvSpPr>
        <p:spPr>
          <a:xfrm>
            <a:off x="1581877" y="2389640"/>
            <a:ext cx="1958786" cy="855363"/>
          </a:xfrm>
          <a:prstGeom prst="rect">
            <a:avLst/>
          </a:prstGeom>
        </p:spPr>
        <p:txBody>
          <a:bodyPr lIns="51426" tIns="25713" rIns="51426" bIns="25713"/>
          <a:lstStyle>
            <a:lvl1pPr marL="0" marR="0" indent="0" algn="l" defTabSz="816334" rtl="0" eaLnBrk="1" fontAlgn="auto" latinLnBrk="0" hangingPunct="1">
              <a:lnSpc>
                <a:spcPct val="15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 typeface="Arial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257130" marR="0" indent="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553542" marR="0" indent="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Tx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722283" marR="0" indent="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14375" indent="-66675" algn="l" defTabSz="815975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7F7F7F"/>
              </a:buClr>
              <a:buFont typeface="Wingdings 3" charset="0"/>
              <a:buChar char="ê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44919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085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253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420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Aljaž</a:t>
            </a:r>
            <a:br>
              <a:rPr lang="en-US" b="1" dirty="0" smtClean="0"/>
            </a:br>
            <a:r>
              <a:rPr lang="en-US" sz="1400" dirty="0" smtClean="0"/>
              <a:t>Splunk </a:t>
            </a:r>
            <a:r>
              <a:rPr lang="sl-SI" sz="1400" dirty="0" smtClean="0"/>
              <a:t>navdušenec</a:t>
            </a:r>
            <a:endParaRPr lang="en-US" sz="1400" dirty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3981455" y="970669"/>
            <a:ext cx="4850311" cy="3557179"/>
          </a:xfrm>
          <a:prstGeom prst="rect">
            <a:avLst/>
          </a:prstGeom>
        </p:spPr>
        <p:txBody>
          <a:bodyPr lIns="51426" tIns="25713" rIns="51426" bIns="25713"/>
          <a:lstStyle>
            <a:lvl1pPr marL="0" marR="0" indent="0" algn="l" defTabSz="816334" rtl="0" eaLnBrk="1" fontAlgn="auto" latinLnBrk="0" hangingPunct="1">
              <a:lnSpc>
                <a:spcPct val="150000"/>
              </a:lnSpc>
              <a:spcBef>
                <a:spcPts val="675"/>
              </a:spcBef>
              <a:spcAft>
                <a:spcPts val="0"/>
              </a:spcAft>
              <a:buClrTx/>
              <a:buSzPct val="80000"/>
              <a:buFont typeface="Arial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257130" marR="0" indent="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553542" marR="0" indent="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Tx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722283" marR="0" indent="0" algn="l" defTabSz="816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14375" indent="-66675" algn="l" defTabSz="815975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7F7F7F"/>
              </a:buClr>
              <a:buFont typeface="Wingdings 3" charset="0"/>
              <a:buChar char="ê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44919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085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253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420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sl-SI" dirty="0" smtClean="0"/>
              <a:t>Splunk partner od leta </a:t>
            </a:r>
            <a:r>
              <a:rPr lang="en-US" dirty="0" smtClean="0"/>
              <a:t>2012.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l-SI" dirty="0" smtClean="0"/>
              <a:t>Resnični navdušenci nad </a:t>
            </a:r>
            <a:r>
              <a:rPr lang="sl-SI" dirty="0" err="1" smtClean="0"/>
              <a:t>Splukom</a:t>
            </a:r>
            <a:r>
              <a:rPr lang="sl-SI" dirty="0" smtClean="0"/>
              <a:t>.</a:t>
            </a:r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l-SI" dirty="0" smtClean="0"/>
              <a:t>Obilica izkušenj z razvojem programske opreme.</a:t>
            </a:r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l-SI" dirty="0" smtClean="0"/>
              <a:t>Močna podporna ekipa sistemskih inženirjev za IT projekte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863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ounded Rectangle 106"/>
          <p:cNvSpPr/>
          <p:nvPr/>
        </p:nvSpPr>
        <p:spPr>
          <a:xfrm>
            <a:off x="3122866" y="3127628"/>
            <a:ext cx="2424669" cy="1669644"/>
          </a:xfrm>
          <a:prstGeom prst="roundRect">
            <a:avLst>
              <a:gd name="adj" fmla="val 1134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anchor="t" anchorCtr="0"/>
          <a:lstStyle/>
          <a:p>
            <a:pPr algn="ctr">
              <a:lnSpc>
                <a:spcPct val="80000"/>
              </a:lnSpc>
              <a:defRPr/>
            </a:pPr>
            <a:r>
              <a:rPr lang="sl-SI" sz="1400" dirty="0" smtClean="0"/>
              <a:t>Povezljivost z aplikacijami</a:t>
            </a:r>
            <a:endParaRPr lang="en-US" sz="1400" b="1" dirty="0">
              <a:solidFill>
                <a:schemeClr val="bg1"/>
              </a:solidFill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4284" y="1495399"/>
            <a:ext cx="2787750" cy="2867324"/>
            <a:chOff x="474344" y="1440802"/>
            <a:chExt cx="2787750" cy="2980061"/>
          </a:xfrm>
        </p:grpSpPr>
        <p:sp>
          <p:nvSpPr>
            <p:cNvPr id="24" name="Rounded Rectangle 23"/>
            <p:cNvSpPr/>
            <p:nvPr/>
          </p:nvSpPr>
          <p:spPr bwMode="gray">
            <a:xfrm>
              <a:off x="475833" y="1440802"/>
              <a:ext cx="2786261" cy="2980061"/>
            </a:xfrm>
            <a:prstGeom prst="roundRect">
              <a:avLst>
                <a:gd name="adj" fmla="val 6871"/>
              </a:avLst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51426" tIns="25713" rIns="51426" bIns="25713"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25" name="Picture 24" descr="datastores-green-2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6719" y="1716911"/>
              <a:ext cx="344416" cy="344416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068862" y="2100339"/>
              <a:ext cx="632363" cy="175039"/>
            </a:xfrm>
            <a:prstGeom prst="rect">
              <a:avLst/>
            </a:prstGeom>
          </p:spPr>
          <p:txBody>
            <a:bodyPr wrap="square" lIns="51426" tIns="25713" rIns="51426" bIns="25713" rtlCol="0">
              <a:spAutoFit/>
            </a:bodyPr>
            <a:lstStyle/>
            <a:p>
              <a:pPr algn="ctr"/>
              <a:r>
                <a:rPr lang="sl-SI" sz="800" dirty="0" smtClean="0"/>
                <a:t>Baze</a:t>
              </a:r>
              <a:endParaRPr lang="en-US" sz="800" dirty="0" smtClean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04216" y="2101856"/>
              <a:ext cx="632363" cy="175039"/>
            </a:xfrm>
            <a:prstGeom prst="rect">
              <a:avLst/>
            </a:prstGeom>
          </p:spPr>
          <p:txBody>
            <a:bodyPr wrap="square" lIns="51426" tIns="25713" rIns="51426" bIns="25713" rtlCol="0">
              <a:spAutoFit/>
            </a:bodyPr>
            <a:lstStyle/>
            <a:p>
              <a:pPr algn="ctr"/>
              <a:r>
                <a:rPr lang="sl-SI" sz="800" dirty="0" smtClean="0"/>
                <a:t>Omrežje</a:t>
              </a:r>
              <a:endParaRPr lang="en-US" sz="800" dirty="0" smtClean="0"/>
            </a:p>
          </p:txBody>
        </p:sp>
        <p:pic>
          <p:nvPicPr>
            <p:cNvPr id="28" name="Picture 27" descr="network-blue-2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790" y="1722757"/>
              <a:ext cx="327800" cy="32780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632152" y="2105008"/>
              <a:ext cx="475382" cy="175039"/>
            </a:xfrm>
            <a:prstGeom prst="rect">
              <a:avLst/>
            </a:prstGeom>
          </p:spPr>
          <p:txBody>
            <a:bodyPr wrap="square" lIns="51426" tIns="25713" rIns="51426" bIns="25713" rtlCol="0">
              <a:spAutoFit/>
            </a:bodyPr>
            <a:lstStyle/>
            <a:p>
              <a:pPr algn="ctr"/>
              <a:r>
                <a:rPr lang="sl-SI" sz="800" dirty="0" smtClean="0"/>
                <a:t>Strežniki</a:t>
              </a:r>
              <a:endParaRPr lang="en-US" sz="800" dirty="0" smtClean="0"/>
            </a:p>
          </p:txBody>
        </p:sp>
        <p:pic>
          <p:nvPicPr>
            <p:cNvPr id="30" name="Picture 29" descr="server-black-2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0399" y="1738366"/>
              <a:ext cx="312191" cy="312191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824860" y="4099097"/>
              <a:ext cx="2021755" cy="181921"/>
            </a:xfrm>
            <a:prstGeom prst="rect">
              <a:avLst/>
            </a:prstGeom>
          </p:spPr>
          <p:txBody>
            <a:bodyPr wrap="square" lIns="51426" tIns="25713" rIns="51426" bIns="25713" rtlCol="0">
              <a:spAutoFit/>
            </a:bodyPr>
            <a:lstStyle/>
            <a:p>
              <a:pPr algn="ctr"/>
              <a:r>
                <a:rPr lang="sl-SI" sz="800" dirty="0" smtClean="0"/>
                <a:t>Razvoj lastnih podatkovnih virov</a:t>
              </a:r>
              <a:endParaRPr lang="en-US" sz="800" dirty="0" smtClean="0"/>
            </a:p>
          </p:txBody>
        </p:sp>
        <p:pic>
          <p:nvPicPr>
            <p:cNvPr id="34" name="Picture 33" descr="globe-lightblue-2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134" y="2445437"/>
              <a:ext cx="287711" cy="287711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475833" y="2771775"/>
              <a:ext cx="740269" cy="175039"/>
            </a:xfrm>
            <a:prstGeom prst="rect">
              <a:avLst/>
            </a:prstGeom>
          </p:spPr>
          <p:txBody>
            <a:bodyPr wrap="square" lIns="51426" tIns="25713" rIns="51426" bIns="25713" rtlCol="0">
              <a:spAutoFit/>
            </a:bodyPr>
            <a:lstStyle/>
            <a:p>
              <a:pPr algn="ctr"/>
              <a:r>
                <a:rPr lang="sl-SI" sz="800" dirty="0" smtClean="0"/>
                <a:t>Naprave</a:t>
              </a:r>
              <a:endParaRPr lang="en-US" sz="800" dirty="0" smtClean="0"/>
            </a:p>
          </p:txBody>
        </p:sp>
        <p:pic>
          <p:nvPicPr>
            <p:cNvPr id="36" name="Picture 35" descr="iphone-black-2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876" y="2477195"/>
              <a:ext cx="129102" cy="265797"/>
            </a:xfrm>
            <a:prstGeom prst="rect">
              <a:avLst/>
            </a:prstGeom>
          </p:spPr>
        </p:pic>
        <p:pic>
          <p:nvPicPr>
            <p:cNvPr id="39" name="Picture 38" descr="ipad-black-2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713" y="2445437"/>
              <a:ext cx="214694" cy="300572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084008" y="2101856"/>
              <a:ext cx="632363" cy="175039"/>
            </a:xfrm>
            <a:prstGeom prst="rect">
              <a:avLst/>
            </a:prstGeom>
          </p:spPr>
          <p:txBody>
            <a:bodyPr wrap="square" lIns="51426" tIns="25713" rIns="51426" bIns="25713" rtlCol="0">
              <a:spAutoFit/>
            </a:bodyPr>
            <a:lstStyle/>
            <a:p>
              <a:pPr algn="ctr"/>
              <a:r>
                <a:rPr lang="sl-SI" sz="800" dirty="0" smtClean="0"/>
                <a:t>Aplikacije</a:t>
              </a:r>
              <a:endParaRPr lang="en-US" sz="800" dirty="0" smtClean="0"/>
            </a:p>
          </p:txBody>
        </p:sp>
        <p:pic>
          <p:nvPicPr>
            <p:cNvPr id="44" name="Picture 43" descr="app-alt-orange-2x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2649" y="1781616"/>
              <a:ext cx="374183" cy="267274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603675" y="2100644"/>
              <a:ext cx="475382" cy="175039"/>
            </a:xfrm>
            <a:prstGeom prst="rect">
              <a:avLst/>
            </a:prstGeom>
          </p:spPr>
          <p:txBody>
            <a:bodyPr wrap="square" lIns="51426" tIns="25713" rIns="51426" bIns="25713" rtlCol="0">
              <a:spAutoFit/>
            </a:bodyPr>
            <a:lstStyle/>
            <a:p>
              <a:pPr algn="ctr"/>
              <a:r>
                <a:rPr lang="sl-SI" sz="800" dirty="0" smtClean="0"/>
                <a:t>Dnevniki</a:t>
              </a:r>
              <a:endParaRPr lang="en-US" sz="800" dirty="0" smtClean="0"/>
            </a:p>
          </p:txBody>
        </p:sp>
        <p:pic>
          <p:nvPicPr>
            <p:cNvPr id="46" name="Picture 45" descr="lock-gray-2.png"/>
            <p:cNvPicPr>
              <a:picLocks noChangeAspect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915" y="1722757"/>
              <a:ext cx="231801" cy="324521"/>
            </a:xfrm>
            <a:prstGeom prst="rect">
              <a:avLst/>
            </a:prstGeom>
          </p:spPr>
        </p:pic>
        <p:sp>
          <p:nvSpPr>
            <p:cNvPr id="47" name="AutoShape 2"/>
            <p:cNvSpPr>
              <a:spLocks noChangeArrowheads="1"/>
            </p:cNvSpPr>
            <p:nvPr/>
          </p:nvSpPr>
          <p:spPr bwMode="gray">
            <a:xfrm>
              <a:off x="474344" y="3107937"/>
              <a:ext cx="2782607" cy="398463"/>
            </a:xfrm>
            <a:prstGeom prst="roundRect">
              <a:avLst>
                <a:gd name="adj" fmla="val 9894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02835" tIns="102835" rIns="102835" bIns="102835" anchor="ctr" anchorCtr="1"/>
            <a:lstStyle/>
            <a:p>
              <a:pPr defTabSz="514174">
                <a:defRPr/>
              </a:pPr>
              <a:r>
                <a:rPr lang="sl-SI" sz="1400" b="1" kern="0" dirty="0" smtClean="0">
                  <a:solidFill>
                    <a:schemeClr val="accent5"/>
                  </a:solidFill>
                  <a:latin typeface="Calibri"/>
                  <a:cs typeface="Calibri"/>
                </a:rPr>
                <a:t>Podatkovni viri</a:t>
              </a:r>
              <a:endParaRPr lang="en-US" sz="1400" b="1" kern="0" dirty="0">
                <a:solidFill>
                  <a:schemeClr val="accent5"/>
                </a:solidFill>
                <a:latin typeface="Calibri"/>
                <a:cs typeface="Calibri"/>
              </a:endParaRPr>
            </a:p>
          </p:txBody>
        </p:sp>
        <p:pic>
          <p:nvPicPr>
            <p:cNvPr id="48" name="Picture 47" descr="rfid-blue-2.pn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371" y="2334054"/>
              <a:ext cx="312241" cy="399964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1617120" y="2771775"/>
              <a:ext cx="475382" cy="175039"/>
            </a:xfrm>
            <a:prstGeom prst="rect">
              <a:avLst/>
            </a:prstGeom>
          </p:spPr>
          <p:txBody>
            <a:bodyPr wrap="square" lIns="51426" tIns="25713" rIns="51426" bIns="25713" rtlCol="0">
              <a:spAutoFit/>
            </a:bodyPr>
            <a:lstStyle/>
            <a:p>
              <a:pPr algn="ctr"/>
              <a:r>
                <a:rPr lang="sl-SI" sz="800" dirty="0" smtClean="0"/>
                <a:t>Senzorji</a:t>
              </a:r>
              <a:endParaRPr lang="en-US" sz="800" dirty="0" smtClean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062965" y="2716181"/>
              <a:ext cx="569187" cy="421260"/>
            </a:xfrm>
            <a:prstGeom prst="rect">
              <a:avLst/>
            </a:prstGeom>
          </p:spPr>
          <p:txBody>
            <a:bodyPr wrap="square" lIns="51426" tIns="25713" rIns="51426" bIns="25713" rtlCol="0">
              <a:spAutoFit/>
            </a:bodyPr>
            <a:lstStyle/>
            <a:p>
              <a:pPr algn="ctr"/>
              <a:r>
                <a:rPr lang="sl-SI" sz="800" dirty="0" smtClean="0"/>
                <a:t>Kliki spletnih strani</a:t>
              </a:r>
              <a:endParaRPr lang="en-US" sz="800" dirty="0" smtClean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446088" y="2700693"/>
              <a:ext cx="810863" cy="298149"/>
            </a:xfrm>
            <a:prstGeom prst="rect">
              <a:avLst/>
            </a:prstGeom>
          </p:spPr>
          <p:txBody>
            <a:bodyPr wrap="square" lIns="51426" tIns="25713" rIns="51426" bIns="25713" rtlCol="0">
              <a:spAutoFit/>
            </a:bodyPr>
            <a:lstStyle/>
            <a:p>
              <a:pPr algn="ctr"/>
              <a:r>
                <a:rPr lang="sl-SI" sz="800" dirty="0" smtClean="0"/>
                <a:t>Podatki </a:t>
              </a:r>
            </a:p>
            <a:p>
              <a:pPr algn="ctr"/>
              <a:r>
                <a:rPr lang="sl-SI" sz="800" dirty="0" smtClean="0"/>
                <a:t>O klicih</a:t>
              </a:r>
              <a:endParaRPr lang="en-US" sz="800" dirty="0" smtClean="0"/>
            </a:p>
          </p:txBody>
        </p:sp>
        <p:pic>
          <p:nvPicPr>
            <p:cNvPr id="57" name="Picture 56" descr="laptop-black-2.png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6579" y="2438859"/>
              <a:ext cx="300162" cy="274433"/>
            </a:xfrm>
            <a:prstGeom prst="rect">
              <a:avLst/>
            </a:prstGeom>
          </p:spPr>
        </p:pic>
        <p:pic>
          <p:nvPicPr>
            <p:cNvPr id="58" name="Picture 57" descr="globe-lightblue-2.png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066" y="2472676"/>
              <a:ext cx="106022" cy="106022"/>
            </a:xfrm>
            <a:prstGeom prst="rect">
              <a:avLst/>
            </a:prstGeom>
          </p:spPr>
        </p:pic>
        <p:pic>
          <p:nvPicPr>
            <p:cNvPr id="59" name="Picture 58" descr="telephone-lightorange.png"/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51" t="47079" r="40788" b="38519"/>
            <a:stretch/>
          </p:blipFill>
          <p:spPr>
            <a:xfrm>
              <a:off x="2662387" y="2437128"/>
              <a:ext cx="214611" cy="238656"/>
            </a:xfrm>
            <a:prstGeom prst="rect">
              <a:avLst/>
            </a:prstGeom>
          </p:spPr>
        </p:pic>
        <p:pic>
          <p:nvPicPr>
            <p:cNvPr id="60" name="Picture 59" descr="iphone-black-2.png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2527" y="2472676"/>
              <a:ext cx="116870" cy="240616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132399" y="188184"/>
            <a:ext cx="2420059" cy="1457884"/>
            <a:chOff x="3387145" y="188080"/>
            <a:chExt cx="2420059" cy="1666574"/>
          </a:xfrm>
        </p:grpSpPr>
        <p:sp>
          <p:nvSpPr>
            <p:cNvPr id="150" name="Rounded Rectangle 149"/>
            <p:cNvSpPr/>
            <p:nvPr/>
          </p:nvSpPr>
          <p:spPr>
            <a:xfrm>
              <a:off x="3387145" y="188080"/>
              <a:ext cx="2420059" cy="1666574"/>
            </a:xfrm>
            <a:prstGeom prst="roundRect">
              <a:avLst>
                <a:gd name="adj" fmla="val 11347"/>
              </a:avLst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rIns="0" anchor="t" anchorCtr="0"/>
            <a:lstStyle/>
            <a:p>
              <a:pPr algn="ctr">
                <a:lnSpc>
                  <a:spcPct val="80000"/>
                </a:lnSpc>
                <a:defRPr/>
              </a:pPr>
              <a:r>
                <a:rPr lang="sl-SI" sz="1400" dirty="0" smtClean="0"/>
                <a:t>Splunk aplikacije</a:t>
              </a:r>
              <a:endParaRPr lang="en-US" sz="1400" b="1" dirty="0">
                <a:solidFill>
                  <a:schemeClr val="bg1"/>
                </a:solidFill>
                <a:cs typeface="Calibri"/>
              </a:endParaRPr>
            </a:p>
          </p:txBody>
        </p:sp>
        <p:pic>
          <p:nvPicPr>
            <p:cNvPr id="61" name="Picture 60" descr="app-alt-orange-2x.png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388" y="603215"/>
              <a:ext cx="477427" cy="416554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3459680" y="1086204"/>
              <a:ext cx="2247072" cy="639887"/>
            </a:xfrm>
            <a:prstGeom prst="rect">
              <a:avLst/>
            </a:prstGeom>
            <a:noFill/>
          </p:spPr>
          <p:txBody>
            <a:bodyPr wrap="none" lIns="51426" tIns="25713" rIns="51426" bIns="25713" rtlCol="0">
              <a:spAutoFit/>
            </a:bodyPr>
            <a:lstStyle/>
            <a:p>
              <a:pPr algn="ctr"/>
              <a:r>
                <a:rPr lang="sl-SI" sz="1100" dirty="0" smtClean="0"/>
                <a:t>Združevanje implementiranih</a:t>
              </a:r>
            </a:p>
            <a:p>
              <a:pPr algn="ctr"/>
              <a:r>
                <a:rPr lang="sl-SI" sz="1100" dirty="0" smtClean="0"/>
                <a:t>Funkcionalnosti v zaključene celote – </a:t>
              </a:r>
              <a:br>
                <a:rPr lang="sl-SI" sz="1100" dirty="0" smtClean="0"/>
              </a:br>
              <a:r>
                <a:rPr lang="sl-SI" sz="1100" dirty="0" smtClean="0"/>
                <a:t>Splunk aplikacije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132435" y="234794"/>
            <a:ext cx="2831791" cy="1308727"/>
            <a:chOff x="6156263" y="752600"/>
            <a:chExt cx="2831791" cy="1308727"/>
          </a:xfrm>
        </p:grpSpPr>
        <p:sp>
          <p:nvSpPr>
            <p:cNvPr id="63" name="Rounded Rectangle 62"/>
            <p:cNvSpPr/>
            <p:nvPr/>
          </p:nvSpPr>
          <p:spPr>
            <a:xfrm>
              <a:off x="6156263" y="752600"/>
              <a:ext cx="2831791" cy="1308727"/>
            </a:xfrm>
            <a:prstGeom prst="roundRect">
              <a:avLst>
                <a:gd name="adj" fmla="val 11347"/>
              </a:avLst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rIns="0" anchor="t" anchorCtr="0"/>
            <a:lstStyle/>
            <a:p>
              <a:pPr algn="ctr">
                <a:lnSpc>
                  <a:spcPct val="80000"/>
                </a:lnSpc>
                <a:defRPr/>
              </a:pPr>
              <a:r>
                <a:rPr lang="sl-SI" sz="1400" dirty="0" smtClean="0"/>
                <a:t>Standardne funkcije</a:t>
              </a:r>
              <a:endParaRPr lang="en-US" sz="1400" b="1" dirty="0">
                <a:solidFill>
                  <a:schemeClr val="bg1"/>
                </a:solidFill>
                <a:cs typeface="Calibri"/>
              </a:endParaRPr>
            </a:p>
          </p:txBody>
        </p:sp>
        <p:pic>
          <p:nvPicPr>
            <p:cNvPr id="77" name="Picture 76" descr="magnifying-glass-blue-2.png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7791" y="1275789"/>
              <a:ext cx="204122" cy="204122"/>
            </a:xfrm>
            <a:prstGeom prst="rect">
              <a:avLst/>
            </a:prstGeom>
          </p:spPr>
        </p:pic>
        <p:pic>
          <p:nvPicPr>
            <p:cNvPr id="79" name="Picture 78" descr="bar-chart-green-2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6460" y="1251338"/>
              <a:ext cx="318587" cy="309484"/>
            </a:xfrm>
            <a:prstGeom prst="rect">
              <a:avLst/>
            </a:prstGeom>
          </p:spPr>
        </p:pic>
        <p:pic>
          <p:nvPicPr>
            <p:cNvPr id="83" name="Picture 82" descr="send-arrow-lightblue.png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7113" y="1245338"/>
              <a:ext cx="310785" cy="195464"/>
            </a:xfrm>
            <a:prstGeom prst="rect">
              <a:avLst/>
            </a:prstGeom>
          </p:spPr>
        </p:pic>
        <p:grpSp>
          <p:nvGrpSpPr>
            <p:cNvPr id="85" name="Group 84"/>
            <p:cNvGrpSpPr/>
            <p:nvPr/>
          </p:nvGrpSpPr>
          <p:grpSpPr>
            <a:xfrm>
              <a:off x="6661913" y="1264289"/>
              <a:ext cx="554668" cy="502349"/>
              <a:chOff x="3138560" y="957685"/>
              <a:chExt cx="1748797" cy="1583841"/>
            </a:xfrm>
          </p:grpSpPr>
          <p:pic>
            <p:nvPicPr>
              <p:cNvPr id="86" name="Picture 85" descr="analyze-blue.png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6642" y="957685"/>
                <a:ext cx="710178" cy="885877"/>
              </a:xfrm>
              <a:prstGeom prst="rect">
                <a:avLst/>
              </a:prstGeom>
            </p:spPr>
          </p:pic>
          <p:sp>
            <p:nvSpPr>
              <p:cNvPr id="90" name="TextBox 89"/>
              <p:cNvSpPr txBox="1"/>
              <p:nvPr/>
            </p:nvSpPr>
            <p:spPr>
              <a:xfrm>
                <a:off x="3138560" y="1892615"/>
                <a:ext cx="1748797" cy="648911"/>
              </a:xfrm>
              <a:prstGeom prst="rect">
                <a:avLst/>
              </a:prstGeom>
            </p:spPr>
            <p:txBody>
              <a:bodyPr wrap="square" lIns="51426" tIns="25713" rIns="51426" bIns="25713" rtlCol="0">
                <a:spAutoFit/>
              </a:bodyPr>
              <a:lstStyle/>
              <a:p>
                <a:pPr marL="0" lvl="1" algn="ctr" defTabSz="1622936">
                  <a:defRPr/>
                </a:pPr>
                <a:r>
                  <a:rPr lang="sl-SI" sz="1000" b="1" kern="0" dirty="0" smtClean="0">
                    <a:solidFill>
                      <a:sysClr val="windowText" lastClr="000000"/>
                    </a:solidFill>
                  </a:rPr>
                  <a:t>Analiza</a:t>
                </a:r>
                <a:endParaRPr lang="en-US" sz="1000" kern="0" dirty="0">
                  <a:solidFill>
                    <a:sysClr val="windowText" lastClr="000000"/>
                  </a:solidFill>
                </a:endParaRPr>
              </a:p>
            </p:txBody>
          </p:sp>
        </p:grpSp>
        <p:pic>
          <p:nvPicPr>
            <p:cNvPr id="91" name="Picture 90" descr="simple-dashboard-green-2x.png"/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5910" y="1266124"/>
              <a:ext cx="279140" cy="279140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6259645" y="1563374"/>
              <a:ext cx="554668" cy="205816"/>
            </a:xfrm>
            <a:prstGeom prst="rect">
              <a:avLst/>
            </a:prstGeom>
          </p:spPr>
          <p:txBody>
            <a:bodyPr wrap="square" lIns="51426" tIns="25713" rIns="51426" bIns="25713" rtlCol="0">
              <a:spAutoFit/>
            </a:bodyPr>
            <a:lstStyle/>
            <a:p>
              <a:pPr marL="0" lvl="1" algn="ctr" defTabSz="1622936">
                <a:defRPr/>
              </a:pPr>
              <a:r>
                <a:rPr lang="sl-SI" sz="1000" b="1" kern="0" dirty="0" smtClean="0">
                  <a:solidFill>
                    <a:sysClr val="windowText" lastClr="000000"/>
                  </a:solidFill>
                </a:rPr>
                <a:t>Iskanje</a:t>
              </a:r>
              <a:endParaRPr lang="en-US" sz="1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140007" y="1571263"/>
              <a:ext cx="554668" cy="359705"/>
            </a:xfrm>
            <a:prstGeom prst="rect">
              <a:avLst/>
            </a:prstGeom>
          </p:spPr>
          <p:txBody>
            <a:bodyPr wrap="square" lIns="51426" tIns="25713" rIns="51426" bIns="25713" rtlCol="0">
              <a:spAutoFit/>
            </a:bodyPr>
            <a:lstStyle/>
            <a:p>
              <a:pPr marL="0" lvl="1" algn="ctr" defTabSz="1622936">
                <a:defRPr/>
              </a:pPr>
              <a:r>
                <a:rPr lang="sl-SI" sz="1000" b="1" kern="0" dirty="0" smtClean="0">
                  <a:solidFill>
                    <a:sysClr val="windowText" lastClr="000000"/>
                  </a:solidFill>
                </a:rPr>
                <a:t>Vizuali-zacija</a:t>
              </a:r>
              <a:endParaRPr lang="en-US" sz="1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680627" y="1572788"/>
              <a:ext cx="554668" cy="359705"/>
            </a:xfrm>
            <a:prstGeom prst="rect">
              <a:avLst/>
            </a:prstGeom>
          </p:spPr>
          <p:txBody>
            <a:bodyPr wrap="square" lIns="51426" tIns="25713" rIns="51426" bIns="25713" rtlCol="0">
              <a:spAutoFit/>
            </a:bodyPr>
            <a:lstStyle/>
            <a:p>
              <a:pPr marL="0" lvl="1" algn="ctr" defTabSz="1622936">
                <a:defRPr/>
              </a:pPr>
              <a:r>
                <a:rPr lang="sl-SI" sz="1000" b="1" kern="0" dirty="0" smtClean="0">
                  <a:solidFill>
                    <a:sysClr val="windowText" lastClr="000000"/>
                  </a:solidFill>
                </a:rPr>
                <a:t>Dash-boardi</a:t>
              </a:r>
              <a:endParaRPr lang="en-US" sz="10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144673" y="1574503"/>
              <a:ext cx="554668" cy="205816"/>
            </a:xfrm>
            <a:prstGeom prst="rect">
              <a:avLst/>
            </a:prstGeom>
          </p:spPr>
          <p:txBody>
            <a:bodyPr wrap="square" lIns="51426" tIns="25713" rIns="51426" bIns="25713" rtlCol="0">
              <a:spAutoFit/>
            </a:bodyPr>
            <a:lstStyle/>
            <a:p>
              <a:pPr marL="0" lvl="1" algn="ctr" defTabSz="1622936">
                <a:defRPr/>
              </a:pPr>
              <a:r>
                <a:rPr lang="sl-SI" sz="1000" b="1" kern="0" dirty="0" smtClean="0">
                  <a:solidFill>
                    <a:sysClr val="windowText" lastClr="000000"/>
                  </a:solidFill>
                </a:rPr>
                <a:t>Izvoz</a:t>
              </a:r>
              <a:endParaRPr lang="en-US" sz="10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32434" y="1624432"/>
            <a:ext cx="2831791" cy="1949177"/>
            <a:chOff x="6156264" y="1676106"/>
            <a:chExt cx="2831791" cy="1974406"/>
          </a:xfrm>
        </p:grpSpPr>
        <p:sp>
          <p:nvSpPr>
            <p:cNvPr id="151" name="Rounded Rectangle 150"/>
            <p:cNvSpPr/>
            <p:nvPr/>
          </p:nvSpPr>
          <p:spPr>
            <a:xfrm>
              <a:off x="6156264" y="1676106"/>
              <a:ext cx="2831791" cy="1974406"/>
            </a:xfrm>
            <a:prstGeom prst="roundRect">
              <a:avLst>
                <a:gd name="adj" fmla="val 11347"/>
              </a:avLst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rIns="0" anchor="t" anchorCtr="0"/>
            <a:lstStyle/>
            <a:p>
              <a:pPr algn="ctr">
                <a:lnSpc>
                  <a:spcPct val="80000"/>
                </a:lnSpc>
                <a:defRPr/>
              </a:pPr>
              <a:r>
                <a:rPr lang="sl-SI" sz="1400" dirty="0" smtClean="0"/>
                <a:t>Razširljivost iskalnih funkcij</a:t>
              </a:r>
              <a:br>
                <a:rPr lang="sl-SI" sz="1400" dirty="0" smtClean="0"/>
              </a:br>
              <a:r>
                <a:rPr lang="sl-SI" sz="1400" dirty="0" smtClean="0"/>
                <a:t> in podatkovnih virov</a:t>
              </a:r>
            </a:p>
          </p:txBody>
        </p:sp>
        <p:pic>
          <p:nvPicPr>
            <p:cNvPr id="1026" name="Picture 2" descr="https://upload.wikimedia.org/wikipedia/commons/thumb/1/1b/R_logo.svg/200px-R_logo.svg.png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9588" y="2267496"/>
              <a:ext cx="426728" cy="324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TextBox 95"/>
            <p:cNvSpPr txBox="1"/>
            <p:nvPr/>
          </p:nvSpPr>
          <p:spPr>
            <a:xfrm>
              <a:off x="6434782" y="2617836"/>
              <a:ext cx="587963" cy="328927"/>
            </a:xfrm>
            <a:prstGeom prst="rect">
              <a:avLst/>
            </a:prstGeom>
            <a:noFill/>
          </p:spPr>
          <p:txBody>
            <a:bodyPr wrap="none" lIns="51426" tIns="25713" rIns="51426" bIns="25713" rtlCol="0">
              <a:spAutoFit/>
            </a:bodyPr>
            <a:lstStyle/>
            <a:p>
              <a:pPr algn="ctr"/>
              <a:r>
                <a:rPr lang="sl-SI" sz="900" dirty="0" smtClean="0"/>
                <a:t>Statistični </a:t>
              </a:r>
              <a:br>
                <a:rPr lang="sl-SI" sz="900" dirty="0" smtClean="0"/>
              </a:br>
              <a:r>
                <a:rPr lang="sl-SI" sz="900" dirty="0" smtClean="0"/>
                <a:t>jezik R</a:t>
              </a:r>
              <a:endParaRPr lang="en-US" sz="900" dirty="0"/>
            </a:p>
          </p:txBody>
        </p:sp>
        <p:pic>
          <p:nvPicPr>
            <p:cNvPr id="1030" name="Picture 6" descr="https://www.python.org/static/apple-touch-icon-144x144-precomposed.png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9348" y="2246714"/>
              <a:ext cx="380827" cy="380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TextBox 96"/>
            <p:cNvSpPr txBox="1"/>
            <p:nvPr/>
          </p:nvSpPr>
          <p:spPr>
            <a:xfrm>
              <a:off x="6961320" y="2653314"/>
              <a:ext cx="1070468" cy="605926"/>
            </a:xfrm>
            <a:prstGeom prst="rect">
              <a:avLst/>
            </a:prstGeom>
            <a:noFill/>
          </p:spPr>
          <p:txBody>
            <a:bodyPr wrap="none" lIns="51426" tIns="25713" rIns="51426" bIns="25713" rtlCol="0">
              <a:spAutoFit/>
            </a:bodyPr>
            <a:lstStyle/>
            <a:p>
              <a:pPr algn="ctr"/>
              <a:r>
                <a:rPr lang="sl-SI" sz="900" dirty="0" smtClean="0"/>
                <a:t>Razvoj</a:t>
              </a:r>
            </a:p>
            <a:p>
              <a:pPr algn="ctr"/>
              <a:r>
                <a:rPr lang="sl-SI" sz="900" dirty="0" smtClean="0"/>
                <a:t>iskalnih ukazov </a:t>
              </a:r>
            </a:p>
            <a:p>
              <a:pPr algn="ctr"/>
              <a:r>
                <a:rPr lang="sl-SI" sz="900" dirty="0" smtClean="0"/>
                <a:t>in podatkovnih virov</a:t>
              </a:r>
            </a:p>
            <a:p>
              <a:pPr algn="ctr"/>
              <a:r>
                <a:rPr lang="sl-SI" sz="900" dirty="0"/>
                <a:t>v</a:t>
              </a:r>
              <a:r>
                <a:rPr lang="sl-SI" sz="900" dirty="0" smtClean="0"/>
                <a:t> jeziku Python</a:t>
              </a:r>
              <a:endParaRPr lang="en-US" sz="900" dirty="0"/>
            </a:p>
          </p:txBody>
        </p:sp>
        <p:pic>
          <p:nvPicPr>
            <p:cNvPr id="1032" name="Picture 8" descr="http://fiji.sc/_images/5/54/Knime-icon.png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1401" y="2205744"/>
              <a:ext cx="479385" cy="479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8" name="TextBox 97"/>
            <p:cNvSpPr txBox="1"/>
            <p:nvPr/>
          </p:nvSpPr>
          <p:spPr>
            <a:xfrm>
              <a:off x="7971596" y="2682043"/>
              <a:ext cx="914977" cy="328927"/>
            </a:xfrm>
            <a:prstGeom prst="rect">
              <a:avLst/>
            </a:prstGeom>
            <a:noFill/>
          </p:spPr>
          <p:txBody>
            <a:bodyPr wrap="none" lIns="51426" tIns="25713" rIns="51426" bIns="25713" rtlCol="0">
              <a:spAutoFit/>
            </a:bodyPr>
            <a:lstStyle/>
            <a:p>
              <a:pPr algn="ctr"/>
              <a:r>
                <a:rPr lang="sl-SI" sz="900" dirty="0" smtClean="0"/>
                <a:t>Klici analitične</a:t>
              </a:r>
              <a:br>
                <a:rPr lang="sl-SI" sz="900" dirty="0" smtClean="0"/>
              </a:br>
              <a:r>
                <a:rPr lang="sl-SI" sz="900" dirty="0" smtClean="0"/>
                <a:t>platforme KNIME</a:t>
              </a:r>
              <a:endParaRPr lang="en-US" sz="900" dirty="0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3122866" y="3975901"/>
            <a:ext cx="2372980" cy="821370"/>
          </a:xfrm>
          <a:prstGeom prst="rect">
            <a:avLst/>
          </a:prstGeom>
          <a:noFill/>
        </p:spPr>
        <p:txBody>
          <a:bodyPr wrap="square" lIns="51426" tIns="25713" rIns="51426" bIns="25713" rtlCol="0">
            <a:spAutoFit/>
          </a:bodyPr>
          <a:lstStyle/>
          <a:p>
            <a:pPr algn="ctr"/>
            <a:r>
              <a:rPr lang="sl-SI" sz="1000" dirty="0" smtClean="0"/>
              <a:t>Dvosmerna komunikacija z aplikacijami</a:t>
            </a:r>
            <a:endParaRPr lang="sl-SI" sz="1000" dirty="0"/>
          </a:p>
          <a:p>
            <a:pPr algn="ctr"/>
            <a:r>
              <a:rPr lang="sl-SI" sz="1000" dirty="0" smtClean="0"/>
              <a:t>(poslovne aplikacije, intranet…). Aplikacije lahko poizvedujejo Splunk (REST, ODBC) ali pa Splunk posreduje podatke v aplikacije avtomatsko (zapis v bazo, REST).</a:t>
            </a:r>
          </a:p>
        </p:txBody>
      </p:sp>
      <p:sp>
        <p:nvSpPr>
          <p:cNvPr id="109" name="AutoShape 2"/>
          <p:cNvSpPr>
            <a:spLocks noChangeArrowheads="1"/>
          </p:cNvSpPr>
          <p:nvPr/>
        </p:nvSpPr>
        <p:spPr bwMode="gray">
          <a:xfrm>
            <a:off x="3280951" y="1997230"/>
            <a:ext cx="2188352" cy="791769"/>
          </a:xfrm>
          <a:prstGeom prst="roundRect">
            <a:avLst>
              <a:gd name="adj" fmla="val 2807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29000">
                <a:srgbClr val="383A39"/>
              </a:gs>
              <a:gs pos="100000">
                <a:srgbClr val="080A09"/>
              </a:gs>
            </a:gsLst>
            <a:lin ang="5400000" scaled="1"/>
            <a:tileRect/>
          </a:gradFill>
          <a:ln w="12700" cmpd="sng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chemeClr val="dk1"/>
              </a:solidFill>
              <a:sym typeface="Myriad Pro" charset="0"/>
            </a:endParaRPr>
          </a:p>
        </p:txBody>
      </p:sp>
      <p:pic>
        <p:nvPicPr>
          <p:cNvPr id="110" name="Picture 109" descr="logo_splunk_product_2color_W.png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841" y="2194935"/>
            <a:ext cx="1388565" cy="411016"/>
          </a:xfrm>
          <a:prstGeom prst="rect">
            <a:avLst/>
          </a:prstGeom>
        </p:spPr>
      </p:pic>
      <p:sp>
        <p:nvSpPr>
          <p:cNvPr id="112" name="Right Arrow 111"/>
          <p:cNvSpPr/>
          <p:nvPr/>
        </p:nvSpPr>
        <p:spPr>
          <a:xfrm>
            <a:off x="2933523" y="2142570"/>
            <a:ext cx="348917" cy="44564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3" name="Right Arrow 112"/>
          <p:cNvSpPr/>
          <p:nvPr/>
        </p:nvSpPr>
        <p:spPr>
          <a:xfrm rot="16200000">
            <a:off x="4208665" y="1597703"/>
            <a:ext cx="348917" cy="44564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4" name="Right Arrow 113"/>
          <p:cNvSpPr/>
          <p:nvPr/>
        </p:nvSpPr>
        <p:spPr>
          <a:xfrm rot="5400000">
            <a:off x="4208665" y="2740635"/>
            <a:ext cx="348917" cy="44564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5" name="Left-Right Arrow 114"/>
          <p:cNvSpPr/>
          <p:nvPr/>
        </p:nvSpPr>
        <p:spPr>
          <a:xfrm>
            <a:off x="5469303" y="2130221"/>
            <a:ext cx="663131" cy="445646"/>
          </a:xfrm>
          <a:prstGeom prst="left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16" name="Picture 115" descr="web-development-framework-gray-2x.png"/>
          <p:cNvPicPr>
            <a:picLocks noChangeAspect="1"/>
          </p:cNvPicPr>
          <p:nvPr/>
        </p:nvPicPr>
        <p:blipFill>
          <a:blip r:embed="rId27" cstate="email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40" y="3573609"/>
            <a:ext cx="982816" cy="360366"/>
          </a:xfrm>
          <a:prstGeom prst="rect">
            <a:avLst/>
          </a:prstGeom>
        </p:spPr>
      </p:pic>
      <p:pic>
        <p:nvPicPr>
          <p:cNvPr id="1034" name="Picture 10" descr="http://www.sadafnoor.com/blog/wp-content/uploads/2015/02/15/restful-api-design-best-practices/13588851381.png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397" y="3328410"/>
            <a:ext cx="778307" cy="77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enclout.com/assets/excel_2013-3e7309ea2dbd8944be164009d840feae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05" y="3582759"/>
            <a:ext cx="329448" cy="3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2.wp.com/4.bp.blogspot.com/-mmy-Qy1_cNo/VhwllvsJazI/AAAAAAAACXM/Dk34QJhGkYQ/s1600/Google-Analytics-Logo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22" y="3610195"/>
            <a:ext cx="313196" cy="31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s.ytimg.com/yts/img/yt_1200-vfl4C3T0K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142" y="3545296"/>
            <a:ext cx="466158" cy="46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lh3.ggpht.com/lSLM0xhCA1RZOwaQcjhlwmsvaIQYaP3c5qbDKCgLALhydrgExnaSKZdGa8S3YtRuVA=w300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50" y="3593568"/>
            <a:ext cx="351145" cy="35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camo.githubusercontent.com/37c98d49b8ecc975a446cbbbeab5ad55c521cee7/687474703a2f2f636c2e6c792f586f68502f6c6f676f3330302e706e67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796" y="3569636"/>
            <a:ext cx="324049" cy="32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17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2"/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57250"/>
          </a:xfrm>
        </p:spPr>
        <p:txBody>
          <a:bodyPr vert="horz" lIns="68568" tIns="34289" rIns="68568" bIns="34289" rtlCol="0" anchor="ctr">
            <a:noAutofit/>
          </a:bodyPr>
          <a:lstStyle/>
          <a:p>
            <a:pPr algn="ctr"/>
            <a:r>
              <a:rPr lang="sl-SI" sz="3200" b="1" dirty="0" smtClean="0"/>
              <a:t>Naši primeri uporabe</a:t>
            </a:r>
            <a:endParaRPr lang="en-US" sz="3200" b="1" dirty="0"/>
          </a:p>
        </p:txBody>
      </p:sp>
      <p:sp>
        <p:nvSpPr>
          <p:cNvPr id="64" name="Rounded Rectangle 63"/>
          <p:cNvSpPr/>
          <p:nvPr/>
        </p:nvSpPr>
        <p:spPr>
          <a:xfrm>
            <a:off x="2270824" y="1497531"/>
            <a:ext cx="1473176" cy="1612369"/>
          </a:xfrm>
          <a:prstGeom prst="roundRect">
            <a:avLst>
              <a:gd name="adj" fmla="val 7354"/>
            </a:avLst>
          </a:prstGeom>
          <a:solidFill>
            <a:srgbClr val="005F86"/>
          </a:solidFill>
          <a:ln w="25400">
            <a:noFill/>
            <a:round/>
            <a:headEnd/>
            <a:tailEnd/>
          </a:ln>
          <a:effectLst/>
        </p:spPr>
        <p:txBody>
          <a:bodyPr lIns="102659" tIns="102659" rIns="102659" bIns="102659" anchor="ctr" anchorCtr="1"/>
          <a:lstStyle/>
          <a:p>
            <a:pPr algn="ctr" defTabSz="384920">
              <a:lnSpc>
                <a:spcPct val="90000"/>
              </a:lnSpc>
              <a:defRPr/>
            </a:pPr>
            <a:endParaRPr lang="en-US" sz="900" kern="0" dirty="0">
              <a:solidFill>
                <a:srgbClr val="FFFFFF"/>
              </a:solidFill>
              <a:latin typeface="Gotham Medium"/>
              <a:cs typeface="Gotham Medium"/>
            </a:endParaRPr>
          </a:p>
        </p:txBody>
      </p:sp>
      <p:sp>
        <p:nvSpPr>
          <p:cNvPr id="65" name="Rounded Rectangle 64"/>
          <p:cNvSpPr/>
          <p:nvPr/>
        </p:nvSpPr>
        <p:spPr bwMode="gray">
          <a:xfrm>
            <a:off x="2405973" y="2305829"/>
            <a:ext cx="1202878" cy="468943"/>
          </a:xfrm>
          <a:prstGeom prst="roundRect">
            <a:avLst>
              <a:gd name="adj" fmla="val 0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lIns="102659" tIns="102659" rIns="102659" bIns="102659" anchor="t" anchorCtr="1"/>
          <a:lstStyle/>
          <a:p>
            <a:pPr algn="ctr" defTabSz="384920">
              <a:lnSpc>
                <a:spcPct val="90000"/>
              </a:lnSpc>
              <a:defRPr/>
            </a:pPr>
            <a:r>
              <a:rPr lang="sl-SI" sz="1100" kern="0" cap="all" dirty="0" smtClean="0">
                <a:solidFill>
                  <a:srgbClr val="FFFFFF"/>
                </a:solidFill>
                <a:cs typeface="Gotham Bold"/>
              </a:rPr>
              <a:t>VARNOST IN SKLADNOST</a:t>
            </a:r>
            <a:endParaRPr lang="en-US" sz="1100" kern="0" cap="all" dirty="0">
              <a:solidFill>
                <a:srgbClr val="FFFFFF"/>
              </a:solidFill>
              <a:cs typeface="Gotham Bold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3820364" y="1497531"/>
            <a:ext cx="1473176" cy="1612369"/>
          </a:xfrm>
          <a:prstGeom prst="roundRect">
            <a:avLst>
              <a:gd name="adj" fmla="val 7354"/>
            </a:avLst>
          </a:prstGeom>
          <a:solidFill>
            <a:srgbClr val="005F86"/>
          </a:solidFill>
          <a:ln w="25400">
            <a:noFill/>
            <a:round/>
            <a:headEnd/>
            <a:tailEnd/>
          </a:ln>
          <a:effectLst/>
        </p:spPr>
        <p:txBody>
          <a:bodyPr lIns="102659" tIns="102659" rIns="102659" bIns="102659" anchor="ctr" anchorCtr="1"/>
          <a:lstStyle/>
          <a:p>
            <a:pPr algn="ctr" defTabSz="384920">
              <a:lnSpc>
                <a:spcPct val="90000"/>
              </a:lnSpc>
              <a:defRPr/>
            </a:pPr>
            <a:endParaRPr lang="en-US" sz="900" kern="0" dirty="0">
              <a:solidFill>
                <a:srgbClr val="FFFFFF"/>
              </a:solidFill>
              <a:latin typeface="Gotham Medium"/>
              <a:cs typeface="Gotham Medium"/>
            </a:endParaRPr>
          </a:p>
        </p:txBody>
      </p:sp>
      <p:sp>
        <p:nvSpPr>
          <p:cNvPr id="80" name="Rounded Rectangle 79"/>
          <p:cNvSpPr/>
          <p:nvPr/>
        </p:nvSpPr>
        <p:spPr bwMode="gray">
          <a:xfrm>
            <a:off x="3862061" y="2312716"/>
            <a:ext cx="1389784" cy="468943"/>
          </a:xfrm>
          <a:prstGeom prst="roundRect">
            <a:avLst>
              <a:gd name="adj" fmla="val 0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lIns="102659" tIns="102659" rIns="102659" bIns="102659" anchor="t" anchorCtr="1"/>
          <a:lstStyle/>
          <a:p>
            <a:pPr algn="ctr" defTabSz="384920">
              <a:lnSpc>
                <a:spcPct val="90000"/>
              </a:lnSpc>
              <a:defRPr/>
            </a:pPr>
            <a:r>
              <a:rPr lang="sl-SI" sz="1100" kern="0" cap="all" dirty="0" smtClean="0">
                <a:solidFill>
                  <a:srgbClr val="FFFFFF"/>
                </a:solidFill>
                <a:cs typeface="Gotham Bold"/>
              </a:rPr>
              <a:t>AD-hoc IN</a:t>
            </a:r>
            <a:br>
              <a:rPr lang="sl-SI" sz="1100" kern="0" cap="all" dirty="0" smtClean="0">
                <a:solidFill>
                  <a:srgbClr val="FFFFFF"/>
                </a:solidFill>
                <a:cs typeface="Gotham Bold"/>
              </a:rPr>
            </a:br>
            <a:r>
              <a:rPr lang="sl-SI" sz="1100" kern="0" cap="all" dirty="0" smtClean="0">
                <a:solidFill>
                  <a:srgbClr val="FFFFFF"/>
                </a:solidFill>
                <a:cs typeface="Gotham Bold"/>
              </a:rPr>
              <a:t>POSLOVNA ANALITIKA</a:t>
            </a:r>
          </a:p>
        </p:txBody>
      </p:sp>
      <p:sp>
        <p:nvSpPr>
          <p:cNvPr id="82" name="Rounded Rectangle 81"/>
          <p:cNvSpPr/>
          <p:nvPr/>
        </p:nvSpPr>
        <p:spPr bwMode="gray">
          <a:xfrm>
            <a:off x="677520" y="3217649"/>
            <a:ext cx="7730714" cy="883227"/>
          </a:xfrm>
          <a:prstGeom prst="roundRect">
            <a:avLst>
              <a:gd name="adj" fmla="val 5129"/>
            </a:avLst>
          </a:prstGeom>
          <a:gradFill flip="none" rotWithShape="1">
            <a:gsLst>
              <a:gs pos="0">
                <a:srgbClr val="656565"/>
              </a:gs>
              <a:gs pos="50000">
                <a:srgbClr val="383A39"/>
              </a:gs>
              <a:gs pos="100000">
                <a:srgbClr val="080A09"/>
              </a:gs>
            </a:gsLst>
            <a:lin ang="5400000" scaled="1"/>
            <a:tileRect/>
          </a:gradFill>
          <a:ln w="12700" cap="flat" cmpd="sng" algn="ctr">
            <a:noFill/>
            <a:prstDash val="solid"/>
          </a:ln>
          <a:effectLst/>
        </p:spPr>
        <p:txBody>
          <a:bodyPr lIns="91417" tIns="45708" rIns="91417" bIns="45708" anchor="ctr"/>
          <a:lstStyle/>
          <a:p>
            <a:pPr algn="ctr" defTabSz="815891">
              <a:defRPr/>
            </a:pPr>
            <a:endParaRPr lang="en-US" kern="0" dirty="0">
              <a:solidFill>
                <a:prstClr val="black"/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711865" y="1497531"/>
            <a:ext cx="1473176" cy="1612369"/>
          </a:xfrm>
          <a:prstGeom prst="roundRect">
            <a:avLst>
              <a:gd name="adj" fmla="val 7354"/>
            </a:avLst>
          </a:prstGeom>
          <a:solidFill>
            <a:srgbClr val="005F86"/>
          </a:solidFill>
          <a:ln w="25400">
            <a:noFill/>
            <a:round/>
            <a:headEnd/>
            <a:tailEnd/>
          </a:ln>
          <a:effectLst/>
        </p:spPr>
        <p:txBody>
          <a:bodyPr lIns="102659" tIns="102659" rIns="102659" bIns="102659" anchor="ctr" anchorCtr="1"/>
          <a:lstStyle/>
          <a:p>
            <a:pPr algn="ctr" defTabSz="384920">
              <a:lnSpc>
                <a:spcPct val="90000"/>
              </a:lnSpc>
              <a:defRPr/>
            </a:pPr>
            <a:endParaRPr lang="en-US" sz="900" kern="0" dirty="0">
              <a:solidFill>
                <a:srgbClr val="FFFFFF"/>
              </a:solidFill>
              <a:latin typeface="Gotham Medium"/>
              <a:cs typeface="Gotham Medium"/>
            </a:endParaRPr>
          </a:p>
        </p:txBody>
      </p:sp>
      <p:sp>
        <p:nvSpPr>
          <p:cNvPr id="89" name="Rounded Rectangle 88"/>
          <p:cNvSpPr/>
          <p:nvPr/>
        </p:nvSpPr>
        <p:spPr bwMode="gray">
          <a:xfrm>
            <a:off x="750146" y="2276408"/>
            <a:ext cx="1393828" cy="697020"/>
          </a:xfrm>
          <a:prstGeom prst="roundRect">
            <a:avLst>
              <a:gd name="adj" fmla="val 0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lIns="102659" tIns="102659" rIns="102659" bIns="102659" anchor="t" anchorCtr="1"/>
          <a:lstStyle/>
          <a:p>
            <a:pPr algn="ctr" defTabSz="384920">
              <a:defRPr/>
            </a:pPr>
            <a:r>
              <a:rPr lang="sl-SI" sz="1000" kern="0" cap="all" dirty="0" smtClean="0">
                <a:solidFill>
                  <a:srgbClr val="FFFFFF"/>
                </a:solidFill>
                <a:cs typeface="Gotham Bold"/>
              </a:rPr>
              <a:t>IT INFRASTRUKTORA</a:t>
            </a:r>
            <a:endParaRPr lang="en-US" sz="1000" kern="0" cap="all" dirty="0">
              <a:solidFill>
                <a:srgbClr val="FFFFFF"/>
              </a:solidFill>
              <a:cs typeface="Gotham Bold"/>
            </a:endParaRPr>
          </a:p>
        </p:txBody>
      </p:sp>
      <p:pic>
        <p:nvPicPr>
          <p:cNvPr id="90" name="Picture 89" descr="market-groups-icons.png"/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1007559" y="1669057"/>
            <a:ext cx="881791" cy="448672"/>
          </a:xfrm>
          <a:prstGeom prst="rect">
            <a:avLst/>
          </a:prstGeom>
        </p:spPr>
      </p:pic>
      <p:sp>
        <p:nvSpPr>
          <p:cNvPr id="91" name="Rounded Rectangle 90"/>
          <p:cNvSpPr/>
          <p:nvPr/>
        </p:nvSpPr>
        <p:spPr>
          <a:xfrm>
            <a:off x="5377711" y="1497531"/>
            <a:ext cx="1473176" cy="1612369"/>
          </a:xfrm>
          <a:prstGeom prst="roundRect">
            <a:avLst>
              <a:gd name="adj" fmla="val 7354"/>
            </a:avLst>
          </a:prstGeom>
          <a:solidFill>
            <a:srgbClr val="005F86"/>
          </a:solidFill>
          <a:ln w="25400">
            <a:noFill/>
            <a:round/>
            <a:headEnd/>
            <a:tailEnd/>
          </a:ln>
          <a:effectLst/>
        </p:spPr>
        <p:txBody>
          <a:bodyPr lIns="102659" tIns="102659" rIns="102659" bIns="102659" anchor="ctr" anchorCtr="1"/>
          <a:lstStyle/>
          <a:p>
            <a:pPr algn="ctr" defTabSz="384920">
              <a:lnSpc>
                <a:spcPct val="90000"/>
              </a:lnSpc>
              <a:defRPr/>
            </a:pPr>
            <a:endParaRPr lang="en-US" sz="900" kern="0" dirty="0">
              <a:solidFill>
                <a:srgbClr val="FFFFFF"/>
              </a:solidFill>
              <a:latin typeface="Gotham Medium"/>
              <a:cs typeface="Gotham Medium"/>
            </a:endParaRPr>
          </a:p>
        </p:txBody>
      </p:sp>
      <p:sp>
        <p:nvSpPr>
          <p:cNvPr id="92" name="Rounded Rectangle 91"/>
          <p:cNvSpPr/>
          <p:nvPr/>
        </p:nvSpPr>
        <p:spPr bwMode="gray">
          <a:xfrm>
            <a:off x="5411668" y="2306142"/>
            <a:ext cx="1405262" cy="337461"/>
          </a:xfrm>
          <a:prstGeom prst="roundRect">
            <a:avLst>
              <a:gd name="adj" fmla="val 0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lIns="0" tIns="102659" rIns="0" bIns="102659" anchor="t" anchorCtr="1"/>
          <a:lstStyle/>
          <a:p>
            <a:pPr algn="ctr" defTabSz="384920">
              <a:lnSpc>
                <a:spcPct val="90000"/>
              </a:lnSpc>
              <a:defRPr/>
            </a:pPr>
            <a:r>
              <a:rPr lang="sl-SI" sz="1100" kern="0" cap="all" dirty="0">
                <a:solidFill>
                  <a:srgbClr val="FFFFFF"/>
                </a:solidFill>
                <a:cs typeface="Gotham Bold"/>
              </a:rPr>
              <a:t>Internet of </a:t>
            </a:r>
            <a:r>
              <a:rPr lang="sl-SI" sz="1100" kern="0" cap="all" dirty="0" err="1" smtClean="0">
                <a:solidFill>
                  <a:srgbClr val="FFFFFF"/>
                </a:solidFill>
                <a:cs typeface="Gotham Bold"/>
              </a:rPr>
              <a:t>things</a:t>
            </a:r>
            <a:r>
              <a:rPr lang="sl-SI" sz="1100" kern="0" cap="all" dirty="0" smtClean="0">
                <a:solidFill>
                  <a:srgbClr val="FFFFFF"/>
                </a:solidFill>
                <a:cs typeface="Gotham Bold"/>
              </a:rPr>
              <a:t>,</a:t>
            </a:r>
            <a:br>
              <a:rPr lang="sl-SI" sz="1100" kern="0" cap="all" dirty="0" smtClean="0">
                <a:solidFill>
                  <a:srgbClr val="FFFFFF"/>
                </a:solidFill>
                <a:cs typeface="Gotham Bold"/>
              </a:rPr>
            </a:br>
            <a:r>
              <a:rPr lang="sl-SI" sz="1100" kern="0" cap="all" dirty="0" smtClean="0">
                <a:solidFill>
                  <a:srgbClr val="FFFFFF"/>
                </a:solidFill>
                <a:cs typeface="Gotham Bold"/>
              </a:rPr>
              <a:t>RAZLIČNI VIRI,</a:t>
            </a:r>
            <a:endParaRPr lang="en-US" sz="1100" kern="0" cap="all" dirty="0">
              <a:solidFill>
                <a:srgbClr val="FFFFFF"/>
              </a:solidFill>
              <a:cs typeface="Gotham Bold"/>
            </a:endParaRPr>
          </a:p>
          <a:p>
            <a:pPr algn="ctr" defTabSz="384920">
              <a:lnSpc>
                <a:spcPct val="90000"/>
              </a:lnSpc>
              <a:defRPr/>
            </a:pPr>
            <a:r>
              <a:rPr lang="sl-SI" sz="1100" kern="0" cap="all" dirty="0" smtClean="0">
                <a:solidFill>
                  <a:srgbClr val="FFFFFF"/>
                </a:solidFill>
                <a:cs typeface="Gotham Bold"/>
              </a:rPr>
              <a:t>Open </a:t>
            </a:r>
            <a:r>
              <a:rPr lang="sl-SI" sz="1100" kern="0" cap="all" dirty="0" err="1" smtClean="0">
                <a:solidFill>
                  <a:srgbClr val="FFFFFF"/>
                </a:solidFill>
                <a:cs typeface="Gotham Bold"/>
              </a:rPr>
              <a:t>data</a:t>
            </a:r>
            <a:endParaRPr lang="sl-SI" sz="1100" kern="0" cap="all" dirty="0" smtClean="0">
              <a:solidFill>
                <a:srgbClr val="FFFFFF"/>
              </a:solidFill>
              <a:cs typeface="Gotham Bold"/>
            </a:endParaRPr>
          </a:p>
        </p:txBody>
      </p:sp>
      <p:pic>
        <p:nvPicPr>
          <p:cNvPr id="93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793" y="1672138"/>
            <a:ext cx="733014" cy="47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102" descr="market-groups-icons.png"/>
          <p:cNvPicPr>
            <a:picLocks noChangeAspect="1"/>
          </p:cNvPicPr>
          <p:nvPr/>
        </p:nvPicPr>
        <p:blipFill>
          <a:blip r:embed="rId6"/>
          <a:srcRect l="40267" t="35119" r="53489" b="49890"/>
          <a:stretch>
            <a:fillRect/>
          </a:stretch>
        </p:blipFill>
        <p:spPr bwMode="gray">
          <a:xfrm>
            <a:off x="2697938" y="1490808"/>
            <a:ext cx="618946" cy="836004"/>
          </a:xfrm>
          <a:prstGeom prst="rect">
            <a:avLst/>
          </a:prstGeom>
        </p:spPr>
      </p:pic>
      <p:pic>
        <p:nvPicPr>
          <p:cNvPr id="105" name="Picture 2" descr="Our Space Applianc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0551" y="3399133"/>
            <a:ext cx="1930894" cy="558943"/>
          </a:xfrm>
          <a:prstGeom prst="rect">
            <a:avLst/>
          </a:prstGeom>
          <a:noFill/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91000"/>
                    </a14:imgEffect>
                    <a14:imgEffect>
                      <a14:brightnessContrast bright="100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948" y="1555139"/>
            <a:ext cx="789806" cy="789806"/>
          </a:xfrm>
          <a:prstGeom prst="rect">
            <a:avLst/>
          </a:prstGeom>
          <a:noFill/>
        </p:spPr>
      </p:pic>
      <p:pic>
        <p:nvPicPr>
          <p:cNvPr id="107" name="Picture 106" descr="logo_splunk_product_2color_W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65" y="3458788"/>
            <a:ext cx="1532892" cy="453737"/>
          </a:xfrm>
          <a:prstGeom prst="rect">
            <a:avLst/>
          </a:prstGeom>
        </p:spPr>
      </p:pic>
      <p:sp>
        <p:nvSpPr>
          <p:cNvPr id="108" name="TextBox 107"/>
          <p:cNvSpPr txBox="1"/>
          <p:nvPr/>
        </p:nvSpPr>
        <p:spPr bwMode="gray">
          <a:xfrm>
            <a:off x="3171741" y="3405201"/>
            <a:ext cx="2166883" cy="821370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pPr algn="ctr"/>
            <a:r>
              <a:rPr lang="sl-SI" sz="3200" b="1" dirty="0" smtClean="0">
                <a:solidFill>
                  <a:schemeClr val="bg1"/>
                </a:solidFill>
              </a:rPr>
              <a:t>+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endParaRPr lang="en-US" sz="1800" dirty="0" smtClean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935058" y="1497531"/>
            <a:ext cx="1473176" cy="1612369"/>
          </a:xfrm>
          <a:prstGeom prst="roundRect">
            <a:avLst>
              <a:gd name="adj" fmla="val 7354"/>
            </a:avLst>
          </a:prstGeom>
          <a:solidFill>
            <a:srgbClr val="005F86"/>
          </a:solidFill>
          <a:ln w="25400">
            <a:noFill/>
            <a:round/>
            <a:headEnd/>
            <a:tailEnd/>
          </a:ln>
          <a:effectLst/>
        </p:spPr>
        <p:txBody>
          <a:bodyPr lIns="102659" tIns="102659" rIns="102659" bIns="102659" anchor="ctr" anchorCtr="1"/>
          <a:lstStyle/>
          <a:p>
            <a:pPr algn="ctr" defTabSz="384920">
              <a:lnSpc>
                <a:spcPct val="90000"/>
              </a:lnSpc>
              <a:defRPr/>
            </a:pPr>
            <a:endParaRPr lang="en-US" sz="900" kern="0" dirty="0">
              <a:solidFill>
                <a:srgbClr val="FFFFFF"/>
              </a:solidFill>
              <a:latin typeface="Gotham Medium"/>
              <a:cs typeface="Gotham Medium"/>
            </a:endParaRPr>
          </a:p>
        </p:txBody>
      </p:sp>
      <p:sp>
        <p:nvSpPr>
          <p:cNvPr id="20" name="Rounded Rectangle 19"/>
          <p:cNvSpPr/>
          <p:nvPr/>
        </p:nvSpPr>
        <p:spPr bwMode="gray">
          <a:xfrm>
            <a:off x="6969015" y="2306142"/>
            <a:ext cx="1405262" cy="337461"/>
          </a:xfrm>
          <a:prstGeom prst="roundRect">
            <a:avLst>
              <a:gd name="adj" fmla="val 0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lIns="0" tIns="102659" rIns="0" bIns="102659" anchor="t" anchorCtr="1"/>
          <a:lstStyle/>
          <a:p>
            <a:pPr algn="ctr" defTabSz="384920">
              <a:lnSpc>
                <a:spcPct val="90000"/>
              </a:lnSpc>
              <a:defRPr/>
            </a:pPr>
            <a:r>
              <a:rPr lang="sl-SI" sz="1100" kern="0" cap="all" dirty="0" smtClean="0">
                <a:solidFill>
                  <a:srgbClr val="FFFFFF"/>
                </a:solidFill>
                <a:cs typeface="Gotham Bold"/>
              </a:rPr>
              <a:t>RAZVOJ LASTNIH</a:t>
            </a:r>
            <a:br>
              <a:rPr lang="sl-SI" sz="1100" kern="0" cap="all" dirty="0" smtClean="0">
                <a:solidFill>
                  <a:srgbClr val="FFFFFF"/>
                </a:solidFill>
                <a:cs typeface="Gotham Bold"/>
              </a:rPr>
            </a:br>
            <a:r>
              <a:rPr lang="sl-SI" sz="1100" kern="0" cap="all" dirty="0" smtClean="0">
                <a:solidFill>
                  <a:srgbClr val="FFFFFF"/>
                </a:solidFill>
                <a:cs typeface="Gotham Bold"/>
              </a:rPr>
              <a:t>APLIKACIJ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912" y="1632941"/>
            <a:ext cx="643467" cy="64346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 bwMode="gray">
          <a:xfrm>
            <a:off x="5391074" y="3387579"/>
            <a:ext cx="2166883" cy="821370"/>
          </a:xfrm>
          <a:prstGeom prst="rect">
            <a:avLst/>
          </a:prstGeom>
        </p:spPr>
        <p:txBody>
          <a:bodyPr wrap="square" lIns="51426" tIns="25713" rIns="51426" bIns="25713" rtlCol="0">
            <a:spAutoFit/>
          </a:bodyPr>
          <a:lstStyle/>
          <a:p>
            <a:pPr algn="ctr"/>
            <a:r>
              <a:rPr lang="sl-SI" sz="3200" b="1" dirty="0" smtClean="0">
                <a:solidFill>
                  <a:schemeClr val="bg1"/>
                </a:solidFill>
              </a:rPr>
              <a:t>=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endParaRPr lang="en-US" sz="1800" dirty="0" smtClean="0">
              <a:solidFill>
                <a:schemeClr val="bg1"/>
              </a:solidFill>
            </a:endParaRPr>
          </a:p>
        </p:txBody>
      </p:sp>
      <p:pic>
        <p:nvPicPr>
          <p:cNvPr id="7172" name="Picture 4" descr="https://upload.wikimedia.org/wikipedia/commons/thumb/7/7f/WikiFont_uniE033_-_heart_-_white.svg/2000px-WikiFont_uniE033_-_heart_-_white.svg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895" y="3344118"/>
            <a:ext cx="697530" cy="69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61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20436c01C.jpg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59493" r="25580" b="22095"/>
          <a:stretch/>
        </p:blipFill>
        <p:spPr bwMode="gray">
          <a:xfrm>
            <a:off x="-216101" y="0"/>
            <a:ext cx="12325377" cy="5167417"/>
          </a:xfrm>
          <a:prstGeom prst="rect">
            <a:avLst/>
          </a:prstGeom>
        </p:spPr>
      </p:pic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ctr" defTabSz="816334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C0C0C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B30CCE6-9770-5A43-A55E-C3ADCAED019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566738"/>
            <a:ext cx="9144000" cy="3476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29" tIns="40815" rIns="81629" bIns="40815" numCol="1" anchor="ctr" anchorCtr="0" compatLnSpc="1">
            <a:prstTxWarp prst="textNoShape">
              <a:avLst/>
            </a:prstTxWarp>
          </a:bodyPr>
          <a:lstStyle/>
          <a:p>
            <a:r>
              <a:rPr lang="sl-SI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Tahoma"/>
              </a:rPr>
              <a:t>… kot platforma za IT infrastrukturo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cs typeface="Tahoma"/>
            </a:endParaRPr>
          </a:p>
        </p:txBody>
      </p:sp>
      <p:pic>
        <p:nvPicPr>
          <p:cNvPr id="34" name="Picture 4"/>
          <p:cNvPicPr>
            <a:picLocks noChangeAspect="1"/>
          </p:cNvPicPr>
          <p:nvPr/>
        </p:nvPicPr>
        <p:blipFill>
          <a:blip r:embed="rId4" cstate="email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323" y="2097832"/>
            <a:ext cx="762521" cy="70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icon-dollar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214" y="1222534"/>
            <a:ext cx="690197" cy="689372"/>
          </a:xfrm>
          <a:prstGeom prst="rect">
            <a:avLst/>
          </a:prstGeom>
          <a:effectLst>
            <a:outerShdw blurRad="228600" dist="38100" dir="2700000">
              <a:srgbClr val="000000"/>
            </a:outerShdw>
          </a:effectLst>
        </p:spPr>
      </p:pic>
      <p:pic>
        <p:nvPicPr>
          <p:cNvPr id="36" name="Picture 35" descr="Target.png"/>
          <p:cNvPicPr>
            <a:picLocks noChangeAspect="1"/>
          </p:cNvPicPr>
          <p:nvPr/>
        </p:nvPicPr>
        <p:blipFill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3426" y="2895621"/>
            <a:ext cx="893774" cy="893861"/>
          </a:xfrm>
          <a:prstGeom prst="rect">
            <a:avLst/>
          </a:prstGeom>
          <a:effectLst>
            <a:outerShdw blurRad="558800" dist="38100" dir="2700000">
              <a:schemeClr val="tx1">
                <a:alpha val="81000"/>
              </a:schemeClr>
            </a:outerShdw>
          </a:effectLst>
        </p:spPr>
      </p:pic>
      <p:sp>
        <p:nvSpPr>
          <p:cNvPr id="39" name="TextBox 8"/>
          <p:cNvSpPr txBox="1">
            <a:spLocks noChangeArrowheads="1"/>
          </p:cNvSpPr>
          <p:nvPr/>
        </p:nvSpPr>
        <p:spPr bwMode="gray">
          <a:xfrm>
            <a:off x="4019176" y="1277898"/>
            <a:ext cx="3854824" cy="300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06" tIns="25703" rIns="51406" bIns="25703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192024" indent="-192024" defTabSz="815933" eaLnBrk="1" hangingPunct="1">
              <a:lnSpc>
                <a:spcPts val="2100"/>
              </a:lnSpc>
              <a:spcBef>
                <a:spcPts val="2600"/>
              </a:spcBef>
              <a:buFont typeface="Arial"/>
              <a:buChar char="•"/>
            </a:pPr>
            <a:r>
              <a:rPr lang="sl-SI" sz="2000" b="1" dirty="0" smtClean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Področje kjer smo začeli.</a:t>
            </a:r>
          </a:p>
          <a:p>
            <a:pPr marL="192024" indent="-192024" defTabSz="815933" eaLnBrk="1" hangingPunct="1">
              <a:lnSpc>
                <a:spcPts val="2100"/>
              </a:lnSpc>
              <a:spcBef>
                <a:spcPts val="2600"/>
              </a:spcBef>
              <a:buFont typeface="Arial"/>
              <a:buChar char="•"/>
            </a:pPr>
            <a:r>
              <a:rPr lang="sl-SI" sz="2000" b="1" dirty="0" smtClean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Spremljanje NetApp krmilnikov.</a:t>
            </a:r>
          </a:p>
          <a:p>
            <a:pPr marL="192024" indent="-192024" defTabSz="815933" eaLnBrk="1" hangingPunct="1">
              <a:lnSpc>
                <a:spcPts val="2100"/>
              </a:lnSpc>
              <a:spcBef>
                <a:spcPts val="2600"/>
              </a:spcBef>
              <a:buFont typeface="Arial"/>
              <a:buChar char="•"/>
            </a:pPr>
            <a:r>
              <a:rPr lang="sl-SI" sz="2000" b="1" dirty="0" smtClean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Spremljanje delovanja mrežne opreme.</a:t>
            </a:r>
          </a:p>
          <a:p>
            <a:pPr marL="192024" indent="-192024" defTabSz="815933" eaLnBrk="1" hangingPunct="1">
              <a:lnSpc>
                <a:spcPts val="2100"/>
              </a:lnSpc>
              <a:spcBef>
                <a:spcPts val="2600"/>
              </a:spcBef>
              <a:buFont typeface="Arial"/>
              <a:buChar char="•"/>
            </a:pPr>
            <a:r>
              <a:rPr lang="sl-SI" sz="2000" b="1" dirty="0" smtClean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Spremljanje delovanja strežnikov.</a:t>
            </a:r>
          </a:p>
          <a:p>
            <a:pPr marL="192024" indent="-192024" defTabSz="815933" eaLnBrk="1" hangingPunct="1">
              <a:lnSpc>
                <a:spcPts val="2100"/>
              </a:lnSpc>
              <a:spcBef>
                <a:spcPts val="2600"/>
              </a:spcBef>
              <a:buFont typeface="Arial"/>
              <a:buChar char="•"/>
            </a:pPr>
            <a:r>
              <a:rPr lang="sl-SI" sz="2000" b="1" dirty="0" smtClean="0">
                <a:solidFill>
                  <a:prstClr val="white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Nadzor nad aplikacijami.</a:t>
            </a:r>
            <a:endParaRPr lang="en-US" sz="18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8014401" y="3745424"/>
            <a:ext cx="819432" cy="954669"/>
            <a:chOff x="7264165" y="4241879"/>
            <a:chExt cx="3572817" cy="3572814"/>
          </a:xfrm>
          <a:effectLst>
            <a:outerShdw blurRad="317500" dist="38100" dir="2700000">
              <a:srgbClr val="000000">
                <a:alpha val="63000"/>
              </a:srgbClr>
            </a:outerShdw>
          </a:effectLst>
        </p:grpSpPr>
        <p:grpSp>
          <p:nvGrpSpPr>
            <p:cNvPr id="41" name="Group 46"/>
            <p:cNvGrpSpPr/>
            <p:nvPr/>
          </p:nvGrpSpPr>
          <p:grpSpPr>
            <a:xfrm>
              <a:off x="7264165" y="4241879"/>
              <a:ext cx="3572817" cy="3572814"/>
              <a:chOff x="8585877" y="4252228"/>
              <a:chExt cx="2251106" cy="2251105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9008241" y="4758267"/>
                <a:ext cx="1405422" cy="9144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15933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6" name="Picture 45" descr="Helveticons-Laptop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85877" y="4252228"/>
                <a:ext cx="2251106" cy="2251105"/>
              </a:xfrm>
              <a:prstGeom prst="rect">
                <a:avLst/>
              </a:prstGeom>
            </p:spPr>
          </p:pic>
        </p:grpSp>
        <p:pic>
          <p:nvPicPr>
            <p:cNvPr id="42" name="Picture 41" descr="Helveticons-Dial-2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54086" y="5546635"/>
              <a:ext cx="490098" cy="490098"/>
            </a:xfrm>
            <a:prstGeom prst="rect">
              <a:avLst/>
            </a:prstGeom>
          </p:spPr>
        </p:pic>
        <p:pic>
          <p:nvPicPr>
            <p:cNvPr id="43" name="Picture 42" descr="Helveticons-Bar-Graph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742119" y="5504398"/>
              <a:ext cx="574572" cy="574572"/>
            </a:xfrm>
            <a:prstGeom prst="rect">
              <a:avLst/>
            </a:prstGeom>
          </p:spPr>
        </p:pic>
        <p:pic>
          <p:nvPicPr>
            <p:cNvPr id="44" name="Picture 43" descr="Helveticons-Line-Graph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14626" y="5528739"/>
              <a:ext cx="525891" cy="525888"/>
            </a:xfrm>
            <a:prstGeom prst="rect">
              <a:avLst/>
            </a:prstGeom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00" y="1911906"/>
            <a:ext cx="2286000" cy="143827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777100" y="3445839"/>
            <a:ext cx="2595084" cy="3785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l-SI" sz="2000" b="1" dirty="0" smtClean="0">
                <a:solidFill>
                  <a:srgbClr val="92D050"/>
                </a:solidFill>
                <a:latin typeface="+mn-lt"/>
                <a:ea typeface="+mn-ea"/>
                <a:cs typeface="Arial Unicode MS" charset="0"/>
              </a:rPr>
              <a:t>Dva in pol človeka?!</a:t>
            </a:r>
            <a:endParaRPr lang="sl-SI" sz="2000" b="1" dirty="0">
              <a:solidFill>
                <a:srgbClr val="92D050"/>
              </a:solidFill>
              <a:latin typeface="+mn-lt"/>
              <a:ea typeface="+mn-ea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36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B30CCE6-9770-5A43-A55E-C3ADCAED019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4" t="11673" r="11876" b="23735"/>
          <a:stretch>
            <a:fillRect/>
          </a:stretch>
        </p:blipFill>
        <p:spPr bwMode="auto">
          <a:xfrm>
            <a:off x="-424503" y="-1082898"/>
            <a:ext cx="9568503" cy="790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69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Najprej pometimo pred lastnim pragom!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altLang="sl-SI" sz="1800" dirty="0">
                <a:cs typeface="Arial" charset="0"/>
              </a:rPr>
              <a:t>NetApp </a:t>
            </a:r>
            <a:r>
              <a:rPr lang="en-US" altLang="sl-SI" sz="1800" dirty="0" err="1">
                <a:cs typeface="Arial" charset="0"/>
              </a:rPr>
              <a:t>tedensko</a:t>
            </a:r>
            <a:r>
              <a:rPr lang="en-US" altLang="sl-SI" sz="1800" dirty="0">
                <a:cs typeface="Arial" charset="0"/>
              </a:rPr>
              <a:t> </a:t>
            </a:r>
            <a:r>
              <a:rPr lang="en-US" altLang="sl-SI" sz="1800" dirty="0" err="1">
                <a:cs typeface="Arial" charset="0"/>
              </a:rPr>
              <a:t>pošilja</a:t>
            </a:r>
            <a:r>
              <a:rPr lang="en-US" altLang="sl-SI" sz="1800" dirty="0">
                <a:cs typeface="Arial" charset="0"/>
              </a:rPr>
              <a:t> </a:t>
            </a:r>
            <a:r>
              <a:rPr lang="en-US" altLang="sl-SI" sz="1800" dirty="0" err="1">
                <a:cs typeface="Arial" charset="0"/>
              </a:rPr>
              <a:t>poročila</a:t>
            </a:r>
            <a:r>
              <a:rPr lang="en-US" altLang="sl-SI" sz="1800" dirty="0">
                <a:cs typeface="Arial" charset="0"/>
              </a:rPr>
              <a:t> o </a:t>
            </a:r>
            <a:r>
              <a:rPr lang="en-US" altLang="sl-SI" sz="1800" dirty="0" err="1">
                <a:cs typeface="Arial" charset="0"/>
              </a:rPr>
              <a:t>delovanju</a:t>
            </a:r>
            <a:r>
              <a:rPr lang="en-US" altLang="sl-SI" sz="1800" dirty="0">
                <a:cs typeface="Arial" charset="0"/>
              </a:rPr>
              <a:t> </a:t>
            </a:r>
            <a:r>
              <a:rPr lang="en-US" altLang="sl-SI" sz="1800" dirty="0" err="1">
                <a:cs typeface="Arial" charset="0"/>
              </a:rPr>
              <a:t>sistema</a:t>
            </a:r>
            <a:r>
              <a:rPr lang="en-US" altLang="sl-SI" sz="1800" dirty="0">
                <a:cs typeface="Arial" charset="0"/>
              </a:rPr>
              <a:t> </a:t>
            </a:r>
            <a:r>
              <a:rPr lang="en-US" altLang="sl-SI" sz="1800" dirty="0" err="1">
                <a:cs typeface="Arial" charset="0"/>
              </a:rPr>
              <a:t>preko</a:t>
            </a:r>
            <a:r>
              <a:rPr lang="en-US" altLang="sl-SI" sz="1800" dirty="0">
                <a:cs typeface="Arial" charset="0"/>
              </a:rPr>
              <a:t> </a:t>
            </a:r>
            <a:r>
              <a:rPr lang="en-US" altLang="sl-SI" sz="1800" dirty="0" err="1">
                <a:cs typeface="Arial" charset="0"/>
              </a:rPr>
              <a:t>elektronske</a:t>
            </a:r>
            <a:r>
              <a:rPr lang="en-US" altLang="sl-SI" sz="1800" dirty="0">
                <a:cs typeface="Arial" charset="0"/>
              </a:rPr>
              <a:t> </a:t>
            </a:r>
            <a:r>
              <a:rPr lang="en-US" altLang="sl-SI" sz="1800" dirty="0" err="1">
                <a:cs typeface="Arial" charset="0"/>
              </a:rPr>
              <a:t>pošte</a:t>
            </a:r>
            <a:r>
              <a:rPr lang="en-US" altLang="sl-SI" sz="1800" dirty="0">
                <a:cs typeface="Arial" charset="0"/>
              </a:rPr>
              <a:t>: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altLang="sl-SI" sz="1800" dirty="0" smtClean="0">
              <a:cs typeface="Arial" charset="0"/>
            </a:endParaRPr>
          </a:p>
          <a:p>
            <a:pPr marL="285750" indent="-285750" hangingPunct="0"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sl-SI" sz="1800" dirty="0" err="1">
                <a:cs typeface="Arial" charset="0"/>
              </a:rPr>
              <a:t>Pogodbeno</a:t>
            </a:r>
            <a:r>
              <a:rPr lang="en-US" altLang="sl-SI" sz="1800" dirty="0">
                <a:cs typeface="Arial" charset="0"/>
              </a:rPr>
              <a:t> </a:t>
            </a:r>
            <a:r>
              <a:rPr lang="en-US" altLang="sl-SI" sz="1800" dirty="0" err="1">
                <a:cs typeface="Arial" charset="0"/>
              </a:rPr>
              <a:t>smo</a:t>
            </a:r>
            <a:r>
              <a:rPr lang="en-US" altLang="sl-SI" sz="1800" dirty="0">
                <a:cs typeface="Arial" charset="0"/>
              </a:rPr>
              <a:t> </a:t>
            </a:r>
            <a:r>
              <a:rPr lang="en-US" altLang="sl-SI" sz="1800" dirty="0" err="1">
                <a:cs typeface="Arial" charset="0"/>
              </a:rPr>
              <a:t>obvezani</a:t>
            </a:r>
            <a:r>
              <a:rPr lang="en-US" altLang="sl-SI" sz="1800" dirty="0">
                <a:cs typeface="Arial" charset="0"/>
              </a:rPr>
              <a:t>, da ta </a:t>
            </a:r>
            <a:r>
              <a:rPr lang="en-US" altLang="sl-SI" sz="1800" dirty="0" err="1">
                <a:cs typeface="Arial" charset="0"/>
              </a:rPr>
              <a:t>poročila</a:t>
            </a:r>
            <a:r>
              <a:rPr lang="en-US" altLang="sl-SI" sz="1800" dirty="0">
                <a:cs typeface="Arial" charset="0"/>
              </a:rPr>
              <a:t> </a:t>
            </a:r>
            <a:r>
              <a:rPr lang="en-US" altLang="sl-SI" sz="1800" dirty="0" err="1" smtClean="0">
                <a:cs typeface="Arial" charset="0"/>
              </a:rPr>
              <a:t>pregledujemo</a:t>
            </a:r>
            <a:r>
              <a:rPr lang="en-US" altLang="sl-SI" sz="1800" dirty="0" smtClean="0">
                <a:cs typeface="Arial" charset="0"/>
              </a:rPr>
              <a:t>.</a:t>
            </a:r>
          </a:p>
          <a:p>
            <a:pPr marL="285750" indent="-285750" hangingPunct="0"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sl-SI" sz="1800" dirty="0" err="1">
                <a:cs typeface="Arial" charset="0"/>
              </a:rPr>
              <a:t>Vsak</a:t>
            </a:r>
            <a:r>
              <a:rPr lang="en-US" altLang="sl-SI" sz="1800" dirty="0">
                <a:cs typeface="Arial" charset="0"/>
              </a:rPr>
              <a:t> </a:t>
            </a:r>
            <a:r>
              <a:rPr lang="en-US" altLang="sl-SI" sz="1800" dirty="0" err="1">
                <a:cs typeface="Arial" charset="0"/>
              </a:rPr>
              <a:t>kontroler</a:t>
            </a:r>
            <a:r>
              <a:rPr lang="en-US" altLang="sl-SI" sz="1800" dirty="0">
                <a:cs typeface="Arial" charset="0"/>
              </a:rPr>
              <a:t> </a:t>
            </a:r>
            <a:r>
              <a:rPr lang="en-US" altLang="sl-SI" sz="1800" dirty="0" err="1">
                <a:cs typeface="Arial" charset="0"/>
              </a:rPr>
              <a:t>pošlje</a:t>
            </a:r>
            <a:r>
              <a:rPr lang="en-US" altLang="sl-SI" sz="1800" dirty="0">
                <a:cs typeface="Arial" charset="0"/>
              </a:rPr>
              <a:t> </a:t>
            </a:r>
            <a:r>
              <a:rPr lang="en-US" altLang="sl-SI" sz="1800" dirty="0" err="1">
                <a:cs typeface="Arial" charset="0"/>
              </a:rPr>
              <a:t>paket</a:t>
            </a:r>
            <a:r>
              <a:rPr lang="en-US" altLang="sl-SI" sz="1800" dirty="0">
                <a:cs typeface="Arial" charset="0"/>
              </a:rPr>
              <a:t> 169 </a:t>
            </a:r>
            <a:r>
              <a:rPr lang="en-US" altLang="sl-SI" sz="1800" dirty="0" err="1">
                <a:cs typeface="Arial" charset="0"/>
              </a:rPr>
              <a:t>datotek</a:t>
            </a:r>
            <a:r>
              <a:rPr lang="en-US" altLang="sl-SI" sz="1800" dirty="0">
                <a:cs typeface="Arial" charset="0"/>
              </a:rPr>
              <a:t> v </a:t>
            </a:r>
            <a:r>
              <a:rPr lang="en-US" altLang="sl-SI" sz="1800" dirty="0" err="1">
                <a:cs typeface="Arial" charset="0"/>
              </a:rPr>
              <a:t>skupni</a:t>
            </a:r>
            <a:r>
              <a:rPr lang="en-US" altLang="sl-SI" sz="1800" dirty="0">
                <a:cs typeface="Arial" charset="0"/>
              </a:rPr>
              <a:t> </a:t>
            </a:r>
            <a:r>
              <a:rPr lang="en-US" altLang="sl-SI" sz="1800" dirty="0" err="1">
                <a:cs typeface="Arial" charset="0"/>
              </a:rPr>
              <a:t>velikosti</a:t>
            </a:r>
            <a:r>
              <a:rPr lang="en-US" altLang="sl-SI" sz="1800" dirty="0">
                <a:cs typeface="Arial" charset="0"/>
              </a:rPr>
              <a:t> 2 - </a:t>
            </a:r>
            <a:r>
              <a:rPr lang="en-US" altLang="sl-SI" sz="1800" dirty="0" smtClean="0">
                <a:cs typeface="Arial" charset="0"/>
              </a:rPr>
              <a:t>5MB</a:t>
            </a:r>
            <a:r>
              <a:rPr lang="sl-SI" altLang="sl-SI" sz="1800" dirty="0" smtClean="0">
                <a:cs typeface="Arial" charset="0"/>
              </a:rPr>
              <a:t>.</a:t>
            </a:r>
            <a:endParaRPr lang="en-US" altLang="sl-SI" sz="1800" dirty="0">
              <a:cs typeface="Arial" charset="0"/>
            </a:endParaRPr>
          </a:p>
          <a:p>
            <a:pPr marL="285750" indent="-285750" hangingPunct="0"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sl-SI" sz="1800" dirty="0" err="1">
                <a:cs typeface="Arial" charset="0"/>
              </a:rPr>
              <a:t>Spremljamo</a:t>
            </a:r>
            <a:r>
              <a:rPr lang="en-US" altLang="sl-SI" sz="1800" dirty="0">
                <a:cs typeface="Arial" charset="0"/>
              </a:rPr>
              <a:t> 150 </a:t>
            </a:r>
            <a:r>
              <a:rPr lang="en-US" altLang="sl-SI" sz="1800" dirty="0" err="1" smtClean="0">
                <a:cs typeface="Arial" charset="0"/>
              </a:rPr>
              <a:t>kontrolerjev</a:t>
            </a:r>
            <a:r>
              <a:rPr lang="sl-SI" altLang="sl-SI" dirty="0">
                <a:cs typeface="Arial" charset="0"/>
              </a:rPr>
              <a:t>.</a:t>
            </a:r>
            <a:endParaRPr lang="en-US" altLang="sl-SI" sz="1800" dirty="0"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B30CCE6-9770-5A43-A55E-C3ADCAED019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1003934" y="3035459"/>
            <a:ext cx="3568065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sl-SI" altLang="sl-SI" sz="1400" dirty="0">
                <a:latin typeface="Calibri" panose="020F0502020204030204" pitchFamily="34" charset="0"/>
              </a:rPr>
              <a:t>Potrebovali bi 2,5 človeka, da bi lahko v roku enega tedna ročno pregledali čisto vsa prejeta poročila.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7966" y="3728919"/>
            <a:ext cx="2931785" cy="779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sl-SI" sz="2400" b="1" dirty="0" smtClean="0">
                <a:solidFill>
                  <a:srgbClr val="00B0F0"/>
                </a:solidFill>
                <a:latin typeface="+mn-lt"/>
                <a:ea typeface="+mn-ea"/>
                <a:cs typeface="Arial Unicode MS" charset="0"/>
              </a:rPr>
              <a:t>Ali bi jih pregledovalo vaše podjetje?</a:t>
            </a:r>
            <a:endParaRPr lang="sl-SI" sz="2400" b="1" dirty="0">
              <a:solidFill>
                <a:srgbClr val="00B0F0"/>
              </a:solidFill>
              <a:latin typeface="+mn-lt"/>
              <a:ea typeface="+mn-ea"/>
              <a:cs typeface="Arial Unicode MS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39"/>
          <a:stretch>
            <a:fillRect/>
          </a:stretch>
        </p:blipFill>
        <p:spPr bwMode="auto">
          <a:xfrm>
            <a:off x="6126163" y="2622851"/>
            <a:ext cx="3017837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58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smo storili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l-SI" dirty="0" smtClean="0"/>
              <a:t>Razvili smo lastni Windows </a:t>
            </a:r>
            <a:r>
              <a:rPr lang="sl-SI" dirty="0" err="1" smtClean="0"/>
              <a:t>Service</a:t>
            </a:r>
            <a:r>
              <a:rPr lang="sl-SI" dirty="0" smtClean="0"/>
              <a:t>, ki zajema maile in jih zapisuje v </a:t>
            </a:r>
            <a:r>
              <a:rPr lang="sl-SI" dirty="0"/>
              <a:t>S</a:t>
            </a:r>
            <a:r>
              <a:rPr lang="sl-SI" dirty="0" smtClean="0"/>
              <a:t>plunk</a:t>
            </a:r>
            <a:r>
              <a:rPr lang="en-US" dirty="0" smtClean="0"/>
              <a:t>. (Splunk SDK for C#)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l-SI" dirty="0" smtClean="0"/>
              <a:t>Razbiranje polj z </a:t>
            </a:r>
            <a:r>
              <a:rPr lang="sl-SI" dirty="0" err="1" smtClean="0"/>
              <a:t>Regex</a:t>
            </a:r>
            <a:r>
              <a:rPr lang="sl-SI" dirty="0" smtClean="0"/>
              <a:t>.</a:t>
            </a:r>
            <a:endParaRPr lang="en-US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l-SI" dirty="0" smtClean="0"/>
              <a:t>Nekaj – pravzaprav ogromno – preglednih plošč.</a:t>
            </a:r>
            <a:endParaRPr lang="en-US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l-SI" dirty="0" smtClean="0"/>
              <a:t>Obvestila ob povečanju količine zapisov v dnevniških datotekah kontrolnikov,  manjkajočih poročilih…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C3E9CF1-D74C-C84C-BFDE-2F04DF0BE56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15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ctr" defTabSz="816334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C0C0C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B30CCE6-9770-5A43-A55E-C3ADCAED019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69875"/>
            <a:ext cx="9144000" cy="3476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29" tIns="40815" rIns="81629" bIns="40815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latin typeface="Calibri" panose="020F0502020204030204" pitchFamily="34" charset="0"/>
                <a:cs typeface="Tahoma"/>
              </a:rPr>
              <a:t>… </a:t>
            </a:r>
            <a:r>
              <a:rPr lang="sl-SI" sz="3600" b="1" dirty="0" smtClean="0">
                <a:latin typeface="Calibri" panose="020F0502020204030204" pitchFamily="34" charset="0"/>
                <a:cs typeface="Tahoma"/>
              </a:rPr>
              <a:t>kot orodje za doseganje skladnosti</a:t>
            </a:r>
            <a:endParaRPr lang="en-US" sz="3600" b="1" dirty="0">
              <a:latin typeface="Calibri" panose="020F0502020204030204" pitchFamily="34" charset="0"/>
              <a:cs typeface="Tahoma"/>
            </a:endParaRPr>
          </a:p>
        </p:txBody>
      </p:sp>
      <p:sp>
        <p:nvSpPr>
          <p:cNvPr id="35" name="Rectangle 3"/>
          <p:cNvSpPr>
            <a:spLocks/>
          </p:cNvSpPr>
          <p:nvPr/>
        </p:nvSpPr>
        <p:spPr bwMode="auto">
          <a:xfrm>
            <a:off x="3" y="831944"/>
            <a:ext cx="9143999" cy="4385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68577" tIns="34289" rIns="68577" bIns="34289">
            <a:spAutoFit/>
          </a:bodyPr>
          <a:lstStyle/>
          <a:p>
            <a:pPr algn="ctr" defTabSz="815933"/>
            <a:r>
              <a:rPr lang="sl-SI" sz="2400" b="1" dirty="0" smtClean="0">
                <a:solidFill>
                  <a:srgbClr val="65A637"/>
                </a:solidFill>
                <a:cs typeface="Gotham Bold"/>
                <a:sym typeface="Lucida Grande" charset="0"/>
              </a:rPr>
              <a:t>Skladnost z ZVOP-1</a:t>
            </a:r>
            <a:endParaRPr lang="en-US" sz="2400" b="1" dirty="0">
              <a:solidFill>
                <a:srgbClr val="65A637"/>
              </a:solidFill>
              <a:cs typeface="Gotham Bold"/>
              <a:sym typeface="Lucida Grande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2708650" y="1484933"/>
            <a:ext cx="5820496" cy="3063420"/>
          </a:xfrm>
          <a:prstGeom prst="rect">
            <a:avLst/>
          </a:prstGeom>
        </p:spPr>
        <p:txBody>
          <a:bodyPr/>
          <a:lstStyle>
            <a:lvl1pPr marL="255588" indent="-255588" algn="l" defTabSz="815975" rtl="0" eaLnBrk="1" fontAlgn="base" hangingPunct="1">
              <a:spcBef>
                <a:spcPts val="675"/>
              </a:spcBef>
              <a:spcAft>
                <a:spcPct val="0"/>
              </a:spcAft>
              <a:buSzPct val="80000"/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42925" indent="-285750" algn="l" defTabSz="815975" rtl="0" eaLnBrk="1" fontAlgn="base" hangingPunct="1">
              <a:spcBef>
                <a:spcPct val="0"/>
              </a:spcBef>
              <a:spcAft>
                <a:spcPct val="0"/>
              </a:spcAft>
              <a:buFont typeface="Calibri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11200" indent="-158750" algn="l" defTabSz="815975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7F7F7F"/>
              </a:buClr>
              <a:buSzPct val="100000"/>
              <a:buFont typeface="Wingdings 3" charset="0"/>
              <a:buChar char="ê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925513" indent="-204788" algn="l" defTabSz="815975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14375" indent="-66675" algn="l" defTabSz="815975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7F7F7F"/>
              </a:buClr>
              <a:buFont typeface="Wingdings 3" charset="0"/>
              <a:buChar char="ê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44919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085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253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420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l-SI" sz="1800" dirty="0" smtClean="0"/>
              <a:t>V zavodu Radiotelevizija Slovenija uspešno izpeljan POC.</a:t>
            </a:r>
          </a:p>
          <a:p>
            <a:pPr>
              <a:lnSpc>
                <a:spcPct val="150000"/>
              </a:lnSpc>
            </a:pPr>
            <a:r>
              <a:rPr lang="sl-SI" sz="1800" dirty="0" smtClean="0"/>
              <a:t>Evalvacija različnih rešitev, s </a:t>
            </a:r>
            <a:r>
              <a:rPr lang="sl-SI" sz="1800" dirty="0" err="1" smtClean="0"/>
              <a:t>Splunkom</a:t>
            </a:r>
            <a:r>
              <a:rPr lang="sl-SI" sz="1800" dirty="0" smtClean="0"/>
              <a:t> še najbolje izpolnjene zahteve, ki jih nalaga ZVOP-1.</a:t>
            </a:r>
          </a:p>
          <a:p>
            <a:pPr>
              <a:lnSpc>
                <a:spcPct val="150000"/>
              </a:lnSpc>
            </a:pPr>
            <a:r>
              <a:rPr lang="sl-SI" sz="1800" dirty="0" smtClean="0"/>
              <a:t>Zajem iz podatkovne zbirke Oracle:</a:t>
            </a:r>
          </a:p>
          <a:p>
            <a:pPr lvl="1">
              <a:lnSpc>
                <a:spcPct val="150000"/>
              </a:lnSpc>
            </a:pPr>
            <a:r>
              <a:rPr lang="sl-SI" sz="1500" dirty="0" smtClean="0"/>
              <a:t>Zajem podatkov o obdelavah (vpogledi, urejanje in izbrisi).</a:t>
            </a:r>
          </a:p>
          <a:p>
            <a:pPr lvl="1">
              <a:lnSpc>
                <a:spcPct val="150000"/>
              </a:lnSpc>
            </a:pPr>
            <a:r>
              <a:rPr lang="sl-SI" sz="1500" dirty="0" smtClean="0"/>
              <a:t>Grafični vmesnik za vpogled v obdelave posamezne stranke.</a:t>
            </a:r>
          </a:p>
          <a:p>
            <a:pPr>
              <a:lnSpc>
                <a:spcPct val="150000"/>
              </a:lnSpc>
            </a:pPr>
            <a:r>
              <a:rPr lang="sl-SI" sz="1800" dirty="0" smtClean="0"/>
              <a:t>Podobno rešitev lahko izdelamo tudi </a:t>
            </a:r>
            <a:r>
              <a:rPr lang="sl-SI" sz="1800" dirty="0"/>
              <a:t>na strežniku Microsoft SQL </a:t>
            </a:r>
            <a:r>
              <a:rPr lang="sl-SI" sz="1800" dirty="0" smtClean="0"/>
              <a:t>Enterprise </a:t>
            </a:r>
            <a:r>
              <a:rPr lang="sl-SI" sz="1800" dirty="0" err="1" smtClean="0"/>
              <a:t>edition</a:t>
            </a:r>
            <a:r>
              <a:rPr lang="sl-SI" sz="1800" dirty="0" smtClean="0"/>
              <a:t>.</a:t>
            </a:r>
            <a:endParaRPr lang="en-US" sz="1800" dirty="0" smtClean="0"/>
          </a:p>
          <a:p>
            <a:endParaRPr lang="en-US" sz="2800" dirty="0"/>
          </a:p>
        </p:txBody>
      </p:sp>
      <p:pic>
        <p:nvPicPr>
          <p:cNvPr id="3074" name="Picture 2" descr="https://upload.wikimedia.org/wikipedia/sl/0/0b/Rtv_sl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38" y="1107691"/>
            <a:ext cx="1741762" cy="87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market-groups-icons.pn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alphaModFix amt="25000"/>
          </a:blip>
          <a:stretch>
            <a:fillRect/>
          </a:stretch>
        </p:blipFill>
        <p:spPr>
          <a:xfrm>
            <a:off x="447238" y="2100155"/>
            <a:ext cx="1616752" cy="822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175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lunk_Corporate_PPT_Template_2014">
  <a:themeElements>
    <a:clrScheme name="Splunk Test">
      <a:dk1>
        <a:sysClr val="windowText" lastClr="000000"/>
      </a:dk1>
      <a:lt1>
        <a:sysClr val="window" lastClr="FFFFFF"/>
      </a:lt1>
      <a:dk2>
        <a:srgbClr val="000000"/>
      </a:dk2>
      <a:lt2>
        <a:srgbClr val="EBEBEB"/>
      </a:lt2>
      <a:accent1>
        <a:srgbClr val="5F5F5F"/>
      </a:accent1>
      <a:accent2>
        <a:srgbClr val="00A9E1"/>
      </a:accent2>
      <a:accent3>
        <a:srgbClr val="65A637"/>
      </a:accent3>
      <a:accent4>
        <a:srgbClr val="C0C0C0"/>
      </a:accent4>
      <a:accent5>
        <a:srgbClr val="005F86"/>
      </a:accent5>
      <a:accent6>
        <a:srgbClr val="F2A900"/>
      </a:accent6>
      <a:hlink>
        <a:srgbClr val="00A9FF"/>
      </a:hlink>
      <a:folHlink>
        <a:srgbClr val="396B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mpd="sng">
          <a:solidFill>
            <a:schemeClr val="tx1">
              <a:lumMod val="50000"/>
              <a:lumOff val="50000"/>
            </a:schemeClr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txDef>
      <a:spPr/>
      <a:bodyPr lIns="51426" tIns="25713" rIns="51426" bIns="25713"/>
      <a:lstStyle>
        <a:defPPr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45238</TotalTime>
  <Words>1193</Words>
  <Application>Microsoft Office PowerPoint</Application>
  <PresentationFormat>On-screen Show (16:9)</PresentationFormat>
  <Paragraphs>163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Arial Unicode MS</vt:lpstr>
      <vt:lpstr>ＭＳ Ｐゴシック</vt:lpstr>
      <vt:lpstr>Arial</vt:lpstr>
      <vt:lpstr>Calibri</vt:lpstr>
      <vt:lpstr>DejaVu Sans</vt:lpstr>
      <vt:lpstr>Gotham Bold</vt:lpstr>
      <vt:lpstr>Gotham Medium</vt:lpstr>
      <vt:lpstr>Lucida Grande</vt:lpstr>
      <vt:lpstr>Myriad Pro</vt:lpstr>
      <vt:lpstr>Segoe UI</vt:lpstr>
      <vt:lpstr>Tahoma</vt:lpstr>
      <vt:lpstr>Times New Roman</vt:lpstr>
      <vt:lpstr>Wingdings</vt:lpstr>
      <vt:lpstr>Wingdings 3</vt:lpstr>
      <vt:lpstr>Splunk_Corporate_PPT_Template_2014</vt:lpstr>
      <vt:lpstr>Splunk</vt:lpstr>
      <vt:lpstr>Splunk @ Our Space Appliances</vt:lpstr>
      <vt:lpstr>PowerPoint Presentation</vt:lpstr>
      <vt:lpstr>Naši primeri uporabe</vt:lpstr>
      <vt:lpstr>… kot platforma za IT infrastrukturo</vt:lpstr>
      <vt:lpstr>PowerPoint Presentation</vt:lpstr>
      <vt:lpstr>Najprej pometimo pred lastnim pragom!</vt:lpstr>
      <vt:lpstr>Kaj smo storili</vt:lpstr>
      <vt:lpstr>… kot orodje za doseganje skladnosti</vt:lpstr>
      <vt:lpstr>PowerPoint Presentation</vt:lpstr>
      <vt:lpstr>Svež veter v poslovni analitiki</vt:lpstr>
      <vt:lpstr>PowerPoint Presentation</vt:lpstr>
      <vt:lpstr>Digitalno trženje</vt:lpstr>
      <vt:lpstr>… kot platforma IoT in Open Data</vt:lpstr>
      <vt:lpstr>Iskalnik IZI v NEK</vt:lpstr>
      <vt:lpstr>PowerPoint Presentation</vt:lpstr>
      <vt:lpstr>Razvoj lastnih aplikacij</vt:lpstr>
      <vt:lpstr>PowerPoint Presentation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Tapan Bhatt</dc:creator>
  <cp:lastModifiedBy>Žiga Humar</cp:lastModifiedBy>
  <cp:revision>716</cp:revision>
  <cp:lastPrinted>2014-09-30T23:09:16Z</cp:lastPrinted>
  <dcterms:created xsi:type="dcterms:W3CDTF">2011-03-03T00:36:28Z</dcterms:created>
  <dcterms:modified xsi:type="dcterms:W3CDTF">2016-06-01T07:21:25Z</dcterms:modified>
</cp:coreProperties>
</file>