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28"/>
  </p:notesMasterIdLst>
  <p:sldIdLst>
    <p:sldId id="256" r:id="rId2"/>
    <p:sldId id="413" r:id="rId3"/>
    <p:sldId id="438" r:id="rId4"/>
    <p:sldId id="439" r:id="rId5"/>
    <p:sldId id="423" r:id="rId6"/>
    <p:sldId id="440" r:id="rId7"/>
    <p:sldId id="441" r:id="rId8"/>
    <p:sldId id="414" r:id="rId9"/>
    <p:sldId id="412" r:id="rId10"/>
    <p:sldId id="415" r:id="rId11"/>
    <p:sldId id="417" r:id="rId12"/>
    <p:sldId id="418" r:id="rId13"/>
    <p:sldId id="426" r:id="rId14"/>
    <p:sldId id="427" r:id="rId15"/>
    <p:sldId id="428" r:id="rId16"/>
    <p:sldId id="429" r:id="rId17"/>
    <p:sldId id="432" r:id="rId18"/>
    <p:sldId id="430" r:id="rId19"/>
    <p:sldId id="435" r:id="rId20"/>
    <p:sldId id="433" r:id="rId21"/>
    <p:sldId id="434" r:id="rId22"/>
    <p:sldId id="442" r:id="rId23"/>
    <p:sldId id="443" r:id="rId24"/>
    <p:sldId id="444" r:id="rId25"/>
    <p:sldId id="445" r:id="rId26"/>
    <p:sldId id="446" r:id="rId27"/>
  </p:sldIdLst>
  <p:sldSz cx="9144000" cy="6858000" type="screen4x3"/>
  <p:notesSz cx="7099300" cy="102235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8" autoAdjust="0"/>
    <p:restoredTop sz="90811" autoAdjust="0"/>
  </p:normalViewPr>
  <p:slideViewPr>
    <p:cSldViewPr>
      <p:cViewPr varScale="1">
        <p:scale>
          <a:sx n="81" d="100"/>
          <a:sy n="81" d="100"/>
        </p:scale>
        <p:origin x="1349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14"/>
      </p:cViewPr>
      <p:guideLst>
        <p:guide orient="horz" pos="2961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35025"/>
            <a:ext cx="54959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5221288"/>
            <a:ext cx="6303963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459288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459288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22C8603-BD70-40E3-98FF-E3D8D31FFBD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6949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0CF7E1F-F182-4B6A-9065-BC4BB89A67B4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BE2449D-29CF-4ACB-A662-27F64D7DFBF5}" type="slidenum">
              <a:rPr lang="en-US" altLang="sl-SI" sz="1400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US" altLang="sl-SI" sz="1400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656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10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25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35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458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956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042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947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592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288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18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34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19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19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58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006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20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20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408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737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956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435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600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86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95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37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57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43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687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23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8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95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9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97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3102-AD23-4BFF-87AE-61567A0BE8E3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B047-8A59-4D42-9CB7-09D08CC3C9E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80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BC42-E576-4B96-A2BC-C9DCC9DAE463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9938-DBC6-421E-8B3A-E388AA1E3B2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377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B64A-A574-4632-8FB6-30501D3E1ACB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6F7-0335-42FC-8C1F-EF68052F2B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6925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27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650C-F100-488F-BB45-BFECAB47B4B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724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5725-E820-4B2A-A81C-15E6A453397F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D28A-2AB6-4EFD-AEA3-770634B3976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796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B90A-5AB2-4BF4-8147-F4CADCC03FE3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23A1-D478-4C80-9A24-4A5406DB782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67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CF7D-CB0D-4FDB-902B-9E5CD56B2F3F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3D04-F57B-40B9-A40C-96000B11852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5692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614-9033-4786-9235-17DD4EEE6651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ADD4-991C-46A8-8A4F-29071AF676B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363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D299-E27D-455F-9667-E019E6CEA2DD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0B03-13A4-42C0-973D-FEC3EB201D8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059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A9CB-1752-48C5-8105-E376DCE212C0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ECB5-4ABF-4D84-9F9B-95481C3D51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055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1C62-8F5A-4581-84EA-8C88B3391AE6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DAC-34BD-456C-86AF-06D0E06D5BF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4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8DDE-8CD0-4E97-98D0-8F413940748F}" type="datetime1">
              <a:rPr lang="en-US"/>
              <a:pPr>
                <a:defRPr/>
              </a:pPr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24D5-A247-43D5-9609-E03E6044FD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774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32173FB-1AB4-4E32-A9B3-6E3BFA7E3CEF}" type="datetimeFigureOut">
              <a:rPr lang="sl-SI"/>
              <a:pPr>
                <a:defRPr/>
              </a:pPr>
              <a:t>17.6.2016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7B059F3-237A-4755-B160-B94E47433A1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11"/>
            <a:ext cx="9144000" cy="6880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86204" y="192703"/>
            <a:ext cx="89502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>
                <a:solidFill>
                  <a:schemeClr val="bg1"/>
                </a:solidFill>
              </a:rPr>
              <a:t>NetApp</a:t>
            </a:r>
            <a:r>
              <a:rPr lang="sl-SI" sz="3200" dirty="0" smtClean="0">
                <a:solidFill>
                  <a:schemeClr val="bg1"/>
                </a:solidFill>
              </a:rPr>
              <a:t> ONTAP 9–trdi diski danes in nikoli več?</a:t>
            </a:r>
          </a:p>
          <a:p>
            <a:endParaRPr lang="sl-SI" sz="2000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Marko Miklavčič</a:t>
            </a:r>
          </a:p>
          <a:p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vignette4.wikia.nocookie.net/lego/images/c/cd/Epic_Flash.png/revision/latest?cb=201405152315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0" y="1829405"/>
            <a:ext cx="368331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 flipH="1">
            <a:off x="2555776" y="3923855"/>
            <a:ext cx="1287082" cy="1722388"/>
          </a:xfrm>
          <a:custGeom>
            <a:avLst/>
            <a:gdLst>
              <a:gd name="connsiteX0" fmla="*/ 2762250 w 3308350"/>
              <a:gd name="connsiteY0" fmla="*/ 0 h 4762500"/>
              <a:gd name="connsiteX1" fmla="*/ 2762250 w 3308350"/>
              <a:gd name="connsiteY1" fmla="*/ 0 h 4762500"/>
              <a:gd name="connsiteX2" fmla="*/ 2279650 w 3308350"/>
              <a:gd name="connsiteY2" fmla="*/ 12700 h 4762500"/>
              <a:gd name="connsiteX3" fmla="*/ 2235200 w 3308350"/>
              <a:gd name="connsiteY3" fmla="*/ 19050 h 4762500"/>
              <a:gd name="connsiteX4" fmla="*/ 2006600 w 3308350"/>
              <a:gd name="connsiteY4" fmla="*/ 196850 h 4762500"/>
              <a:gd name="connsiteX5" fmla="*/ 1962150 w 3308350"/>
              <a:gd name="connsiteY5" fmla="*/ 260350 h 4762500"/>
              <a:gd name="connsiteX6" fmla="*/ 1936750 w 3308350"/>
              <a:gd name="connsiteY6" fmla="*/ 336550 h 4762500"/>
              <a:gd name="connsiteX7" fmla="*/ 1930400 w 3308350"/>
              <a:gd name="connsiteY7" fmla="*/ 361950 h 4762500"/>
              <a:gd name="connsiteX8" fmla="*/ 1898650 w 3308350"/>
              <a:gd name="connsiteY8" fmla="*/ 444500 h 4762500"/>
              <a:gd name="connsiteX9" fmla="*/ 1898650 w 3308350"/>
              <a:gd name="connsiteY9" fmla="*/ 533400 h 4762500"/>
              <a:gd name="connsiteX10" fmla="*/ 1905000 w 3308350"/>
              <a:gd name="connsiteY10" fmla="*/ 622300 h 4762500"/>
              <a:gd name="connsiteX11" fmla="*/ 1943100 w 3308350"/>
              <a:gd name="connsiteY11" fmla="*/ 698500 h 4762500"/>
              <a:gd name="connsiteX12" fmla="*/ 1974850 w 3308350"/>
              <a:gd name="connsiteY12" fmla="*/ 762000 h 4762500"/>
              <a:gd name="connsiteX13" fmla="*/ 1968500 w 3308350"/>
              <a:gd name="connsiteY13" fmla="*/ 850900 h 4762500"/>
              <a:gd name="connsiteX14" fmla="*/ 1974850 w 3308350"/>
              <a:gd name="connsiteY14" fmla="*/ 920750 h 4762500"/>
              <a:gd name="connsiteX15" fmla="*/ 1974850 w 3308350"/>
              <a:gd name="connsiteY15" fmla="*/ 971550 h 4762500"/>
              <a:gd name="connsiteX16" fmla="*/ 2012950 w 3308350"/>
              <a:gd name="connsiteY16" fmla="*/ 1041400 h 4762500"/>
              <a:gd name="connsiteX17" fmla="*/ 2057400 w 3308350"/>
              <a:gd name="connsiteY17" fmla="*/ 1073150 h 4762500"/>
              <a:gd name="connsiteX18" fmla="*/ 2120900 w 3308350"/>
              <a:gd name="connsiteY18" fmla="*/ 1098550 h 4762500"/>
              <a:gd name="connsiteX19" fmla="*/ 2146300 w 3308350"/>
              <a:gd name="connsiteY19" fmla="*/ 1111250 h 4762500"/>
              <a:gd name="connsiteX20" fmla="*/ 2152650 w 3308350"/>
              <a:gd name="connsiteY20" fmla="*/ 1174750 h 4762500"/>
              <a:gd name="connsiteX21" fmla="*/ 1905000 w 3308350"/>
              <a:gd name="connsiteY21" fmla="*/ 1193800 h 4762500"/>
              <a:gd name="connsiteX22" fmla="*/ 1879600 w 3308350"/>
              <a:gd name="connsiteY22" fmla="*/ 1244600 h 4762500"/>
              <a:gd name="connsiteX23" fmla="*/ 1835150 w 3308350"/>
              <a:gd name="connsiteY23" fmla="*/ 1377950 h 4762500"/>
              <a:gd name="connsiteX24" fmla="*/ 1797050 w 3308350"/>
              <a:gd name="connsiteY24" fmla="*/ 1517650 h 4762500"/>
              <a:gd name="connsiteX25" fmla="*/ 1771650 w 3308350"/>
              <a:gd name="connsiteY25" fmla="*/ 1625600 h 4762500"/>
              <a:gd name="connsiteX26" fmla="*/ 1746250 w 3308350"/>
              <a:gd name="connsiteY26" fmla="*/ 1701800 h 4762500"/>
              <a:gd name="connsiteX27" fmla="*/ 1727200 w 3308350"/>
              <a:gd name="connsiteY27" fmla="*/ 1778000 h 4762500"/>
              <a:gd name="connsiteX28" fmla="*/ 1644650 w 3308350"/>
              <a:gd name="connsiteY28" fmla="*/ 1866900 h 4762500"/>
              <a:gd name="connsiteX29" fmla="*/ 1581150 w 3308350"/>
              <a:gd name="connsiteY29" fmla="*/ 1943100 h 4762500"/>
              <a:gd name="connsiteX30" fmla="*/ 1549400 w 3308350"/>
              <a:gd name="connsiteY30" fmla="*/ 1962150 h 4762500"/>
              <a:gd name="connsiteX31" fmla="*/ 1606550 w 3308350"/>
              <a:gd name="connsiteY31" fmla="*/ 2006600 h 4762500"/>
              <a:gd name="connsiteX32" fmla="*/ 1543050 w 3308350"/>
              <a:gd name="connsiteY32" fmla="*/ 2089150 h 4762500"/>
              <a:gd name="connsiteX33" fmla="*/ 1371600 w 3308350"/>
              <a:gd name="connsiteY33" fmla="*/ 2038350 h 4762500"/>
              <a:gd name="connsiteX34" fmla="*/ 1231900 w 3308350"/>
              <a:gd name="connsiteY34" fmla="*/ 2216150 h 4762500"/>
              <a:gd name="connsiteX35" fmla="*/ 1225550 w 3308350"/>
              <a:gd name="connsiteY35" fmla="*/ 2273300 h 4762500"/>
              <a:gd name="connsiteX36" fmla="*/ 1238250 w 3308350"/>
              <a:gd name="connsiteY36" fmla="*/ 2292350 h 4762500"/>
              <a:gd name="connsiteX37" fmla="*/ 1270000 w 3308350"/>
              <a:gd name="connsiteY37" fmla="*/ 2330450 h 4762500"/>
              <a:gd name="connsiteX38" fmla="*/ 1339850 w 3308350"/>
              <a:gd name="connsiteY38" fmla="*/ 2362200 h 4762500"/>
              <a:gd name="connsiteX39" fmla="*/ 1320800 w 3308350"/>
              <a:gd name="connsiteY39" fmla="*/ 2393950 h 4762500"/>
              <a:gd name="connsiteX40" fmla="*/ 1320800 w 3308350"/>
              <a:gd name="connsiteY40" fmla="*/ 2419350 h 4762500"/>
              <a:gd name="connsiteX41" fmla="*/ 1473200 w 3308350"/>
              <a:gd name="connsiteY41" fmla="*/ 2495550 h 4762500"/>
              <a:gd name="connsiteX42" fmla="*/ 1574800 w 3308350"/>
              <a:gd name="connsiteY42" fmla="*/ 2495550 h 4762500"/>
              <a:gd name="connsiteX43" fmla="*/ 1619250 w 3308350"/>
              <a:gd name="connsiteY43" fmla="*/ 2470150 h 4762500"/>
              <a:gd name="connsiteX44" fmla="*/ 1663700 w 3308350"/>
              <a:gd name="connsiteY44" fmla="*/ 2451100 h 4762500"/>
              <a:gd name="connsiteX45" fmla="*/ 1663700 w 3308350"/>
              <a:gd name="connsiteY45" fmla="*/ 2451100 h 4762500"/>
              <a:gd name="connsiteX46" fmla="*/ 1771650 w 3308350"/>
              <a:gd name="connsiteY46" fmla="*/ 2457450 h 4762500"/>
              <a:gd name="connsiteX47" fmla="*/ 1701800 w 3308350"/>
              <a:gd name="connsiteY47" fmla="*/ 2546350 h 4762500"/>
              <a:gd name="connsiteX48" fmla="*/ 1682750 w 3308350"/>
              <a:gd name="connsiteY48" fmla="*/ 2635250 h 4762500"/>
              <a:gd name="connsiteX49" fmla="*/ 1689100 w 3308350"/>
              <a:gd name="connsiteY49" fmla="*/ 2705100 h 4762500"/>
              <a:gd name="connsiteX50" fmla="*/ 1701800 w 3308350"/>
              <a:gd name="connsiteY50" fmla="*/ 2774950 h 4762500"/>
              <a:gd name="connsiteX51" fmla="*/ 1727200 w 3308350"/>
              <a:gd name="connsiteY51" fmla="*/ 2832100 h 4762500"/>
              <a:gd name="connsiteX52" fmla="*/ 1771650 w 3308350"/>
              <a:gd name="connsiteY52" fmla="*/ 2876550 h 4762500"/>
              <a:gd name="connsiteX53" fmla="*/ 1784350 w 3308350"/>
              <a:gd name="connsiteY53" fmla="*/ 2901950 h 4762500"/>
              <a:gd name="connsiteX54" fmla="*/ 1784350 w 3308350"/>
              <a:gd name="connsiteY54" fmla="*/ 3282950 h 4762500"/>
              <a:gd name="connsiteX55" fmla="*/ 1657350 w 3308350"/>
              <a:gd name="connsiteY55" fmla="*/ 3321050 h 4762500"/>
              <a:gd name="connsiteX56" fmla="*/ 1657350 w 3308350"/>
              <a:gd name="connsiteY56" fmla="*/ 3321050 h 4762500"/>
              <a:gd name="connsiteX57" fmla="*/ 1631950 w 3308350"/>
              <a:gd name="connsiteY57" fmla="*/ 3409950 h 4762500"/>
              <a:gd name="connsiteX58" fmla="*/ 869950 w 3308350"/>
              <a:gd name="connsiteY58" fmla="*/ 3448050 h 4762500"/>
              <a:gd name="connsiteX59" fmla="*/ 482600 w 3308350"/>
              <a:gd name="connsiteY59" fmla="*/ 3422650 h 4762500"/>
              <a:gd name="connsiteX60" fmla="*/ 317500 w 3308350"/>
              <a:gd name="connsiteY60" fmla="*/ 3422650 h 4762500"/>
              <a:gd name="connsiteX61" fmla="*/ 171450 w 3308350"/>
              <a:gd name="connsiteY61" fmla="*/ 3460750 h 4762500"/>
              <a:gd name="connsiteX62" fmla="*/ 88900 w 3308350"/>
              <a:gd name="connsiteY62" fmla="*/ 3511550 h 4762500"/>
              <a:gd name="connsiteX63" fmla="*/ 44450 w 3308350"/>
              <a:gd name="connsiteY63" fmla="*/ 3543300 h 4762500"/>
              <a:gd name="connsiteX64" fmla="*/ 0 w 3308350"/>
              <a:gd name="connsiteY64" fmla="*/ 3606800 h 4762500"/>
              <a:gd name="connsiteX65" fmla="*/ 6350 w 3308350"/>
              <a:gd name="connsiteY65" fmla="*/ 3714750 h 4762500"/>
              <a:gd name="connsiteX66" fmla="*/ 57150 w 3308350"/>
              <a:gd name="connsiteY66" fmla="*/ 3797300 h 4762500"/>
              <a:gd name="connsiteX67" fmla="*/ 114300 w 3308350"/>
              <a:gd name="connsiteY67" fmla="*/ 3860800 h 4762500"/>
              <a:gd name="connsiteX68" fmla="*/ 234950 w 3308350"/>
              <a:gd name="connsiteY68" fmla="*/ 3924300 h 4762500"/>
              <a:gd name="connsiteX69" fmla="*/ 330200 w 3308350"/>
              <a:gd name="connsiteY69" fmla="*/ 3968750 h 4762500"/>
              <a:gd name="connsiteX70" fmla="*/ 425450 w 3308350"/>
              <a:gd name="connsiteY70" fmla="*/ 4000500 h 4762500"/>
              <a:gd name="connsiteX71" fmla="*/ 514350 w 3308350"/>
              <a:gd name="connsiteY71" fmla="*/ 4032250 h 4762500"/>
              <a:gd name="connsiteX72" fmla="*/ 628650 w 3308350"/>
              <a:gd name="connsiteY72" fmla="*/ 4013200 h 4762500"/>
              <a:gd name="connsiteX73" fmla="*/ 514350 w 3308350"/>
              <a:gd name="connsiteY73" fmla="*/ 4057650 h 4762500"/>
              <a:gd name="connsiteX74" fmla="*/ 438150 w 3308350"/>
              <a:gd name="connsiteY74" fmla="*/ 4133850 h 4762500"/>
              <a:gd name="connsiteX75" fmla="*/ 387350 w 3308350"/>
              <a:gd name="connsiteY75" fmla="*/ 4203700 h 4762500"/>
              <a:gd name="connsiteX76" fmla="*/ 361950 w 3308350"/>
              <a:gd name="connsiteY76" fmla="*/ 4305300 h 4762500"/>
              <a:gd name="connsiteX77" fmla="*/ 349250 w 3308350"/>
              <a:gd name="connsiteY77" fmla="*/ 4483100 h 4762500"/>
              <a:gd name="connsiteX78" fmla="*/ 393700 w 3308350"/>
              <a:gd name="connsiteY78" fmla="*/ 4572000 h 4762500"/>
              <a:gd name="connsiteX79" fmla="*/ 400050 w 3308350"/>
              <a:gd name="connsiteY79" fmla="*/ 4629150 h 4762500"/>
              <a:gd name="connsiteX80" fmla="*/ 444500 w 3308350"/>
              <a:gd name="connsiteY80" fmla="*/ 4660900 h 4762500"/>
              <a:gd name="connsiteX81" fmla="*/ 539750 w 3308350"/>
              <a:gd name="connsiteY81" fmla="*/ 4730750 h 4762500"/>
              <a:gd name="connsiteX82" fmla="*/ 673100 w 3308350"/>
              <a:gd name="connsiteY82" fmla="*/ 4743450 h 4762500"/>
              <a:gd name="connsiteX83" fmla="*/ 730250 w 3308350"/>
              <a:gd name="connsiteY83" fmla="*/ 4762500 h 4762500"/>
              <a:gd name="connsiteX84" fmla="*/ 939800 w 3308350"/>
              <a:gd name="connsiteY84" fmla="*/ 4699000 h 4762500"/>
              <a:gd name="connsiteX85" fmla="*/ 1041400 w 3308350"/>
              <a:gd name="connsiteY85" fmla="*/ 4597400 h 4762500"/>
              <a:gd name="connsiteX86" fmla="*/ 1104900 w 3308350"/>
              <a:gd name="connsiteY86" fmla="*/ 4552950 h 4762500"/>
              <a:gd name="connsiteX87" fmla="*/ 1104900 w 3308350"/>
              <a:gd name="connsiteY87" fmla="*/ 4457700 h 4762500"/>
              <a:gd name="connsiteX88" fmla="*/ 1104900 w 3308350"/>
              <a:gd name="connsiteY88" fmla="*/ 4279900 h 4762500"/>
              <a:gd name="connsiteX89" fmla="*/ 1066800 w 3308350"/>
              <a:gd name="connsiteY89" fmla="*/ 4140200 h 4762500"/>
              <a:gd name="connsiteX90" fmla="*/ 1003300 w 3308350"/>
              <a:gd name="connsiteY90" fmla="*/ 4070350 h 4762500"/>
              <a:gd name="connsiteX91" fmla="*/ 965200 w 3308350"/>
              <a:gd name="connsiteY91" fmla="*/ 4038600 h 4762500"/>
              <a:gd name="connsiteX92" fmla="*/ 1619250 w 3308350"/>
              <a:gd name="connsiteY92" fmla="*/ 4051300 h 4762500"/>
              <a:gd name="connsiteX93" fmla="*/ 1968500 w 3308350"/>
              <a:gd name="connsiteY93" fmla="*/ 4051300 h 4762500"/>
              <a:gd name="connsiteX94" fmla="*/ 2336800 w 3308350"/>
              <a:gd name="connsiteY94" fmla="*/ 4038600 h 4762500"/>
              <a:gd name="connsiteX95" fmla="*/ 2457450 w 3308350"/>
              <a:gd name="connsiteY95" fmla="*/ 4070350 h 4762500"/>
              <a:gd name="connsiteX96" fmla="*/ 2495550 w 3308350"/>
              <a:gd name="connsiteY96" fmla="*/ 4070350 h 4762500"/>
              <a:gd name="connsiteX97" fmla="*/ 2451100 w 3308350"/>
              <a:gd name="connsiteY97" fmla="*/ 4165600 h 4762500"/>
              <a:gd name="connsiteX98" fmla="*/ 2451100 w 3308350"/>
              <a:gd name="connsiteY98" fmla="*/ 4248150 h 4762500"/>
              <a:gd name="connsiteX99" fmla="*/ 2463800 w 3308350"/>
              <a:gd name="connsiteY99" fmla="*/ 4343400 h 4762500"/>
              <a:gd name="connsiteX100" fmla="*/ 2514600 w 3308350"/>
              <a:gd name="connsiteY100" fmla="*/ 4445000 h 4762500"/>
              <a:gd name="connsiteX101" fmla="*/ 2590800 w 3308350"/>
              <a:gd name="connsiteY101" fmla="*/ 4565650 h 4762500"/>
              <a:gd name="connsiteX102" fmla="*/ 2787650 w 3308350"/>
              <a:gd name="connsiteY102" fmla="*/ 4648200 h 4762500"/>
              <a:gd name="connsiteX103" fmla="*/ 2863850 w 3308350"/>
              <a:gd name="connsiteY103" fmla="*/ 4635500 h 4762500"/>
              <a:gd name="connsiteX104" fmla="*/ 3003550 w 3308350"/>
              <a:gd name="connsiteY104" fmla="*/ 4578350 h 4762500"/>
              <a:gd name="connsiteX105" fmla="*/ 3086100 w 3308350"/>
              <a:gd name="connsiteY105" fmla="*/ 4476750 h 4762500"/>
              <a:gd name="connsiteX106" fmla="*/ 3130550 w 3308350"/>
              <a:gd name="connsiteY106" fmla="*/ 4368800 h 4762500"/>
              <a:gd name="connsiteX107" fmla="*/ 3143250 w 3308350"/>
              <a:gd name="connsiteY107" fmla="*/ 4279900 h 4762500"/>
              <a:gd name="connsiteX108" fmla="*/ 3124200 w 3308350"/>
              <a:gd name="connsiteY108" fmla="*/ 4121150 h 4762500"/>
              <a:gd name="connsiteX109" fmla="*/ 3022600 w 3308350"/>
              <a:gd name="connsiteY109" fmla="*/ 3975100 h 4762500"/>
              <a:gd name="connsiteX110" fmla="*/ 3041650 w 3308350"/>
              <a:gd name="connsiteY110" fmla="*/ 3867150 h 4762500"/>
              <a:gd name="connsiteX111" fmla="*/ 3232150 w 3308350"/>
              <a:gd name="connsiteY111" fmla="*/ 3740150 h 4762500"/>
              <a:gd name="connsiteX112" fmla="*/ 3308350 w 3308350"/>
              <a:gd name="connsiteY112" fmla="*/ 3683000 h 4762500"/>
              <a:gd name="connsiteX113" fmla="*/ 3295650 w 3308350"/>
              <a:gd name="connsiteY113" fmla="*/ 3467100 h 4762500"/>
              <a:gd name="connsiteX114" fmla="*/ 3200400 w 3308350"/>
              <a:gd name="connsiteY114" fmla="*/ 3409950 h 4762500"/>
              <a:gd name="connsiteX115" fmla="*/ 3295650 w 3308350"/>
              <a:gd name="connsiteY115" fmla="*/ 3282950 h 4762500"/>
              <a:gd name="connsiteX116" fmla="*/ 3295650 w 3308350"/>
              <a:gd name="connsiteY116" fmla="*/ 3200400 h 4762500"/>
              <a:gd name="connsiteX117" fmla="*/ 2959100 w 3308350"/>
              <a:gd name="connsiteY117" fmla="*/ 2730500 h 4762500"/>
              <a:gd name="connsiteX118" fmla="*/ 2990850 w 3308350"/>
              <a:gd name="connsiteY118" fmla="*/ 2660650 h 4762500"/>
              <a:gd name="connsiteX119" fmla="*/ 2990850 w 3308350"/>
              <a:gd name="connsiteY119" fmla="*/ 2616200 h 4762500"/>
              <a:gd name="connsiteX120" fmla="*/ 2952750 w 3308350"/>
              <a:gd name="connsiteY120" fmla="*/ 2578100 h 4762500"/>
              <a:gd name="connsiteX121" fmla="*/ 2959100 w 3308350"/>
              <a:gd name="connsiteY121" fmla="*/ 2400300 h 4762500"/>
              <a:gd name="connsiteX122" fmla="*/ 3003550 w 3308350"/>
              <a:gd name="connsiteY122" fmla="*/ 2393950 h 4762500"/>
              <a:gd name="connsiteX123" fmla="*/ 3016250 w 3308350"/>
              <a:gd name="connsiteY123" fmla="*/ 2292350 h 4762500"/>
              <a:gd name="connsiteX124" fmla="*/ 3143250 w 3308350"/>
              <a:gd name="connsiteY124" fmla="*/ 1917700 h 4762500"/>
              <a:gd name="connsiteX125" fmla="*/ 3136900 w 3308350"/>
              <a:gd name="connsiteY125" fmla="*/ 1822450 h 4762500"/>
              <a:gd name="connsiteX126" fmla="*/ 2959100 w 3308350"/>
              <a:gd name="connsiteY126" fmla="*/ 1435100 h 4762500"/>
              <a:gd name="connsiteX127" fmla="*/ 2959100 w 3308350"/>
              <a:gd name="connsiteY127" fmla="*/ 1384300 h 4762500"/>
              <a:gd name="connsiteX128" fmla="*/ 2933700 w 3308350"/>
              <a:gd name="connsiteY128" fmla="*/ 1301750 h 4762500"/>
              <a:gd name="connsiteX129" fmla="*/ 2901950 w 3308350"/>
              <a:gd name="connsiteY129" fmla="*/ 1263650 h 4762500"/>
              <a:gd name="connsiteX130" fmla="*/ 2794000 w 3308350"/>
              <a:gd name="connsiteY130" fmla="*/ 1244600 h 4762500"/>
              <a:gd name="connsiteX131" fmla="*/ 2698750 w 3308350"/>
              <a:gd name="connsiteY131" fmla="*/ 1225550 h 4762500"/>
              <a:gd name="connsiteX132" fmla="*/ 2686050 w 3308350"/>
              <a:gd name="connsiteY132" fmla="*/ 1149350 h 4762500"/>
              <a:gd name="connsiteX133" fmla="*/ 2755900 w 3308350"/>
              <a:gd name="connsiteY133" fmla="*/ 1149350 h 4762500"/>
              <a:gd name="connsiteX134" fmla="*/ 2832100 w 3308350"/>
              <a:gd name="connsiteY134" fmla="*/ 1117600 h 4762500"/>
              <a:gd name="connsiteX135" fmla="*/ 2870200 w 3308350"/>
              <a:gd name="connsiteY135" fmla="*/ 1079500 h 4762500"/>
              <a:gd name="connsiteX136" fmla="*/ 2921000 w 3308350"/>
              <a:gd name="connsiteY136" fmla="*/ 1066800 h 4762500"/>
              <a:gd name="connsiteX137" fmla="*/ 2946400 w 3308350"/>
              <a:gd name="connsiteY137" fmla="*/ 996950 h 4762500"/>
              <a:gd name="connsiteX138" fmla="*/ 2984500 w 3308350"/>
              <a:gd name="connsiteY138" fmla="*/ 939800 h 4762500"/>
              <a:gd name="connsiteX139" fmla="*/ 2997200 w 3308350"/>
              <a:gd name="connsiteY139" fmla="*/ 863600 h 4762500"/>
              <a:gd name="connsiteX140" fmla="*/ 3028950 w 3308350"/>
              <a:gd name="connsiteY140" fmla="*/ 730250 h 4762500"/>
              <a:gd name="connsiteX141" fmla="*/ 3041650 w 3308350"/>
              <a:gd name="connsiteY141" fmla="*/ 609600 h 4762500"/>
              <a:gd name="connsiteX142" fmla="*/ 3054350 w 3308350"/>
              <a:gd name="connsiteY142" fmla="*/ 469900 h 4762500"/>
              <a:gd name="connsiteX143" fmla="*/ 3035300 w 3308350"/>
              <a:gd name="connsiteY143" fmla="*/ 342900 h 4762500"/>
              <a:gd name="connsiteX144" fmla="*/ 2997200 w 3308350"/>
              <a:gd name="connsiteY144" fmla="*/ 222250 h 4762500"/>
              <a:gd name="connsiteX145" fmla="*/ 2952750 w 3308350"/>
              <a:gd name="connsiteY145" fmla="*/ 127000 h 4762500"/>
              <a:gd name="connsiteX146" fmla="*/ 2863850 w 3308350"/>
              <a:gd name="connsiteY146" fmla="*/ 63500 h 4762500"/>
              <a:gd name="connsiteX147" fmla="*/ 2832100 w 3308350"/>
              <a:gd name="connsiteY147" fmla="*/ 25400 h 4762500"/>
              <a:gd name="connsiteX148" fmla="*/ 2762250 w 3308350"/>
              <a:gd name="connsiteY14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308350" h="4762500">
                <a:moveTo>
                  <a:pt x="2762250" y="0"/>
                </a:moveTo>
                <a:lnTo>
                  <a:pt x="2762250" y="0"/>
                </a:lnTo>
                <a:cubicBezTo>
                  <a:pt x="2543436" y="31259"/>
                  <a:pt x="2703284" y="12700"/>
                  <a:pt x="2279650" y="12700"/>
                </a:cubicBezTo>
                <a:lnTo>
                  <a:pt x="2235200" y="19050"/>
                </a:lnTo>
                <a:lnTo>
                  <a:pt x="2006600" y="196850"/>
                </a:lnTo>
                <a:lnTo>
                  <a:pt x="1962150" y="260350"/>
                </a:lnTo>
                <a:cubicBezTo>
                  <a:pt x="1936027" y="332189"/>
                  <a:pt x="1936750" y="305425"/>
                  <a:pt x="1936750" y="336550"/>
                </a:cubicBezTo>
                <a:lnTo>
                  <a:pt x="1930400" y="361950"/>
                </a:lnTo>
                <a:lnTo>
                  <a:pt x="1898650" y="444500"/>
                </a:lnTo>
                <a:lnTo>
                  <a:pt x="1898650" y="533400"/>
                </a:lnTo>
                <a:lnTo>
                  <a:pt x="1905000" y="622300"/>
                </a:lnTo>
                <a:lnTo>
                  <a:pt x="1943100" y="698500"/>
                </a:lnTo>
                <a:lnTo>
                  <a:pt x="1974850" y="762000"/>
                </a:lnTo>
                <a:lnTo>
                  <a:pt x="1968500" y="850900"/>
                </a:lnTo>
                <a:lnTo>
                  <a:pt x="1974850" y="920750"/>
                </a:lnTo>
                <a:lnTo>
                  <a:pt x="1974850" y="971550"/>
                </a:lnTo>
                <a:lnTo>
                  <a:pt x="2012950" y="1041400"/>
                </a:lnTo>
                <a:lnTo>
                  <a:pt x="2057400" y="1073150"/>
                </a:lnTo>
                <a:lnTo>
                  <a:pt x="2120900" y="1098550"/>
                </a:lnTo>
                <a:lnTo>
                  <a:pt x="2146300" y="1111250"/>
                </a:lnTo>
                <a:lnTo>
                  <a:pt x="2152650" y="1174750"/>
                </a:lnTo>
                <a:lnTo>
                  <a:pt x="1905000" y="1193800"/>
                </a:lnTo>
                <a:lnTo>
                  <a:pt x="1879600" y="1244600"/>
                </a:lnTo>
                <a:lnTo>
                  <a:pt x="1835150" y="1377950"/>
                </a:lnTo>
                <a:lnTo>
                  <a:pt x="1797050" y="1517650"/>
                </a:lnTo>
                <a:lnTo>
                  <a:pt x="1771650" y="1625600"/>
                </a:lnTo>
                <a:lnTo>
                  <a:pt x="1746250" y="1701800"/>
                </a:lnTo>
                <a:lnTo>
                  <a:pt x="1727200" y="1778000"/>
                </a:lnTo>
                <a:lnTo>
                  <a:pt x="1644650" y="1866900"/>
                </a:lnTo>
                <a:lnTo>
                  <a:pt x="1581150" y="1943100"/>
                </a:lnTo>
                <a:lnTo>
                  <a:pt x="1549400" y="1962150"/>
                </a:lnTo>
                <a:lnTo>
                  <a:pt x="1606550" y="2006600"/>
                </a:lnTo>
                <a:lnTo>
                  <a:pt x="1543050" y="2089150"/>
                </a:lnTo>
                <a:lnTo>
                  <a:pt x="1371600" y="2038350"/>
                </a:lnTo>
                <a:lnTo>
                  <a:pt x="1231900" y="2216150"/>
                </a:lnTo>
                <a:lnTo>
                  <a:pt x="1225550" y="2273300"/>
                </a:lnTo>
                <a:lnTo>
                  <a:pt x="1238250" y="2292350"/>
                </a:lnTo>
                <a:lnTo>
                  <a:pt x="1270000" y="2330450"/>
                </a:lnTo>
                <a:lnTo>
                  <a:pt x="1339850" y="2362200"/>
                </a:lnTo>
                <a:lnTo>
                  <a:pt x="1320800" y="2393950"/>
                </a:lnTo>
                <a:lnTo>
                  <a:pt x="1320800" y="2419350"/>
                </a:lnTo>
                <a:lnTo>
                  <a:pt x="1473200" y="2495550"/>
                </a:lnTo>
                <a:lnTo>
                  <a:pt x="1574800" y="2495550"/>
                </a:lnTo>
                <a:lnTo>
                  <a:pt x="1619250" y="2470150"/>
                </a:lnTo>
                <a:lnTo>
                  <a:pt x="1663700" y="2451100"/>
                </a:lnTo>
                <a:lnTo>
                  <a:pt x="1663700" y="2451100"/>
                </a:lnTo>
                <a:lnTo>
                  <a:pt x="1771650" y="2457450"/>
                </a:lnTo>
                <a:lnTo>
                  <a:pt x="1701800" y="2546350"/>
                </a:lnTo>
                <a:lnTo>
                  <a:pt x="1682750" y="2635250"/>
                </a:lnTo>
                <a:lnTo>
                  <a:pt x="1689100" y="2705100"/>
                </a:lnTo>
                <a:lnTo>
                  <a:pt x="1701800" y="2774950"/>
                </a:lnTo>
                <a:lnTo>
                  <a:pt x="1727200" y="2832100"/>
                </a:lnTo>
                <a:lnTo>
                  <a:pt x="1771650" y="2876550"/>
                </a:lnTo>
                <a:lnTo>
                  <a:pt x="1784350" y="2901950"/>
                </a:lnTo>
                <a:lnTo>
                  <a:pt x="1784350" y="3282950"/>
                </a:lnTo>
                <a:lnTo>
                  <a:pt x="1657350" y="3321050"/>
                </a:lnTo>
                <a:lnTo>
                  <a:pt x="1657350" y="3321050"/>
                </a:lnTo>
                <a:lnTo>
                  <a:pt x="1631950" y="3409950"/>
                </a:lnTo>
                <a:lnTo>
                  <a:pt x="869950" y="3448050"/>
                </a:lnTo>
                <a:lnTo>
                  <a:pt x="482600" y="3422650"/>
                </a:lnTo>
                <a:lnTo>
                  <a:pt x="317500" y="3422650"/>
                </a:lnTo>
                <a:lnTo>
                  <a:pt x="171450" y="3460750"/>
                </a:lnTo>
                <a:lnTo>
                  <a:pt x="88900" y="3511550"/>
                </a:lnTo>
                <a:lnTo>
                  <a:pt x="44450" y="3543300"/>
                </a:lnTo>
                <a:lnTo>
                  <a:pt x="0" y="3606800"/>
                </a:lnTo>
                <a:lnTo>
                  <a:pt x="6350" y="3714750"/>
                </a:lnTo>
                <a:lnTo>
                  <a:pt x="57150" y="3797300"/>
                </a:lnTo>
                <a:lnTo>
                  <a:pt x="114300" y="3860800"/>
                </a:lnTo>
                <a:lnTo>
                  <a:pt x="234950" y="3924300"/>
                </a:lnTo>
                <a:lnTo>
                  <a:pt x="330200" y="3968750"/>
                </a:lnTo>
                <a:lnTo>
                  <a:pt x="425450" y="4000500"/>
                </a:lnTo>
                <a:lnTo>
                  <a:pt x="514350" y="4032250"/>
                </a:lnTo>
                <a:lnTo>
                  <a:pt x="628650" y="4013200"/>
                </a:lnTo>
                <a:lnTo>
                  <a:pt x="514350" y="4057650"/>
                </a:lnTo>
                <a:lnTo>
                  <a:pt x="438150" y="4133850"/>
                </a:lnTo>
                <a:lnTo>
                  <a:pt x="387350" y="4203700"/>
                </a:lnTo>
                <a:lnTo>
                  <a:pt x="361950" y="4305300"/>
                </a:lnTo>
                <a:lnTo>
                  <a:pt x="349250" y="4483100"/>
                </a:lnTo>
                <a:lnTo>
                  <a:pt x="393700" y="4572000"/>
                </a:lnTo>
                <a:lnTo>
                  <a:pt x="400050" y="4629150"/>
                </a:lnTo>
                <a:lnTo>
                  <a:pt x="444500" y="4660900"/>
                </a:lnTo>
                <a:lnTo>
                  <a:pt x="539750" y="4730750"/>
                </a:lnTo>
                <a:lnTo>
                  <a:pt x="673100" y="4743450"/>
                </a:lnTo>
                <a:lnTo>
                  <a:pt x="730250" y="4762500"/>
                </a:lnTo>
                <a:lnTo>
                  <a:pt x="939800" y="4699000"/>
                </a:lnTo>
                <a:lnTo>
                  <a:pt x="1041400" y="4597400"/>
                </a:lnTo>
                <a:cubicBezTo>
                  <a:pt x="1101041" y="4557640"/>
                  <a:pt x="1082361" y="4575489"/>
                  <a:pt x="1104900" y="4552950"/>
                </a:cubicBezTo>
                <a:lnTo>
                  <a:pt x="1104900" y="4457700"/>
                </a:lnTo>
                <a:lnTo>
                  <a:pt x="1104900" y="4279900"/>
                </a:lnTo>
                <a:lnTo>
                  <a:pt x="1066800" y="4140200"/>
                </a:lnTo>
                <a:lnTo>
                  <a:pt x="1003300" y="4070350"/>
                </a:lnTo>
                <a:lnTo>
                  <a:pt x="965200" y="4038600"/>
                </a:lnTo>
                <a:lnTo>
                  <a:pt x="1619250" y="4051300"/>
                </a:lnTo>
                <a:lnTo>
                  <a:pt x="1968500" y="4051300"/>
                </a:lnTo>
                <a:lnTo>
                  <a:pt x="2336800" y="4038600"/>
                </a:lnTo>
                <a:lnTo>
                  <a:pt x="2457450" y="4070350"/>
                </a:lnTo>
                <a:lnTo>
                  <a:pt x="2495550" y="4070350"/>
                </a:lnTo>
                <a:lnTo>
                  <a:pt x="2451100" y="4165600"/>
                </a:lnTo>
                <a:lnTo>
                  <a:pt x="2451100" y="4248150"/>
                </a:lnTo>
                <a:lnTo>
                  <a:pt x="2463800" y="4343400"/>
                </a:lnTo>
                <a:lnTo>
                  <a:pt x="2514600" y="4445000"/>
                </a:lnTo>
                <a:lnTo>
                  <a:pt x="2590800" y="4565650"/>
                </a:lnTo>
                <a:lnTo>
                  <a:pt x="2787650" y="4648200"/>
                </a:lnTo>
                <a:lnTo>
                  <a:pt x="2863850" y="4635500"/>
                </a:lnTo>
                <a:lnTo>
                  <a:pt x="3003550" y="4578350"/>
                </a:lnTo>
                <a:lnTo>
                  <a:pt x="3086100" y="4476750"/>
                </a:lnTo>
                <a:lnTo>
                  <a:pt x="3130550" y="4368800"/>
                </a:lnTo>
                <a:lnTo>
                  <a:pt x="3143250" y="4279900"/>
                </a:lnTo>
                <a:lnTo>
                  <a:pt x="3124200" y="4121150"/>
                </a:lnTo>
                <a:lnTo>
                  <a:pt x="3022600" y="3975100"/>
                </a:lnTo>
                <a:lnTo>
                  <a:pt x="3041650" y="3867150"/>
                </a:lnTo>
                <a:lnTo>
                  <a:pt x="3232150" y="3740150"/>
                </a:lnTo>
                <a:lnTo>
                  <a:pt x="3308350" y="3683000"/>
                </a:lnTo>
                <a:lnTo>
                  <a:pt x="3295650" y="3467100"/>
                </a:lnTo>
                <a:lnTo>
                  <a:pt x="3200400" y="3409950"/>
                </a:lnTo>
                <a:lnTo>
                  <a:pt x="3295650" y="3282950"/>
                </a:lnTo>
                <a:lnTo>
                  <a:pt x="3295650" y="3200400"/>
                </a:lnTo>
                <a:lnTo>
                  <a:pt x="2959100" y="2730500"/>
                </a:lnTo>
                <a:lnTo>
                  <a:pt x="2990850" y="2660650"/>
                </a:lnTo>
                <a:lnTo>
                  <a:pt x="2990850" y="2616200"/>
                </a:lnTo>
                <a:lnTo>
                  <a:pt x="2952750" y="2578100"/>
                </a:lnTo>
                <a:lnTo>
                  <a:pt x="2959100" y="2400300"/>
                </a:lnTo>
                <a:lnTo>
                  <a:pt x="3003550" y="2393950"/>
                </a:lnTo>
                <a:lnTo>
                  <a:pt x="3016250" y="2292350"/>
                </a:lnTo>
                <a:lnTo>
                  <a:pt x="3143250" y="1917700"/>
                </a:lnTo>
                <a:lnTo>
                  <a:pt x="3136900" y="1822450"/>
                </a:lnTo>
                <a:lnTo>
                  <a:pt x="2959100" y="1435100"/>
                </a:lnTo>
                <a:lnTo>
                  <a:pt x="2959100" y="1384300"/>
                </a:lnTo>
                <a:lnTo>
                  <a:pt x="2933700" y="1301750"/>
                </a:lnTo>
                <a:lnTo>
                  <a:pt x="2901950" y="1263650"/>
                </a:lnTo>
                <a:lnTo>
                  <a:pt x="2794000" y="1244600"/>
                </a:lnTo>
                <a:lnTo>
                  <a:pt x="2698750" y="1225550"/>
                </a:lnTo>
                <a:lnTo>
                  <a:pt x="2686050" y="1149350"/>
                </a:lnTo>
                <a:lnTo>
                  <a:pt x="2755900" y="1149350"/>
                </a:lnTo>
                <a:lnTo>
                  <a:pt x="2832100" y="1117600"/>
                </a:lnTo>
                <a:lnTo>
                  <a:pt x="2870200" y="1079500"/>
                </a:lnTo>
                <a:lnTo>
                  <a:pt x="2921000" y="1066800"/>
                </a:lnTo>
                <a:lnTo>
                  <a:pt x="2946400" y="996950"/>
                </a:lnTo>
                <a:lnTo>
                  <a:pt x="2984500" y="939800"/>
                </a:lnTo>
                <a:lnTo>
                  <a:pt x="2997200" y="863600"/>
                </a:lnTo>
                <a:lnTo>
                  <a:pt x="3028950" y="730250"/>
                </a:lnTo>
                <a:lnTo>
                  <a:pt x="3041650" y="609600"/>
                </a:lnTo>
                <a:lnTo>
                  <a:pt x="3054350" y="469900"/>
                </a:lnTo>
                <a:lnTo>
                  <a:pt x="3035300" y="342900"/>
                </a:lnTo>
                <a:lnTo>
                  <a:pt x="2997200" y="222250"/>
                </a:lnTo>
                <a:lnTo>
                  <a:pt x="2952750" y="127000"/>
                </a:lnTo>
                <a:lnTo>
                  <a:pt x="2863850" y="63500"/>
                </a:lnTo>
                <a:lnTo>
                  <a:pt x="2832100" y="25400"/>
                </a:lnTo>
                <a:lnTo>
                  <a:pt x="2762250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90" y="5324570"/>
            <a:ext cx="449225" cy="321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94" y="5347688"/>
            <a:ext cx="449225" cy="321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65" y="2511867"/>
            <a:ext cx="4923797" cy="307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1810850" cy="145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ONTAP 9 – konsolidacija upravljanja s podatki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237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sz="2800" dirty="0" smtClean="0"/>
              <a:t>To pomeni enotno upravljanje = </a:t>
            </a:r>
            <a:r>
              <a:rPr lang="sl-SI" sz="2800" dirty="0" smtClean="0">
                <a:solidFill>
                  <a:srgbClr val="0070C0"/>
                </a:solidFill>
              </a:rPr>
              <a:t>fleksibilnost</a:t>
            </a:r>
            <a:r>
              <a:rPr lang="sl-SI" sz="2800" dirty="0" smtClean="0"/>
              <a:t> </a:t>
            </a:r>
            <a:r>
              <a:rPr lang="sl-SI" sz="2800" dirty="0" smtClean="0"/>
              <a:t>preko: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dirty="0" smtClean="0"/>
              <a:t>vseh </a:t>
            </a:r>
            <a:r>
              <a:rPr lang="sl-SI" sz="2400" dirty="0" smtClean="0"/>
              <a:t>medijev: trdi diski, </a:t>
            </a:r>
            <a:r>
              <a:rPr lang="sl-SI" sz="2400" dirty="0" err="1" smtClean="0"/>
              <a:t>flash</a:t>
            </a:r>
            <a:r>
              <a:rPr lang="sl-SI" sz="2400" dirty="0" smtClean="0"/>
              <a:t> in </a:t>
            </a:r>
            <a:r>
              <a:rPr lang="sl-SI" sz="2400" dirty="0" smtClean="0"/>
              <a:t>oblaki,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dirty="0" smtClean="0"/>
              <a:t>različnih </a:t>
            </a:r>
            <a:r>
              <a:rPr lang="sl-SI" sz="2400" dirty="0" smtClean="0"/>
              <a:t>platform: klasične naprave(</a:t>
            </a:r>
            <a:r>
              <a:rPr lang="sl-SI" sz="2400" dirty="0" err="1" smtClean="0"/>
              <a:t>appliances</a:t>
            </a:r>
            <a:r>
              <a:rPr lang="sl-SI" sz="2400" dirty="0" smtClean="0"/>
              <a:t>), konvergenčna infrastruktura, „</a:t>
            </a:r>
            <a:r>
              <a:rPr lang="sl-SI" sz="2400" dirty="0" err="1" smtClean="0"/>
              <a:t>white</a:t>
            </a:r>
            <a:r>
              <a:rPr lang="sl-SI" sz="2400" dirty="0" smtClean="0"/>
              <a:t> </a:t>
            </a:r>
            <a:r>
              <a:rPr lang="sl-SI" sz="2400" dirty="0" err="1" smtClean="0"/>
              <a:t>boxes</a:t>
            </a:r>
            <a:r>
              <a:rPr lang="sl-SI" sz="2400" dirty="0" smtClean="0"/>
              <a:t>“ za SDS (Software </a:t>
            </a:r>
            <a:r>
              <a:rPr lang="sl-SI" sz="2400" dirty="0" err="1"/>
              <a:t>D</a:t>
            </a:r>
            <a:r>
              <a:rPr lang="sl-SI" sz="2400" dirty="0" err="1" smtClean="0"/>
              <a:t>efined</a:t>
            </a:r>
            <a:r>
              <a:rPr lang="sl-SI" sz="2400" dirty="0" smtClean="0"/>
              <a:t> </a:t>
            </a:r>
            <a:r>
              <a:rPr lang="sl-SI" sz="2400" dirty="0" err="1" smtClean="0"/>
              <a:t>Storage</a:t>
            </a:r>
            <a:r>
              <a:rPr lang="sl-SI" sz="24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dirty="0" smtClean="0"/>
              <a:t>različnih </a:t>
            </a:r>
            <a:r>
              <a:rPr lang="sl-SI" sz="2400" dirty="0" smtClean="0"/>
              <a:t>protokolov (</a:t>
            </a:r>
            <a:r>
              <a:rPr lang="sl-SI" sz="2400" dirty="0" err="1" smtClean="0"/>
              <a:t>blocks</a:t>
            </a:r>
            <a:r>
              <a:rPr lang="sl-SI" sz="2400" dirty="0" smtClean="0"/>
              <a:t>, </a:t>
            </a:r>
            <a:r>
              <a:rPr lang="sl-SI" sz="2400" dirty="0" err="1" smtClean="0"/>
              <a:t>files</a:t>
            </a:r>
            <a:r>
              <a:rPr lang="sl-SI" sz="2400" dirty="0" smtClean="0"/>
              <a:t>, </a:t>
            </a:r>
            <a:r>
              <a:rPr lang="sl-SI" sz="2400" dirty="0" err="1" smtClean="0"/>
              <a:t>objects</a:t>
            </a:r>
            <a:r>
              <a:rPr lang="sl-SI" sz="2400" dirty="0" smtClean="0"/>
              <a:t>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87" y="3849342"/>
            <a:ext cx="8068753" cy="289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72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NetApp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ONTAP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Select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Software-defined NetApp ONTAP software</a:t>
            </a: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54651" y="1860176"/>
            <a:ext cx="4545741" cy="48517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Kaj je </a:t>
            </a:r>
            <a:r>
              <a:rPr lang="en-US" sz="2000" dirty="0" smtClean="0"/>
              <a:t>NetApp</a:t>
            </a:r>
            <a:r>
              <a:rPr lang="en-US" sz="2000" dirty="0"/>
              <a:t>® ONTAP® </a:t>
            </a:r>
            <a:r>
              <a:rPr lang="en-US" sz="2000" dirty="0" smtClean="0"/>
              <a:t>Select?</a:t>
            </a:r>
            <a:endParaRPr lang="sl-SI" sz="2000" dirty="0" smtClean="0"/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Software-defined </a:t>
            </a:r>
            <a:r>
              <a:rPr lang="en-US" sz="1800" dirty="0"/>
              <a:t>storage </a:t>
            </a:r>
            <a:r>
              <a:rPr lang="sl-SI" sz="1800" dirty="0" smtClean="0"/>
              <a:t>za</a:t>
            </a:r>
            <a:r>
              <a:rPr lang="en-US" sz="1800" dirty="0" smtClean="0"/>
              <a:t> </a:t>
            </a:r>
            <a:r>
              <a:rPr lang="sl-SI" sz="1800" dirty="0" smtClean="0"/>
              <a:t>„</a:t>
            </a:r>
            <a:r>
              <a:rPr lang="en-US" sz="1800" dirty="0" smtClean="0"/>
              <a:t>commodity</a:t>
            </a:r>
            <a:r>
              <a:rPr lang="sl-SI" sz="1800" dirty="0" smtClean="0"/>
              <a:t>“</a:t>
            </a:r>
            <a:r>
              <a:rPr lang="en-US" sz="1800" dirty="0" smtClean="0"/>
              <a:t> </a:t>
            </a:r>
            <a:r>
              <a:rPr lang="sl-SI" sz="1800" dirty="0" smtClean="0"/>
              <a:t>(</a:t>
            </a:r>
            <a:r>
              <a:rPr lang="sl-SI" sz="1800" dirty="0" err="1" smtClean="0"/>
              <a:t>white</a:t>
            </a:r>
            <a:r>
              <a:rPr lang="sl-SI" sz="1800" dirty="0" smtClean="0"/>
              <a:t> </a:t>
            </a:r>
            <a:r>
              <a:rPr lang="sl-SI" sz="1800" dirty="0" err="1" smtClean="0"/>
              <a:t>box</a:t>
            </a:r>
            <a:r>
              <a:rPr lang="sl-SI" sz="1800" dirty="0" smtClean="0"/>
              <a:t>) </a:t>
            </a:r>
            <a:r>
              <a:rPr lang="sl-SI" sz="1800" dirty="0" smtClean="0"/>
              <a:t>strežnike</a:t>
            </a:r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Za </a:t>
            </a:r>
            <a:r>
              <a:rPr lang="sl-SI" sz="1800" dirty="0" smtClean="0"/>
              <a:t>implementacijo v </a:t>
            </a:r>
            <a:r>
              <a:rPr lang="en-US" sz="1800" dirty="0" smtClean="0"/>
              <a:t>data cent</a:t>
            </a:r>
            <a:r>
              <a:rPr lang="sl-SI" sz="1800" dirty="0" err="1" smtClean="0"/>
              <a:t>ru</a:t>
            </a:r>
            <a:r>
              <a:rPr lang="en-US" sz="1800" dirty="0" smtClean="0"/>
              <a:t> </a:t>
            </a:r>
            <a:r>
              <a:rPr lang="sl-SI" sz="1800" dirty="0" smtClean="0"/>
              <a:t>ali na oddaljeni </a:t>
            </a:r>
            <a:r>
              <a:rPr lang="sl-SI" sz="1800" dirty="0" smtClean="0"/>
              <a:t>lokaciji</a:t>
            </a:r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 err="1" smtClean="0"/>
              <a:t>Fle</a:t>
            </a:r>
            <a:r>
              <a:rPr lang="sl-SI" sz="1800" dirty="0" err="1" smtClean="0"/>
              <a:t>ksibilna</a:t>
            </a:r>
            <a:r>
              <a:rPr lang="en-US" sz="1800" dirty="0" smtClean="0"/>
              <a:t> </a:t>
            </a:r>
            <a:r>
              <a:rPr lang="sl-SI" sz="1800" dirty="0" smtClean="0"/>
              <a:t>licenca glede na porabo </a:t>
            </a:r>
            <a:r>
              <a:rPr lang="sl-SI" sz="1800" dirty="0" smtClean="0"/>
              <a:t>kapacitet</a:t>
            </a:r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Razne </a:t>
            </a:r>
            <a:r>
              <a:rPr lang="sl-SI" sz="1800" dirty="0" smtClean="0"/>
              <a:t>konfiguracije, </a:t>
            </a:r>
            <a:r>
              <a:rPr lang="sl-SI" sz="1800" dirty="0" err="1" smtClean="0"/>
              <a:t>max</a:t>
            </a:r>
            <a:r>
              <a:rPr lang="sl-SI" sz="1800" dirty="0" smtClean="0"/>
              <a:t> do </a:t>
            </a:r>
            <a:r>
              <a:rPr lang="en-US" sz="1800" dirty="0" smtClean="0"/>
              <a:t>4-node </a:t>
            </a:r>
            <a:r>
              <a:rPr lang="en-US" sz="1800" dirty="0" smtClean="0"/>
              <a:t>HA</a:t>
            </a:r>
            <a:endParaRPr lang="sl-SI" sz="1800" dirty="0" smtClean="0"/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Katere</a:t>
            </a:r>
            <a:r>
              <a:rPr lang="en-US" sz="2000" dirty="0" smtClean="0"/>
              <a:t> </a:t>
            </a:r>
            <a:r>
              <a:rPr lang="sl-SI" sz="2000" dirty="0" smtClean="0"/>
              <a:t>so pridobitve </a:t>
            </a:r>
            <a:r>
              <a:rPr lang="en-US" sz="2000" dirty="0" smtClean="0"/>
              <a:t>ONTAP </a:t>
            </a:r>
            <a:r>
              <a:rPr lang="en-US" sz="2000" dirty="0" smtClean="0"/>
              <a:t>Select?</a:t>
            </a:r>
            <a:endParaRPr lang="sl-SI" sz="2000" dirty="0" smtClean="0"/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Izkorišča</a:t>
            </a:r>
            <a:r>
              <a:rPr lang="en-US" sz="1800" dirty="0" smtClean="0"/>
              <a:t> </a:t>
            </a:r>
            <a:r>
              <a:rPr lang="sl-SI" sz="1800" dirty="0" smtClean="0"/>
              <a:t>ekonomiko </a:t>
            </a:r>
            <a:r>
              <a:rPr lang="en-US" sz="1800" dirty="0" smtClean="0"/>
              <a:t>SDS</a:t>
            </a:r>
            <a:endParaRPr lang="sl-SI" sz="1800" dirty="0" smtClean="0"/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N</a:t>
            </a:r>
            <a:r>
              <a:rPr lang="sl-SI" sz="1800" dirty="0" smtClean="0"/>
              <a:t>i</a:t>
            </a:r>
            <a:r>
              <a:rPr lang="en-US" sz="1800" dirty="0" smtClean="0"/>
              <a:t> </a:t>
            </a:r>
            <a:r>
              <a:rPr lang="sl-SI" sz="1800" dirty="0" err="1" smtClean="0"/>
              <a:t>kompromisev</a:t>
            </a:r>
            <a:r>
              <a:rPr lang="sl-SI" sz="1800" dirty="0" smtClean="0"/>
              <a:t> pri </a:t>
            </a:r>
            <a:r>
              <a:rPr lang="en-US" sz="1800" dirty="0" smtClean="0"/>
              <a:t>enterprise f</a:t>
            </a:r>
            <a:r>
              <a:rPr lang="sl-SI" sz="1800" dirty="0" err="1" smtClean="0"/>
              <a:t>unkcionalnostih</a:t>
            </a:r>
            <a:endParaRPr lang="sl-SI" sz="1800" dirty="0" smtClean="0"/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Učinkovita </a:t>
            </a:r>
            <a:r>
              <a:rPr lang="sl-SI" sz="1800" dirty="0" smtClean="0"/>
              <a:t>podatkovna zaščita v data centru ali na oddaljeni lokaciji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77556" y="1934429"/>
            <a:ext cx="1" cy="2344671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81389" y="2059501"/>
            <a:ext cx="1438956" cy="1947238"/>
            <a:chOff x="1081389" y="2059501"/>
            <a:chExt cx="1438956" cy="1947238"/>
          </a:xfrm>
        </p:grpSpPr>
        <p:pic>
          <p:nvPicPr>
            <p:cNvPr id="8" name="image23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389" y="3755846"/>
              <a:ext cx="1438956" cy="25089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212" y="2059501"/>
              <a:ext cx="983727" cy="970855"/>
            </a:xfrm>
            <a:prstGeom prst="rect">
              <a:avLst/>
            </a:prstGeom>
          </p:spPr>
        </p:pic>
        <p:sp>
          <p:nvSpPr>
            <p:cNvPr id="10" name="Down Arrow 9"/>
            <p:cNvSpPr/>
            <p:nvPr/>
          </p:nvSpPr>
          <p:spPr>
            <a:xfrm>
              <a:off x="1611067" y="3200001"/>
              <a:ext cx="368134" cy="427263"/>
            </a:xfrm>
            <a:prstGeom prst="downArrow">
              <a:avLst/>
            </a:prstGeom>
            <a:solidFill>
              <a:srgbClr val="8DC63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</a:pP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962076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NetApp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ONTAP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Cloud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Ekonomika oblaka in upravljanje podatkov na </a:t>
            </a:r>
            <a:r>
              <a:rPr lang="sl-SI" dirty="0" err="1" smtClean="0">
                <a:solidFill>
                  <a:srgbClr val="0070C0"/>
                </a:solidFill>
              </a:rPr>
              <a:t>enterprise</a:t>
            </a:r>
            <a:r>
              <a:rPr lang="sl-SI" dirty="0" smtClean="0">
                <a:solidFill>
                  <a:srgbClr val="0070C0"/>
                </a:solidFill>
              </a:rPr>
              <a:t> nivoju</a:t>
            </a:r>
            <a:endParaRPr lang="en-US" dirty="0">
              <a:solidFill>
                <a:srgbClr val="0070C0"/>
              </a:solidFill>
            </a:endParaRP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54651" y="1860176"/>
            <a:ext cx="4545741" cy="48517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Kaj je </a:t>
            </a:r>
            <a:r>
              <a:rPr lang="en-US" sz="2000" dirty="0" smtClean="0"/>
              <a:t>NetApp</a:t>
            </a:r>
            <a:r>
              <a:rPr lang="en-US" sz="2000" dirty="0"/>
              <a:t>® ONTAP® </a:t>
            </a:r>
            <a:r>
              <a:rPr lang="sl-SI" sz="2000" dirty="0" err="1" smtClean="0"/>
              <a:t>Cloud</a:t>
            </a:r>
            <a:r>
              <a:rPr lang="en-US" sz="2000" dirty="0" smtClean="0"/>
              <a:t>?</a:t>
            </a:r>
            <a:endParaRPr lang="sl-SI" sz="2000" dirty="0" smtClean="0"/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Software-defined </a:t>
            </a:r>
            <a:r>
              <a:rPr lang="en-US" sz="1800" dirty="0"/>
              <a:t>storage </a:t>
            </a:r>
            <a:r>
              <a:rPr lang="sl-SI" sz="1800" dirty="0" smtClean="0"/>
              <a:t>v </a:t>
            </a:r>
            <a:r>
              <a:rPr lang="sl-SI" sz="1800" dirty="0" smtClean="0"/>
              <a:t>oblaku</a:t>
            </a:r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 err="1" smtClean="0"/>
              <a:t>Fle</a:t>
            </a:r>
            <a:r>
              <a:rPr lang="sl-SI" sz="1800" dirty="0" err="1" smtClean="0"/>
              <a:t>ksibilni</a:t>
            </a:r>
            <a:r>
              <a:rPr lang="sl-SI" sz="1800" dirty="0" smtClean="0"/>
              <a:t> stroški glede na </a:t>
            </a:r>
            <a:r>
              <a:rPr lang="sl-SI" sz="1800" dirty="0" smtClean="0"/>
              <a:t>uporabo</a:t>
            </a:r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Razne </a:t>
            </a:r>
            <a:r>
              <a:rPr lang="sl-SI" sz="1800" dirty="0" smtClean="0"/>
              <a:t>konfiguracije, </a:t>
            </a:r>
            <a:r>
              <a:rPr lang="sl-SI" sz="1800" dirty="0" err="1" smtClean="0"/>
              <a:t>max</a:t>
            </a:r>
            <a:r>
              <a:rPr lang="sl-SI" sz="1800" dirty="0" smtClean="0"/>
              <a:t> do </a:t>
            </a:r>
            <a:r>
              <a:rPr lang="sl-SI" sz="1800" dirty="0"/>
              <a:t>2</a:t>
            </a:r>
            <a:r>
              <a:rPr lang="en-US" sz="1800" dirty="0" smtClean="0"/>
              <a:t>-node </a:t>
            </a:r>
            <a:r>
              <a:rPr lang="en-US" sz="1800" dirty="0"/>
              <a:t>HA</a:t>
            </a:r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Katere</a:t>
            </a:r>
            <a:r>
              <a:rPr lang="en-US" sz="2000" dirty="0" smtClean="0"/>
              <a:t> </a:t>
            </a:r>
            <a:r>
              <a:rPr lang="sl-SI" sz="2000" dirty="0" smtClean="0"/>
              <a:t>so pridobitve </a:t>
            </a:r>
            <a:r>
              <a:rPr lang="en-US" sz="2000" dirty="0" smtClean="0"/>
              <a:t>ONTAP </a:t>
            </a:r>
            <a:r>
              <a:rPr lang="sl-SI" sz="2000" dirty="0" err="1" smtClean="0"/>
              <a:t>Cloud</a:t>
            </a:r>
            <a:r>
              <a:rPr lang="en-US" sz="2000" dirty="0" smtClean="0"/>
              <a:t>?</a:t>
            </a:r>
            <a:endParaRPr lang="sl-SI" sz="2000" dirty="0" smtClean="0"/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Hitra </a:t>
            </a:r>
            <a:r>
              <a:rPr lang="sl-SI" sz="1800" dirty="0" smtClean="0"/>
              <a:t>implementacija, idealno za </a:t>
            </a:r>
            <a:r>
              <a:rPr lang="sl-SI" sz="1800" dirty="0" err="1" smtClean="0"/>
              <a:t>DevOps</a:t>
            </a:r>
            <a:r>
              <a:rPr lang="sl-SI" sz="1800" dirty="0" smtClean="0"/>
              <a:t> (</a:t>
            </a:r>
            <a:r>
              <a:rPr lang="sl-SI" sz="1800" dirty="0" err="1" smtClean="0"/>
              <a:t>Next</a:t>
            </a:r>
            <a:r>
              <a:rPr lang="sl-SI" sz="1800" dirty="0" smtClean="0"/>
              <a:t>-gen </a:t>
            </a:r>
            <a:r>
              <a:rPr lang="sl-SI" sz="1800" dirty="0" err="1" smtClean="0"/>
              <a:t>apps</a:t>
            </a:r>
            <a:r>
              <a:rPr lang="sl-SI" sz="1800" dirty="0" smtClean="0"/>
              <a:t>)</a:t>
            </a:r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Oblakom </a:t>
            </a:r>
            <a:r>
              <a:rPr lang="sl-SI" sz="1800" dirty="0" smtClean="0"/>
              <a:t>dodaja NAS funkcionalnost, </a:t>
            </a:r>
            <a:r>
              <a:rPr lang="sl-SI" sz="1800" dirty="0" err="1" smtClean="0"/>
              <a:t>snapshote</a:t>
            </a:r>
            <a:r>
              <a:rPr lang="sl-SI" sz="1800" dirty="0" smtClean="0"/>
              <a:t>, klone</a:t>
            </a:r>
            <a:r>
              <a:rPr lang="sl-SI" sz="1800" dirty="0" smtClean="0"/>
              <a:t>….</a:t>
            </a:r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Minimizira </a:t>
            </a:r>
            <a:r>
              <a:rPr lang="sl-SI" sz="1800" dirty="0" smtClean="0"/>
              <a:t>porabo kapacitet z naprednimi „data </a:t>
            </a:r>
            <a:r>
              <a:rPr lang="sl-SI" sz="1800" dirty="0" err="1" smtClean="0"/>
              <a:t>reduction</a:t>
            </a:r>
            <a:r>
              <a:rPr lang="sl-SI" sz="1800" dirty="0" smtClean="0"/>
              <a:t>“ </a:t>
            </a:r>
            <a:r>
              <a:rPr lang="sl-SI" sz="1800" dirty="0" smtClean="0"/>
              <a:t>funkcionalnostmi</a:t>
            </a:r>
          </a:p>
          <a:p>
            <a:pPr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1800" dirty="0" smtClean="0"/>
              <a:t>Omogoča </a:t>
            </a:r>
            <a:r>
              <a:rPr lang="sl-SI" sz="1800" dirty="0" smtClean="0"/>
              <a:t>preprosto in transparentno selitev podatkov med „on-</a:t>
            </a:r>
            <a:r>
              <a:rPr lang="sl-SI" sz="1800" dirty="0" err="1" smtClean="0"/>
              <a:t>premises</a:t>
            </a:r>
            <a:r>
              <a:rPr lang="sl-SI" sz="1800" dirty="0" smtClean="0"/>
              <a:t>“ sistemi in oblaki ter nazaj 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77556" y="1934429"/>
            <a:ext cx="1" cy="2344671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33005" y="2158222"/>
            <a:ext cx="943177" cy="2120878"/>
            <a:chOff x="1333005" y="2158222"/>
            <a:chExt cx="943177" cy="2120878"/>
          </a:xfrm>
        </p:grpSpPr>
        <p:sp>
          <p:nvSpPr>
            <p:cNvPr id="10" name="Down Arrow 9"/>
            <p:cNvSpPr/>
            <p:nvPr/>
          </p:nvSpPr>
          <p:spPr>
            <a:xfrm>
              <a:off x="1611067" y="3200001"/>
              <a:ext cx="368134" cy="427263"/>
            </a:xfrm>
            <a:prstGeom prst="downArrow">
              <a:avLst/>
            </a:prstGeom>
            <a:solidFill>
              <a:srgbClr val="8DC63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</a:pPr>
              <a:endParaRPr lang="en-US" dirty="0" smtClean="0"/>
            </a:p>
          </p:txBody>
        </p:sp>
        <p:pic>
          <p:nvPicPr>
            <p:cNvPr id="11" name="Picture 10" descr="ontap-clou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2985" y="2158222"/>
              <a:ext cx="913197" cy="913197"/>
            </a:xfrm>
            <a:prstGeom prst="rect">
              <a:avLst/>
            </a:prstGeom>
          </p:spPr>
        </p:pic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333005" y="3789040"/>
              <a:ext cx="943177" cy="490060"/>
            </a:xfrm>
            <a:custGeom>
              <a:avLst/>
              <a:gdLst>
                <a:gd name="T0" fmla="*/ 716 w 807"/>
                <a:gd name="T1" fmla="*/ 199 h 427"/>
                <a:gd name="T2" fmla="*/ 567 w 807"/>
                <a:gd name="T3" fmla="*/ 72 h 427"/>
                <a:gd name="T4" fmla="*/ 505 w 807"/>
                <a:gd name="T5" fmla="*/ 85 h 427"/>
                <a:gd name="T6" fmla="*/ 505 w 807"/>
                <a:gd name="T7" fmla="*/ 85 h 427"/>
                <a:gd name="T8" fmla="*/ 505 w 807"/>
                <a:gd name="T9" fmla="*/ 85 h 427"/>
                <a:gd name="T10" fmla="*/ 346 w 807"/>
                <a:gd name="T11" fmla="*/ 0 h 427"/>
                <a:gd name="T12" fmla="*/ 346 w 807"/>
                <a:gd name="T13" fmla="*/ 0 h 427"/>
                <a:gd name="T14" fmla="*/ 346 w 807"/>
                <a:gd name="T15" fmla="*/ 0 h 427"/>
                <a:gd name="T16" fmla="*/ 346 w 807"/>
                <a:gd name="T17" fmla="*/ 0 h 427"/>
                <a:gd name="T18" fmla="*/ 163 w 807"/>
                <a:gd name="T19" fmla="*/ 134 h 427"/>
                <a:gd name="T20" fmla="*/ 163 w 807"/>
                <a:gd name="T21" fmla="*/ 134 h 427"/>
                <a:gd name="T22" fmla="*/ 147 w 807"/>
                <a:gd name="T23" fmla="*/ 133 h 427"/>
                <a:gd name="T24" fmla="*/ 0 w 807"/>
                <a:gd name="T25" fmla="*/ 279 h 427"/>
                <a:gd name="T26" fmla="*/ 147 w 807"/>
                <a:gd name="T27" fmla="*/ 427 h 427"/>
                <a:gd name="T28" fmla="*/ 692 w 807"/>
                <a:gd name="T29" fmla="*/ 427 h 427"/>
                <a:gd name="T30" fmla="*/ 807 w 807"/>
                <a:gd name="T31" fmla="*/ 311 h 427"/>
                <a:gd name="T32" fmla="*/ 716 w 807"/>
                <a:gd name="T33" fmla="*/ 199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7" h="427">
                  <a:moveTo>
                    <a:pt x="716" y="199"/>
                  </a:moveTo>
                  <a:cubicBezTo>
                    <a:pt x="704" y="127"/>
                    <a:pt x="642" y="72"/>
                    <a:pt x="567" y="72"/>
                  </a:cubicBezTo>
                  <a:cubicBezTo>
                    <a:pt x="545" y="72"/>
                    <a:pt x="524" y="76"/>
                    <a:pt x="505" y="85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470" y="33"/>
                    <a:pt x="411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262" y="0"/>
                    <a:pt x="188" y="55"/>
                    <a:pt x="163" y="134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58" y="134"/>
                    <a:pt x="153" y="133"/>
                    <a:pt x="147" y="133"/>
                  </a:cubicBezTo>
                  <a:cubicBezTo>
                    <a:pt x="66" y="133"/>
                    <a:pt x="0" y="199"/>
                    <a:pt x="0" y="279"/>
                  </a:cubicBezTo>
                  <a:cubicBezTo>
                    <a:pt x="0" y="361"/>
                    <a:pt x="66" y="427"/>
                    <a:pt x="147" y="427"/>
                  </a:cubicBezTo>
                  <a:cubicBezTo>
                    <a:pt x="692" y="427"/>
                    <a:pt x="692" y="427"/>
                    <a:pt x="692" y="427"/>
                  </a:cubicBezTo>
                  <a:cubicBezTo>
                    <a:pt x="756" y="427"/>
                    <a:pt x="807" y="375"/>
                    <a:pt x="807" y="311"/>
                  </a:cubicBezTo>
                  <a:cubicBezTo>
                    <a:pt x="807" y="257"/>
                    <a:pt x="768" y="211"/>
                    <a:pt x="716" y="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sp3d prstMaterial="matte"/>
          </p:spPr>
          <p:txBody>
            <a:bodyPr vert="horz" wrap="square" lIns="67745" tIns="33873" rIns="67745" bIns="33873" numCol="1" anchor="t" anchorCtr="0" compatLnSpc="1">
              <a:prstTxWarp prst="textNoShape">
                <a:avLst/>
              </a:prstTxWarp>
            </a:bodyPr>
            <a:lstStyle/>
            <a:p>
              <a:pPr defTabSz="914827"/>
              <a:endParaRPr lang="en-US" sz="7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030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Poenostavitev upravljanja s podatki z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NetApp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ONTAP 9 izkušnjo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Bistveno </a:t>
            </a:r>
            <a:r>
              <a:rPr lang="sl-SI" dirty="0">
                <a:solidFill>
                  <a:srgbClr val="0070C0"/>
                </a:solidFill>
              </a:rPr>
              <a:t>s</a:t>
            </a:r>
            <a:r>
              <a:rPr lang="sl-SI" dirty="0" smtClean="0">
                <a:solidFill>
                  <a:srgbClr val="0070C0"/>
                </a:solidFill>
              </a:rPr>
              <a:t>krajšanje časa za upravljanje in implementacijo</a:t>
            </a:r>
            <a:endParaRPr lang="en-US" dirty="0">
              <a:solidFill>
                <a:srgbClr val="0070C0"/>
              </a:solidFill>
            </a:endParaRP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58707" y="1860176"/>
            <a:ext cx="4545741" cy="48517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10 min od prižiga do servisiranja podatkov</a:t>
            </a:r>
            <a:endParaRPr lang="en-US" sz="2000" dirty="0"/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Globalno upravljanje podatkov preko </a:t>
            </a:r>
            <a:r>
              <a:rPr lang="sl-SI" sz="2000" dirty="0" err="1" smtClean="0"/>
              <a:t>flash</a:t>
            </a:r>
            <a:r>
              <a:rPr lang="sl-SI" sz="2000" dirty="0" smtClean="0"/>
              <a:t>/disk/</a:t>
            </a:r>
            <a:r>
              <a:rPr lang="sl-SI" sz="2000" dirty="0" err="1" smtClean="0"/>
              <a:t>cloud</a:t>
            </a:r>
            <a:endParaRPr lang="sl-SI" sz="2000" dirty="0" smtClean="0"/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Konsolidacija delovnih bremen z varnim ločevanjem in velikimi zmogljivostmi</a:t>
            </a:r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Preprosta avtomatizacija z uporabo standardiziranih </a:t>
            </a:r>
            <a:r>
              <a:rPr lang="sl-SI" sz="2000" dirty="0" err="1" smtClean="0"/>
              <a:t>servisev</a:t>
            </a:r>
            <a:endParaRPr lang="sl-SI" sz="2000" dirty="0" smtClean="0"/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Mobilno </a:t>
            </a:r>
            <a:r>
              <a:rPr lang="sl-SI" sz="2000" dirty="0" err="1" smtClean="0"/>
              <a:t>NetApp</a:t>
            </a:r>
            <a:r>
              <a:rPr lang="sl-SI" sz="2000" dirty="0" smtClean="0"/>
              <a:t> </a:t>
            </a:r>
            <a:r>
              <a:rPr lang="sl-SI" sz="2000" dirty="0" err="1" smtClean="0"/>
              <a:t>AutoSupport</a:t>
            </a:r>
            <a:r>
              <a:rPr lang="sl-SI" sz="2000" dirty="0" smtClean="0"/>
              <a:t> orodje za nadzor sistema 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95935" y="1934429"/>
            <a:ext cx="1" cy="2344671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934429"/>
            <a:ext cx="3490828" cy="24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47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ONTAP 9 -Večja </a:t>
            </a:r>
            <a:r>
              <a:rPr lang="sl-SI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zmogljivost sistemov za vsaj enako ceno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Radikalna sprememba ekonomije podatkovnih centrov </a:t>
            </a:r>
            <a:endParaRPr lang="en-US" dirty="0">
              <a:solidFill>
                <a:srgbClr val="0070C0"/>
              </a:solidFill>
            </a:endParaRP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74731" y="2304726"/>
            <a:ext cx="4545741" cy="15925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rgbClr val="0070C0"/>
                </a:solidFill>
              </a:rPr>
              <a:t>&lt;1ms latenca </a:t>
            </a:r>
            <a:r>
              <a:rPr lang="sl-SI" sz="2000" dirty="0" smtClean="0"/>
              <a:t>za vse podatke</a:t>
            </a:r>
            <a:endParaRPr lang="en-US" sz="2000" dirty="0"/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rgbClr val="0070C0"/>
                </a:solidFill>
              </a:rPr>
              <a:t>11x manjša</a:t>
            </a:r>
            <a:r>
              <a:rPr lang="sl-SI" sz="2000" dirty="0" smtClean="0"/>
              <a:t> poraba </a:t>
            </a:r>
            <a:r>
              <a:rPr lang="sl-SI" sz="2000" dirty="0" smtClean="0">
                <a:solidFill>
                  <a:srgbClr val="0070C0"/>
                </a:solidFill>
              </a:rPr>
              <a:t>prostora</a:t>
            </a:r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rgbClr val="0070C0"/>
                </a:solidFill>
              </a:rPr>
              <a:t>11x manjša </a:t>
            </a:r>
            <a:r>
              <a:rPr lang="sl-SI" sz="2000" dirty="0" smtClean="0"/>
              <a:t>poraba </a:t>
            </a:r>
            <a:r>
              <a:rPr lang="sl-SI" sz="2000" dirty="0" smtClean="0">
                <a:solidFill>
                  <a:srgbClr val="0070C0"/>
                </a:solidFill>
              </a:rPr>
              <a:t>el. energije</a:t>
            </a:r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rgbClr val="0070C0"/>
                </a:solidFill>
              </a:rPr>
              <a:t>Brez finega nastavljanja </a:t>
            </a:r>
            <a:r>
              <a:rPr lang="sl-SI" sz="2000" dirty="0" smtClean="0"/>
              <a:t>za zmogljivosti</a:t>
            </a:r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83968" y="1844819"/>
            <a:ext cx="0" cy="4248477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24111" y="1753652"/>
            <a:ext cx="3709055" cy="3979604"/>
            <a:chOff x="224111" y="1753652"/>
            <a:chExt cx="3709055" cy="3979604"/>
          </a:xfrm>
        </p:grpSpPr>
        <p:sp>
          <p:nvSpPr>
            <p:cNvPr id="8" name="Rectangle 7"/>
            <p:cNvSpPr/>
            <p:nvPr/>
          </p:nvSpPr>
          <p:spPr>
            <a:xfrm>
              <a:off x="467544" y="1753652"/>
              <a:ext cx="26642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l-SI" sz="2000" b="1" dirty="0" smtClean="0"/>
                <a:t>Klasični </a:t>
              </a:r>
              <a:r>
                <a:rPr lang="en-US" sz="2000" b="1" dirty="0" smtClean="0"/>
                <a:t>1PB </a:t>
              </a:r>
              <a:r>
                <a:rPr lang="sl-SI" sz="2000" b="1" dirty="0" smtClean="0"/>
                <a:t> sistem</a:t>
              </a:r>
              <a:endParaRPr lang="en-US" sz="2000" b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4111" y="2696047"/>
              <a:ext cx="3709055" cy="3037209"/>
              <a:chOff x="224111" y="2137596"/>
              <a:chExt cx="4711515" cy="40405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883719" y="5685118"/>
                <a:ext cx="3935374" cy="493059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95000"/>
                  </a:lnSpc>
                  <a:spcBef>
                    <a:spcPts val="4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</a:pPr>
                <a:r>
                  <a:rPr lang="en-US" sz="2200" dirty="0" smtClean="0">
                    <a:solidFill>
                      <a:sysClr val="windowText" lastClr="000000"/>
                    </a:solidFill>
                  </a:rPr>
                  <a:t>10K high-performance HDDs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06562" y="4767345"/>
                <a:ext cx="3829064" cy="89060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91440" rIns="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endParaRPr lang="en-US" dirty="0"/>
              </a:p>
            </p:txBody>
          </p:sp>
          <p:pic>
            <p:nvPicPr>
              <p:cNvPr id="15" name="image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40384" y="2137596"/>
                <a:ext cx="1003352" cy="3215848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image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3519" y="2137596"/>
                <a:ext cx="1003352" cy="321584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7" name="Right Brace 16"/>
              <p:cNvSpPr/>
              <p:nvPr/>
            </p:nvSpPr>
            <p:spPr>
              <a:xfrm flipH="1">
                <a:off x="1673968" y="2160276"/>
                <a:ext cx="268663" cy="3061518"/>
              </a:xfrm>
              <a:prstGeom prst="rightBrace">
                <a:avLst>
                  <a:gd name="adj1" fmla="val 40631"/>
                  <a:gd name="adj2" fmla="val 50381"/>
                </a:avLst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4111" y="3270652"/>
                <a:ext cx="1668342" cy="85664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marL="285750" marR="0" lvl="0" indent="-285750" algn="ctr" defTabSz="914400" eaLnBrk="1" fontAlgn="auto" latinLnBrk="0" hangingPunct="1">
                  <a:spcAft>
                    <a:spcPts val="20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lang="en-US" sz="2400" noProof="0" dirty="0" smtClean="0"/>
                  <a:t>2+</a:t>
                </a:r>
              </a:p>
              <a:p>
                <a:pPr marL="285750" marR="0" lvl="0" indent="-285750" algn="ctr" defTabSz="914400" eaLnBrk="1" fontAlgn="auto" latinLnBrk="0" hangingPunct="1">
                  <a:spcAft>
                    <a:spcPts val="20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lang="en-US" sz="2400" noProof="0" dirty="0" smtClean="0"/>
                  <a:t>racks</a:t>
                </a:r>
              </a:p>
            </p:txBody>
          </p:sp>
          <p:pic>
            <p:nvPicPr>
              <p:cNvPr id="19" name="image237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5054" y="3038442"/>
                <a:ext cx="901634" cy="32158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image237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5054" y="3414124"/>
                <a:ext cx="901634" cy="32158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1" name="image237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23276" y="3043266"/>
                <a:ext cx="901634" cy="32158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2" name="image237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23276" y="3416975"/>
                <a:ext cx="901634" cy="321585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4499992" y="1772816"/>
            <a:ext cx="3744416" cy="4392488"/>
            <a:chOff x="4499992" y="1772816"/>
            <a:chExt cx="3744416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99992" y="1772816"/>
              <a:ext cx="30243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l-SI" sz="2000" b="1" dirty="0" err="1" smtClean="0"/>
                <a:t>All</a:t>
              </a:r>
              <a:r>
                <a:rPr lang="sl-SI" sz="2000" b="1" dirty="0" smtClean="0"/>
                <a:t> </a:t>
              </a:r>
              <a:r>
                <a:rPr lang="sl-SI" sz="2000" b="1" dirty="0" err="1" smtClean="0"/>
                <a:t>Flash</a:t>
              </a:r>
              <a:r>
                <a:rPr lang="sl-SI" sz="2000" b="1" dirty="0" smtClean="0"/>
                <a:t> </a:t>
              </a:r>
              <a:r>
                <a:rPr lang="en-US" sz="2000" b="1" dirty="0" smtClean="0"/>
                <a:t>1PB </a:t>
              </a:r>
              <a:r>
                <a:rPr lang="sl-SI" sz="2000" b="1" dirty="0" smtClean="0"/>
                <a:t> sistem</a:t>
              </a:r>
              <a:endParaRPr lang="en-US" sz="20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1360" y="3836430"/>
              <a:ext cx="3603048" cy="2328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089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NetApp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ONTAP 9 –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Enterprise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rešitev brez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kompromisev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Še vedno popolna </a:t>
            </a:r>
            <a:r>
              <a:rPr lang="sl-SI" dirty="0" err="1" smtClean="0">
                <a:solidFill>
                  <a:srgbClr val="0070C0"/>
                </a:solidFill>
              </a:rPr>
              <a:t>Enterprise</a:t>
            </a:r>
            <a:r>
              <a:rPr lang="sl-SI" dirty="0" smtClean="0">
                <a:solidFill>
                  <a:srgbClr val="0070C0"/>
                </a:solidFill>
              </a:rPr>
              <a:t> rešitev &gt; 99,9999% razpoložljivost</a:t>
            </a:r>
            <a:endParaRPr lang="en-US" dirty="0">
              <a:solidFill>
                <a:srgbClr val="0070C0"/>
              </a:solidFill>
            </a:endParaRP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16832"/>
            <a:ext cx="797559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8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NetApp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ONTAP 9 –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Enterprise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rešitev brez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kompromisev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Preprosta migracija iz kateregakoli začetnega stanja</a:t>
            </a:r>
            <a:endParaRPr lang="en-US" dirty="0">
              <a:solidFill>
                <a:srgbClr val="0070C0"/>
              </a:solidFill>
            </a:endParaRP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87" y="2071687"/>
            <a:ext cx="7739929" cy="30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90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err="1">
                <a:solidFill>
                  <a:schemeClr val="bg1"/>
                </a:solidFill>
              </a:rPr>
              <a:t>NetApp</a:t>
            </a:r>
            <a:r>
              <a:rPr lang="sl-SI" sz="2800" kern="1200" dirty="0">
                <a:solidFill>
                  <a:schemeClr val="bg1"/>
                </a:solidFill>
              </a:rPr>
              <a:t> je vodilni ponudnik </a:t>
            </a:r>
            <a:r>
              <a:rPr lang="sl-SI" sz="2800" kern="1200" dirty="0" smtClean="0">
                <a:solidFill>
                  <a:schemeClr val="bg1"/>
                </a:solidFill>
              </a:rPr>
              <a:t>eksternih </a:t>
            </a:r>
            <a:r>
              <a:rPr lang="sl-SI" sz="2800" kern="1200" dirty="0" err="1" smtClean="0">
                <a:solidFill>
                  <a:schemeClr val="bg1"/>
                </a:solidFill>
              </a:rPr>
              <a:t>All</a:t>
            </a:r>
            <a:r>
              <a:rPr lang="sl-SI" sz="2800" kern="1200" dirty="0" smtClean="0">
                <a:solidFill>
                  <a:schemeClr val="bg1"/>
                </a:solidFill>
              </a:rPr>
              <a:t> </a:t>
            </a:r>
            <a:r>
              <a:rPr lang="sl-SI" sz="2800" kern="1200" dirty="0" err="1">
                <a:solidFill>
                  <a:schemeClr val="bg1"/>
                </a:solidFill>
              </a:rPr>
              <a:t>F</a:t>
            </a:r>
            <a:r>
              <a:rPr lang="sl-SI" sz="2800" kern="1200" dirty="0" err="1" smtClean="0">
                <a:solidFill>
                  <a:schemeClr val="bg1"/>
                </a:solidFill>
              </a:rPr>
              <a:t>lash</a:t>
            </a:r>
            <a:r>
              <a:rPr lang="sl-SI" sz="2800" kern="1200" dirty="0" smtClean="0">
                <a:solidFill>
                  <a:schemeClr val="bg1"/>
                </a:solidFill>
              </a:rPr>
              <a:t> sistemov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solidFill>
                  <a:srgbClr val="0070C0"/>
                </a:solidFill>
              </a:rPr>
              <a:t>Tudi eden prvih ponudnikov </a:t>
            </a:r>
            <a:r>
              <a:rPr lang="sl-SI" sz="2000" dirty="0" err="1" smtClean="0">
                <a:solidFill>
                  <a:srgbClr val="0070C0"/>
                </a:solidFill>
              </a:rPr>
              <a:t>Flash</a:t>
            </a:r>
            <a:r>
              <a:rPr lang="sl-SI" sz="2000" dirty="0" smtClean="0">
                <a:solidFill>
                  <a:srgbClr val="0070C0"/>
                </a:solidFill>
              </a:rPr>
              <a:t> tehnologije</a:t>
            </a:r>
            <a:endParaRPr lang="en-US" sz="2000" dirty="0">
              <a:solidFill>
                <a:srgbClr val="0070C0"/>
              </a:solidFill>
            </a:endParaRP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83968" y="1844819"/>
            <a:ext cx="0" cy="4248477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67544" y="1700808"/>
            <a:ext cx="3744416" cy="4482134"/>
            <a:chOff x="467544" y="1700808"/>
            <a:chExt cx="3744416" cy="4482134"/>
          </a:xfrm>
        </p:grpSpPr>
        <p:sp>
          <p:nvSpPr>
            <p:cNvPr id="8" name="Rectangle 7"/>
            <p:cNvSpPr/>
            <p:nvPr/>
          </p:nvSpPr>
          <p:spPr>
            <a:xfrm>
              <a:off x="467544" y="1700808"/>
              <a:ext cx="37444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l-SI" sz="2000" b="1" dirty="0" smtClean="0"/>
                <a:t>Q1 2016 - </a:t>
              </a:r>
              <a:r>
                <a:rPr lang="sl-SI" sz="2000" b="1" dirty="0" err="1" smtClean="0"/>
                <a:t>NetApp</a:t>
              </a:r>
              <a:r>
                <a:rPr lang="sl-SI" sz="2000" b="1" dirty="0" smtClean="0"/>
                <a:t> #2 na svetu</a:t>
              </a:r>
              <a:endParaRPr lang="en-US" sz="20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282" y="2132856"/>
              <a:ext cx="3255646" cy="405008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411760" y="638132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Vir: IDC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932040" y="1700808"/>
            <a:ext cx="3744416" cy="4471798"/>
            <a:chOff x="4932040" y="1700808"/>
            <a:chExt cx="3744416" cy="4471798"/>
          </a:xfrm>
        </p:grpSpPr>
        <p:sp>
          <p:nvSpPr>
            <p:cNvPr id="11" name="Rectangle 10"/>
            <p:cNvSpPr/>
            <p:nvPr/>
          </p:nvSpPr>
          <p:spPr>
            <a:xfrm>
              <a:off x="4932040" y="1700808"/>
              <a:ext cx="37444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l-SI" sz="2000" b="1" dirty="0" smtClean="0"/>
                <a:t>Q1 2016 - </a:t>
              </a:r>
              <a:r>
                <a:rPr lang="sl-SI" sz="2000" b="1" dirty="0" err="1" smtClean="0"/>
                <a:t>NetApp</a:t>
              </a:r>
              <a:r>
                <a:rPr lang="sl-SI" sz="2000" b="1" dirty="0" smtClean="0"/>
                <a:t> #1 v EMEA</a:t>
              </a:r>
              <a:endParaRPr lang="en-US" sz="20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1899" y="2132856"/>
              <a:ext cx="3236525" cy="40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266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649"/>
            <a:ext cx="8504238" cy="928390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ONTAP 9 na izjemno učinkovit način uporablja </a:t>
            </a:r>
            <a:r>
              <a:rPr lang="sl-SI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flash</a:t>
            </a:r>
            <a:r>
              <a:rPr lang="sl-SI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tehnologijo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58707" y="1484784"/>
            <a:ext cx="4545741" cy="48517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rgbClr val="0070C0"/>
                </a:solidFill>
              </a:rPr>
              <a:t>Učinkovitost 4:1 </a:t>
            </a:r>
            <a:r>
              <a:rPr lang="sl-SI" sz="2000" dirty="0" smtClean="0"/>
              <a:t>pri shranjevanju podatkov z uporabo </a:t>
            </a:r>
            <a:r>
              <a:rPr lang="sl-SI" sz="2000" dirty="0" err="1" smtClean="0"/>
              <a:t>inline</a:t>
            </a:r>
            <a:r>
              <a:rPr lang="sl-SI" sz="2000" dirty="0" smtClean="0"/>
              <a:t> </a:t>
            </a:r>
            <a:r>
              <a:rPr lang="sl-SI" sz="2000" dirty="0" err="1" smtClean="0"/>
              <a:t>deduplikacije</a:t>
            </a:r>
            <a:r>
              <a:rPr lang="sl-SI" sz="2000" dirty="0" smtClean="0"/>
              <a:t>, </a:t>
            </a:r>
            <a:r>
              <a:rPr lang="sl-SI" sz="2000" dirty="0" err="1" smtClean="0"/>
              <a:t>inline</a:t>
            </a:r>
            <a:r>
              <a:rPr lang="sl-SI" sz="2000" dirty="0" smtClean="0"/>
              <a:t> kompresije in </a:t>
            </a:r>
            <a:r>
              <a:rPr lang="sl-SI" sz="2000" b="1" u="sng" dirty="0" err="1" smtClean="0">
                <a:solidFill>
                  <a:srgbClr val="0070C0"/>
                </a:solidFill>
              </a:rPr>
              <a:t>inline</a:t>
            </a:r>
            <a:r>
              <a:rPr lang="sl-SI" sz="2000" b="1" u="sng" dirty="0" smtClean="0">
                <a:solidFill>
                  <a:srgbClr val="0070C0"/>
                </a:solidFill>
              </a:rPr>
              <a:t> </a:t>
            </a:r>
            <a:r>
              <a:rPr lang="sl-SI" sz="2000" b="1" u="sng" dirty="0" err="1" smtClean="0">
                <a:solidFill>
                  <a:srgbClr val="0070C0"/>
                </a:solidFill>
              </a:rPr>
              <a:t>compaction</a:t>
            </a:r>
            <a:r>
              <a:rPr lang="sl-SI" sz="2000" b="1" u="sng" dirty="0" smtClean="0">
                <a:solidFill>
                  <a:srgbClr val="0070C0"/>
                </a:solidFill>
              </a:rPr>
              <a:t> </a:t>
            </a:r>
            <a:endParaRPr lang="en-US" sz="2000" b="1" u="sng" dirty="0">
              <a:solidFill>
                <a:srgbClr val="0070C0"/>
              </a:solidFill>
            </a:endParaRPr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rgbClr val="0070C0"/>
                </a:solidFill>
              </a:rPr>
              <a:t>60% povečanje IOPS </a:t>
            </a:r>
            <a:r>
              <a:rPr lang="sl-SI" sz="2000" dirty="0" smtClean="0"/>
              <a:t>zmogljivosti pri </a:t>
            </a:r>
            <a:r>
              <a:rPr lang="sl-SI" sz="2000" dirty="0" smtClean="0">
                <a:solidFill>
                  <a:srgbClr val="0070C0"/>
                </a:solidFill>
              </a:rPr>
              <a:t>latenci &lt; 1ms </a:t>
            </a:r>
            <a:r>
              <a:rPr lang="sl-SI" sz="2000" dirty="0" smtClean="0"/>
              <a:t>z uporabo </a:t>
            </a:r>
            <a:r>
              <a:rPr lang="sl-SI" sz="2000" dirty="0" err="1" smtClean="0"/>
              <a:t>flash</a:t>
            </a:r>
            <a:r>
              <a:rPr lang="sl-SI" sz="2000" dirty="0" smtClean="0"/>
              <a:t> optimizacije</a:t>
            </a:r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err="1" smtClean="0"/>
              <a:t>Extremno</a:t>
            </a:r>
            <a:r>
              <a:rPr lang="sl-SI" sz="2000" dirty="0" smtClean="0"/>
              <a:t> povečanje gostote podatkovnega zapisa z uporabo </a:t>
            </a:r>
            <a:r>
              <a:rPr lang="sl-SI" sz="2000" b="1" dirty="0" smtClean="0">
                <a:solidFill>
                  <a:srgbClr val="0070C0"/>
                </a:solidFill>
              </a:rPr>
              <a:t>15,3TB SSD</a:t>
            </a:r>
            <a:r>
              <a:rPr lang="sl-SI" sz="2000" dirty="0" smtClean="0"/>
              <a:t>-jev</a:t>
            </a:r>
          </a:p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/>
              <a:t>Monitoring </a:t>
            </a:r>
            <a:r>
              <a:rPr lang="sl-SI" sz="2000" dirty="0" smtClean="0">
                <a:solidFill>
                  <a:srgbClr val="0070C0"/>
                </a:solidFill>
              </a:rPr>
              <a:t>preostalih</a:t>
            </a:r>
            <a:r>
              <a:rPr lang="sl-SI" sz="2000" dirty="0" smtClean="0"/>
              <a:t> prostorskih in </a:t>
            </a:r>
            <a:r>
              <a:rPr lang="sl-SI" sz="2000" dirty="0" err="1" smtClean="0">
                <a:solidFill>
                  <a:srgbClr val="0070C0"/>
                </a:solidFill>
              </a:rPr>
              <a:t>performančnih</a:t>
            </a:r>
            <a:r>
              <a:rPr lang="sl-SI" sz="2000" dirty="0" smtClean="0"/>
              <a:t> kapacitet z napredno </a:t>
            </a:r>
            <a:r>
              <a:rPr lang="sl-SI" sz="2000" dirty="0" err="1" smtClean="0">
                <a:solidFill>
                  <a:srgbClr val="0070C0"/>
                </a:solidFill>
              </a:rPr>
              <a:t>prediktivno</a:t>
            </a:r>
            <a:r>
              <a:rPr lang="sl-SI" sz="2000" dirty="0" smtClean="0">
                <a:solidFill>
                  <a:srgbClr val="0070C0"/>
                </a:solidFill>
              </a:rPr>
              <a:t> analitiko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91880" y="1556792"/>
            <a:ext cx="0" cy="3742736"/>
          </a:xfrm>
          <a:prstGeom prst="line">
            <a:avLst/>
          </a:prstGeom>
          <a:ln w="127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59115"/>
            <a:ext cx="1656184" cy="35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649"/>
            <a:ext cx="8504238" cy="928390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ONTAP 9 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Inline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Compaction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924425"/>
            <a:ext cx="8136904" cy="11688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5159" indent="-235159" defTabSz="915216" eaLnBrk="1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000" dirty="0" smtClean="0">
                <a:solidFill>
                  <a:srgbClr val="0070C0"/>
                </a:solidFill>
              </a:rPr>
              <a:t>Vsaka </a:t>
            </a:r>
            <a:r>
              <a:rPr lang="sl-SI" sz="2000" dirty="0">
                <a:solidFill>
                  <a:srgbClr val="0070C0"/>
                </a:solidFill>
              </a:rPr>
              <a:t>IO </a:t>
            </a:r>
            <a:r>
              <a:rPr lang="sl-SI" sz="2000" dirty="0" smtClean="0">
                <a:solidFill>
                  <a:srgbClr val="0070C0"/>
                </a:solidFill>
              </a:rPr>
              <a:t>zahteva se preslika v 4KB </a:t>
            </a:r>
            <a:r>
              <a:rPr lang="sl-SI" sz="2000" dirty="0">
                <a:solidFill>
                  <a:srgbClr val="0070C0"/>
                </a:solidFill>
              </a:rPr>
              <a:t>logični blok, tudi če je </a:t>
            </a:r>
            <a:r>
              <a:rPr lang="sl-SI" sz="2000" dirty="0" smtClean="0">
                <a:solidFill>
                  <a:srgbClr val="0070C0"/>
                </a:solidFill>
              </a:rPr>
              <a:t>manjša </a:t>
            </a:r>
            <a:r>
              <a:rPr lang="sl-SI" sz="2000" dirty="0">
                <a:solidFill>
                  <a:srgbClr val="0070C0"/>
                </a:solidFill>
              </a:rPr>
              <a:t>kot 4KB velikosti. </a:t>
            </a:r>
            <a:r>
              <a:rPr lang="sl-SI" sz="2000" dirty="0" smtClean="0">
                <a:solidFill>
                  <a:srgbClr val="0070C0"/>
                </a:solidFill>
              </a:rPr>
              <a:t>S pomočjo tehnologije </a:t>
            </a:r>
            <a:r>
              <a:rPr lang="sl-SI" sz="2000" dirty="0" err="1" smtClean="0">
                <a:solidFill>
                  <a:srgbClr val="0070C0"/>
                </a:solidFill>
              </a:rPr>
              <a:t>Compaction</a:t>
            </a:r>
            <a:r>
              <a:rPr lang="sl-SI" sz="2000" dirty="0" smtClean="0">
                <a:solidFill>
                  <a:srgbClr val="0070C0"/>
                </a:solidFill>
              </a:rPr>
              <a:t>, se IO zahtevki dodajajo v </a:t>
            </a:r>
            <a:r>
              <a:rPr lang="sl-SI" sz="2000" dirty="0">
                <a:solidFill>
                  <a:srgbClr val="0070C0"/>
                </a:solidFill>
              </a:rPr>
              <a:t>4KB </a:t>
            </a:r>
            <a:r>
              <a:rPr lang="sl-SI" sz="2000" dirty="0" smtClean="0">
                <a:solidFill>
                  <a:srgbClr val="0070C0"/>
                </a:solidFill>
              </a:rPr>
              <a:t>logičen </a:t>
            </a:r>
            <a:r>
              <a:rPr lang="sl-SI" sz="2000" dirty="0">
                <a:solidFill>
                  <a:srgbClr val="0070C0"/>
                </a:solidFill>
              </a:rPr>
              <a:t>blok dokler ni </a:t>
            </a:r>
            <a:r>
              <a:rPr lang="sl-SI" sz="2000" dirty="0" smtClean="0">
                <a:solidFill>
                  <a:srgbClr val="0070C0"/>
                </a:solidFill>
              </a:rPr>
              <a:t>poln, nato se zapiše na 4KB fizičen blok na mediju.</a:t>
            </a:r>
            <a:endParaRPr lang="sl-SI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1340768"/>
            <a:ext cx="6192687" cy="34538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326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47" y="1365324"/>
            <a:ext cx="5521433" cy="48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2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649"/>
            <a:ext cx="8504238" cy="928390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NetApp</a:t>
            </a: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ONTAP </a:t>
            </a:r>
            <a:r>
              <a:rPr lang="sl-SI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9 - </a:t>
            </a:r>
            <a:r>
              <a:rPr lang="sl-SI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FlashAdvantage</a:t>
            </a:r>
            <a:r>
              <a:rPr lang="sl-SI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3-4-5 </a:t>
            </a:r>
            <a:r>
              <a:rPr lang="sl-SI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promotion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2066924"/>
            <a:ext cx="8174069" cy="33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93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3573" y="271487"/>
            <a:ext cx="8504238" cy="10081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ONTAP 9 nudi nove standarde varnosti pred izgubo podatkov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73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RAID </a:t>
            </a:r>
            <a:r>
              <a:rPr lang="sl-SI" dirty="0" err="1" smtClean="0">
                <a:solidFill>
                  <a:srgbClr val="0070C0"/>
                </a:solidFill>
              </a:rPr>
              <a:t>Triple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dirty="0" err="1" smtClean="0">
                <a:solidFill>
                  <a:srgbClr val="0070C0"/>
                </a:solidFill>
              </a:rPr>
              <a:t>Parity</a:t>
            </a:r>
            <a:r>
              <a:rPr lang="sl-SI" dirty="0" smtClean="0">
                <a:solidFill>
                  <a:srgbClr val="0070C0"/>
                </a:solidFill>
              </a:rPr>
              <a:t> (</a:t>
            </a:r>
            <a:r>
              <a:rPr lang="en-US" dirty="0" smtClean="0">
                <a:solidFill>
                  <a:srgbClr val="0070C0"/>
                </a:solidFill>
              </a:rPr>
              <a:t>RAID-TEC</a:t>
            </a:r>
            <a:r>
              <a:rPr lang="sl-SI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l-SI" dirty="0" smtClean="0">
                <a:solidFill>
                  <a:srgbClr val="0070C0"/>
                </a:solidFill>
              </a:rPr>
              <a:t>je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100x </a:t>
            </a:r>
            <a:r>
              <a:rPr lang="sl-SI" dirty="0" smtClean="0">
                <a:solidFill>
                  <a:srgbClr val="0070C0"/>
                </a:solidFill>
              </a:rPr>
              <a:t>bolj odporen pred izgubo podatkov kot RAID Duble </a:t>
            </a:r>
            <a:r>
              <a:rPr lang="sl-SI" dirty="0" err="1" smtClean="0">
                <a:solidFill>
                  <a:srgbClr val="0070C0"/>
                </a:solidFill>
              </a:rPr>
              <a:t>Parity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RAID-DP </a:t>
            </a:r>
            <a:endParaRPr lang="en-US" dirty="0">
              <a:solidFill>
                <a:srgbClr val="0070C0"/>
              </a:solidFill>
            </a:endParaRP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73" y="2132856"/>
            <a:ext cx="7354019" cy="41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47" y="1365324"/>
            <a:ext cx="5521433" cy="4867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482" y="3194980"/>
            <a:ext cx="8352606" cy="646331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sl-SI" b="1" dirty="0" smtClean="0">
                <a:solidFill>
                  <a:schemeClr val="bg1"/>
                </a:solidFill>
              </a:rPr>
              <a:t>NETAPP ZAGOTAVLJA DO 7 LET GARANCIJE NA SSD DISKE PRI AFF ONTAP 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221" y="1537694"/>
            <a:ext cx="5200969" cy="4483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3347700"/>
            <a:ext cx="8208912" cy="646331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dirty="0" smtClean="0">
                <a:solidFill>
                  <a:schemeClr val="bg1"/>
                </a:solidFill>
              </a:rPr>
              <a:t>ONTAP 9 GARANTIRA VSAJ 3X POVEČANJE IOPS-EV IN LATENCE POD 1MS PRI AFF.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09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79712" y="1484784"/>
            <a:ext cx="4680520" cy="4764779"/>
            <a:chOff x="1979712" y="1484784"/>
            <a:chExt cx="4680520" cy="47647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578"/>
            <a:stretch/>
          </p:blipFill>
          <p:spPr>
            <a:xfrm>
              <a:off x="1979712" y="1484784"/>
              <a:ext cx="4680520" cy="47647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95736" y="1547500"/>
              <a:ext cx="4320480" cy="369332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</a:rPr>
                <a:t>KAJ ČE BI IMELI MEDIJ IN STORAGE,</a:t>
              </a:r>
              <a:endParaRPr lang="sl-SI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23728" y="5795972"/>
              <a:ext cx="4536504" cy="369332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</a:rPr>
                <a:t>NA KATEREGA BI SHRANILI 5X VEČ?</a:t>
              </a:r>
              <a:endParaRPr lang="sl-SI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95536" y="3347700"/>
            <a:ext cx="8208912" cy="92333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dirty="0" smtClean="0">
                <a:solidFill>
                  <a:schemeClr val="bg1"/>
                </a:solidFill>
              </a:rPr>
              <a:t>NETAPP BO V NEKAJ DNEH ZAGOTAVLJAL V AFF ONTAP 9 15,3TB SSD DISK IN GARANTIRAL UČINKOVITOST 4:1 PRI SHRANJEVANJU PODATKOV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85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95736" y="1628800"/>
            <a:ext cx="4896544" cy="4320480"/>
            <a:chOff x="2195736" y="1628800"/>
            <a:chExt cx="4896544" cy="43204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/>
            <a:stretch/>
          </p:blipFill>
          <p:spPr>
            <a:xfrm>
              <a:off x="2195736" y="1628800"/>
              <a:ext cx="4896544" cy="43204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83768" y="1691516"/>
              <a:ext cx="4320480" cy="369332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</a:rPr>
                <a:t>KAJ ČE BI IMELI MEDIJ IN STORAGE,</a:t>
              </a:r>
              <a:endParaRPr lang="sl-SI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5301208"/>
              <a:ext cx="4248472" cy="646331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</a:rPr>
                <a:t>BOLJ UPORABNIŠKO PREPROST A HKRATI ZELO FLEKSIBILEN?</a:t>
              </a:r>
              <a:endParaRPr lang="sl-SI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95536" y="3347700"/>
            <a:ext cx="8208912" cy="92333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dirty="0" smtClean="0">
                <a:solidFill>
                  <a:schemeClr val="bg1"/>
                </a:solidFill>
              </a:rPr>
              <a:t>ONTAP 9 V AFF ZAGOTAVLJA SERVISIRANJE PODATKOV PO 10 MIN OD PRVEGA ZAGONA IN NEOMEJENO UPORABO PREKO VSEH MEDIJEV IN PLATFORM. 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00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67745" y="1340767"/>
            <a:ext cx="4536504" cy="5097195"/>
            <a:chOff x="2267745" y="1340767"/>
            <a:chExt cx="4536504" cy="50971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5" y="1340767"/>
              <a:ext cx="4536504" cy="509719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11760" y="1412776"/>
              <a:ext cx="4320480" cy="369332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</a:rPr>
                <a:t>KAJ ČE BI IMELI MEDIJ IN STORAGE,</a:t>
              </a:r>
              <a:endParaRPr lang="sl-SI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1760" y="6011996"/>
              <a:ext cx="4320480" cy="369332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</a:rPr>
                <a:t>CENEJŠI NA GB/TB KAPACITETE?</a:t>
              </a:r>
              <a:endParaRPr lang="sl-SI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95536" y="3347700"/>
            <a:ext cx="8208912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dirty="0" smtClean="0">
                <a:solidFill>
                  <a:schemeClr val="bg1"/>
                </a:solidFill>
              </a:rPr>
              <a:t>ONTAP 9 ŽE ZDAJ V ROPOTARNICO ZGODOVINE POŠILJA SAS DISKOVJE, V BLIŽNJI PRIHODNOSTI (DVE, TRI LETA) PA SE BODO TJA ODPRAVILI TUDI SATA DISKI.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35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221" y="1537694"/>
            <a:ext cx="5200969" cy="4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20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8"/>
          <a:stretch/>
        </p:blipFill>
        <p:spPr>
          <a:xfrm>
            <a:off x="1979712" y="1484784"/>
            <a:ext cx="4680520" cy="4764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547500"/>
            <a:ext cx="4320480" cy="36933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KAJ ČE BI IMELI MEDIJ IN STORAGE,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795972"/>
            <a:ext cx="4536504" cy="36933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NA KATEREGA BI SHRANILI 5X VEČ?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35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/>
          <a:stretch/>
        </p:blipFill>
        <p:spPr>
          <a:xfrm>
            <a:off x="2195736" y="1628800"/>
            <a:ext cx="4896544" cy="432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1691516"/>
            <a:ext cx="4320480" cy="36933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KAJ ČE BI IMELI MEDIJ IN STORAGE,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301208"/>
            <a:ext cx="4248472" cy="646331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BOLJ UPORABNIŠKO PREPROST A HKRATI ZELO FLEKSIBILEN?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94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340767"/>
            <a:ext cx="4536504" cy="5097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1412776"/>
            <a:ext cx="4320480" cy="36933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KAJ ČE BI IMELI MEDIJ IN STORAGE,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6011996"/>
            <a:ext cx="4320480" cy="36933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CENEJŠI NA GB/TB KAPACITETE?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49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Trdi diski danes in nikoli več?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36612"/>
          <a:stretch/>
        </p:blipFill>
        <p:spPr>
          <a:xfrm>
            <a:off x="1475656" y="1504949"/>
            <a:ext cx="5616624" cy="4547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1547500"/>
            <a:ext cx="3168352" cy="36933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¸ODGOVORI SLEDIJO ……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589240"/>
            <a:ext cx="3312368" cy="369332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NA KONCU PREDSTAVITVE.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45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NetApp</a:t>
            </a:r>
            <a:r>
              <a:rPr lang="sl-SI" altLang="sl-SI" sz="2800" dirty="0" smtClean="0">
                <a:solidFill>
                  <a:schemeClr val="bg1"/>
                </a:solidFill>
              </a:rPr>
              <a:t> ONTAP 9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8"/>
          <p:cNvSpPr>
            <a:spLocks noGrp="1"/>
          </p:cNvSpPr>
          <p:nvPr/>
        </p:nvSpPr>
        <p:spPr>
          <a:xfrm>
            <a:off x="539552" y="1633587"/>
            <a:ext cx="8136904" cy="39556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sz="2800" dirty="0" smtClean="0"/>
              <a:t>Nova generacija </a:t>
            </a:r>
            <a:r>
              <a:rPr lang="sl-SI" sz="2800" dirty="0"/>
              <a:t>operacijskega </a:t>
            </a:r>
            <a:r>
              <a:rPr lang="sl-SI" sz="2800" dirty="0" smtClean="0"/>
              <a:t>sistema za FAS </a:t>
            </a:r>
            <a:r>
              <a:rPr lang="sl-SI" sz="2800" dirty="0" smtClean="0"/>
              <a:t>sisteme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dirty="0" smtClean="0"/>
              <a:t>ONTAP </a:t>
            </a:r>
            <a:r>
              <a:rPr lang="sl-SI" dirty="0"/>
              <a:t>9 je sistem za upravljanje </a:t>
            </a:r>
            <a:r>
              <a:rPr lang="sl-SI" dirty="0"/>
              <a:t>s </a:t>
            </a:r>
            <a:r>
              <a:rPr lang="sl-SI" dirty="0"/>
              <a:t>podatki, ki omogoča lažji </a:t>
            </a:r>
            <a:r>
              <a:rPr lang="sl-SI" dirty="0"/>
              <a:t>prehod IT-ja v moderni podatkovni center in hibridna oblačna </a:t>
            </a:r>
            <a:r>
              <a:rPr lang="sl-SI" dirty="0" smtClean="0"/>
              <a:t>okolja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dirty="0" smtClean="0"/>
              <a:t>ONTAP </a:t>
            </a:r>
            <a:r>
              <a:rPr lang="sl-SI" dirty="0"/>
              <a:t>9 na </a:t>
            </a:r>
            <a:r>
              <a:rPr lang="sl-SI" dirty="0"/>
              <a:t>izjemno učinkovit </a:t>
            </a:r>
            <a:r>
              <a:rPr lang="sl-SI" dirty="0"/>
              <a:t>način uporablja </a:t>
            </a:r>
            <a:r>
              <a:rPr lang="sl-SI" dirty="0" err="1"/>
              <a:t>flash</a:t>
            </a:r>
            <a:r>
              <a:rPr lang="sl-SI" dirty="0"/>
              <a:t> </a:t>
            </a:r>
            <a:r>
              <a:rPr lang="sl-SI" dirty="0" smtClean="0"/>
              <a:t>tehnologijo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dirty="0"/>
              <a:t>ONTAP </a:t>
            </a:r>
            <a:r>
              <a:rPr lang="sl-SI" dirty="0"/>
              <a:t>9 nudi nove standarde varnosti pred izgubo podatkov.</a:t>
            </a:r>
          </a:p>
        </p:txBody>
      </p:sp>
    </p:spTree>
    <p:extLst>
      <p:ext uri="{BB962C8B-B14F-4D97-AF65-F5344CB8AC3E}">
        <p14:creationId xmlns:p14="http://schemas.microsoft.com/office/powerpoint/2010/main" val="2734541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878235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lvl="1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ONTAP </a:t>
            </a:r>
            <a:r>
              <a:rPr lang="sl-SI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 omogoča lažji prehod IT-ja v moderni podatkovni center in hibridna oblačna okolja</a:t>
            </a:r>
            <a:r>
              <a:rPr lang="sl-SI" sz="2800" dirty="0"/>
              <a:t/>
            </a:r>
            <a:br>
              <a:rPr lang="sl-SI" sz="2800" dirty="0"/>
            </a:b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/>
        </p:nvSpPr>
        <p:spPr>
          <a:xfrm>
            <a:off x="539552" y="1340769"/>
            <a:ext cx="8136904" cy="1403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sz="2800" dirty="0" smtClean="0"/>
              <a:t>Moderni podatkovni center mora omogočati digitalno transformacijo </a:t>
            </a:r>
            <a:r>
              <a:rPr lang="sl-SI" sz="2800" dirty="0" smtClean="0"/>
              <a:t>podjetja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l-SI" sz="2800" dirty="0" smtClean="0"/>
              <a:t>Z </a:t>
            </a:r>
            <a:r>
              <a:rPr lang="sl-SI" sz="2800" dirty="0" smtClean="0"/>
              <a:t>drugimi besedami</a:t>
            </a:r>
            <a:r>
              <a:rPr lang="sl-SI" sz="2800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l-SI" sz="32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sl-SI" sz="3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30984" y="2852936"/>
            <a:ext cx="6729904" cy="875000"/>
            <a:chOff x="630984" y="2924944"/>
            <a:chExt cx="6729904" cy="802992"/>
          </a:xfrm>
        </p:grpSpPr>
        <p:sp>
          <p:nvSpPr>
            <p:cNvPr id="8" name="Down Arrow 7"/>
            <p:cNvSpPr/>
            <p:nvPr/>
          </p:nvSpPr>
          <p:spPr>
            <a:xfrm>
              <a:off x="630984" y="2977554"/>
              <a:ext cx="484632" cy="592443"/>
            </a:xfrm>
            <a:prstGeom prst="downArrow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</a:pPr>
              <a:endParaRPr lang="en-US" dirty="0" smtClean="0"/>
            </a:p>
          </p:txBody>
        </p:sp>
        <p:sp>
          <p:nvSpPr>
            <p:cNvPr id="9" name="Content Placeholder 22"/>
            <p:cNvSpPr txBox="1">
              <a:spLocks/>
            </p:cNvSpPr>
            <p:nvPr/>
          </p:nvSpPr>
          <p:spPr>
            <a:xfrm>
              <a:off x="1043608" y="2924944"/>
              <a:ext cx="1656184" cy="437500"/>
            </a:xfrm>
            <a:prstGeom prst="rect">
              <a:avLst/>
            </a:prstGeom>
          </p:spPr>
          <p:txBody>
            <a:bodyPr/>
            <a:lstStyle>
              <a:lvl1pPr marL="235159" indent="-235159" algn="l" defTabSz="915216" rtl="0" eaLnBrk="1" latinLnBrk="0" hangingPunct="1">
                <a:lnSpc>
                  <a:spcPct val="95000"/>
                </a:lnSpc>
                <a:spcBef>
                  <a:spcPts val="1201"/>
                </a:spcBef>
                <a:spcAft>
                  <a:spcPts val="4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608" indent="-228804" algn="l" defTabSz="915216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412" indent="-228804" algn="l" defTabSz="915216" rtl="0" eaLnBrk="1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5216" indent="-228804" algn="l" defTabSz="915216" rtl="0" eaLnBrk="1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6818" marR="0" indent="-171603" algn="l" defTabSz="915216" rtl="0" eaLnBrk="1" fontAlgn="auto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buFont typeface="Wingdings" panose="05000000000000000000" pitchFamily="2" charset="2"/>
                <a:buChar char="§"/>
                <a:tabLst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l-SI" sz="2400" dirty="0" smtClean="0"/>
                <a:t>IT Proračun</a:t>
              </a:r>
              <a:endParaRPr lang="en-US" sz="2400" dirty="0" smtClean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771800" y="2983006"/>
              <a:ext cx="484632" cy="592443"/>
            </a:xfrm>
            <a:prstGeom prst="downArrow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</a:pPr>
              <a:endParaRPr lang="en-US" dirty="0" smtClean="0"/>
            </a:p>
          </p:txBody>
        </p:sp>
        <p:sp>
          <p:nvSpPr>
            <p:cNvPr id="11" name="Content Placeholder 22"/>
            <p:cNvSpPr txBox="1">
              <a:spLocks/>
            </p:cNvSpPr>
            <p:nvPr/>
          </p:nvSpPr>
          <p:spPr>
            <a:xfrm>
              <a:off x="3275856" y="2930396"/>
              <a:ext cx="1243560" cy="797540"/>
            </a:xfrm>
            <a:prstGeom prst="rect">
              <a:avLst/>
            </a:prstGeom>
          </p:spPr>
          <p:txBody>
            <a:bodyPr/>
            <a:lstStyle>
              <a:lvl1pPr marL="235159" indent="-235159" algn="l" defTabSz="915216" rtl="0" eaLnBrk="1" latinLnBrk="0" hangingPunct="1">
                <a:lnSpc>
                  <a:spcPct val="95000"/>
                </a:lnSpc>
                <a:spcBef>
                  <a:spcPts val="1201"/>
                </a:spcBef>
                <a:spcAft>
                  <a:spcPts val="4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608" indent="-228804" algn="l" defTabSz="915216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412" indent="-228804" algn="l" defTabSz="915216" rtl="0" eaLnBrk="1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5216" indent="-228804" algn="l" defTabSz="915216" rtl="0" eaLnBrk="1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6818" marR="0" indent="-171603" algn="l" defTabSz="915216" rtl="0" eaLnBrk="1" fontAlgn="auto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buFont typeface="Wingdings" panose="05000000000000000000" pitchFamily="2" charset="2"/>
                <a:buChar char="§"/>
                <a:tabLst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l-SI" sz="2400" dirty="0" smtClean="0"/>
                <a:t>IT ekipa</a:t>
              </a:r>
              <a:endParaRPr lang="en-US" sz="2400" dirty="0" smtClean="0"/>
            </a:p>
          </p:txBody>
        </p:sp>
        <p:sp>
          <p:nvSpPr>
            <p:cNvPr id="12" name="Down Arrow 11"/>
            <p:cNvSpPr/>
            <p:nvPr/>
          </p:nvSpPr>
          <p:spPr>
            <a:xfrm rot="10800000">
              <a:off x="4499992" y="2983006"/>
              <a:ext cx="484632" cy="592443"/>
            </a:xfrm>
            <a:prstGeom prst="downArrow">
              <a:avLst/>
            </a:pr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</a:pPr>
              <a:endParaRPr lang="en-US" dirty="0" smtClean="0"/>
            </a:p>
          </p:txBody>
        </p:sp>
        <p:sp>
          <p:nvSpPr>
            <p:cNvPr id="13" name="Content Placeholder 22"/>
            <p:cNvSpPr txBox="1">
              <a:spLocks/>
            </p:cNvSpPr>
            <p:nvPr/>
          </p:nvSpPr>
          <p:spPr>
            <a:xfrm>
              <a:off x="4984624" y="2930396"/>
              <a:ext cx="2376264" cy="432048"/>
            </a:xfrm>
            <a:prstGeom prst="rect">
              <a:avLst/>
            </a:prstGeom>
          </p:spPr>
          <p:txBody>
            <a:bodyPr/>
            <a:lstStyle>
              <a:lvl1pPr marL="235159" indent="-235159" algn="l" defTabSz="915216" rtl="0" eaLnBrk="1" latinLnBrk="0" hangingPunct="1">
                <a:lnSpc>
                  <a:spcPct val="95000"/>
                </a:lnSpc>
                <a:spcBef>
                  <a:spcPts val="1201"/>
                </a:spcBef>
                <a:spcAft>
                  <a:spcPts val="4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608" indent="-228804" algn="l" defTabSz="915216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412" indent="-228804" algn="l" defTabSz="915216" rtl="0" eaLnBrk="1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5216" indent="-228804" algn="l" defTabSz="915216" rtl="0" eaLnBrk="1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6818" marR="0" indent="-171603" algn="l" defTabSz="915216" rtl="0" eaLnBrk="1" fontAlgn="auto" latinLnBrk="0" hangingPunct="1">
                <a:lnSpc>
                  <a:spcPct val="85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buFont typeface="Wingdings" panose="05000000000000000000" pitchFamily="2" charset="2"/>
                <a:buChar char="§"/>
                <a:tabLst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44018" indent="-228804" algn="l" defTabSz="91521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l-SI" sz="2400" dirty="0" smtClean="0"/>
                <a:t>Število projektov</a:t>
              </a:r>
              <a:endParaRPr lang="en-US" sz="2400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2" y="4171616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lvl="0" indent="-234950" defTabSz="914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sl-SI" sz="2800" dirty="0">
                <a:latin typeface="+mn-lt"/>
                <a:ea typeface="+mn-ea"/>
                <a:cs typeface="+mn-cs"/>
              </a:rPr>
              <a:t>Glavni vzvodi </a:t>
            </a:r>
            <a:r>
              <a:rPr lang="sl-SI" sz="2800" dirty="0" smtClean="0">
                <a:latin typeface="+mn-lt"/>
                <a:ea typeface="+mn-ea"/>
                <a:cs typeface="+mn-cs"/>
              </a:rPr>
              <a:t>so:</a:t>
            </a:r>
          </a:p>
          <a:p>
            <a:pPr marL="342900" lvl="0" indent="-342900" defTabSz="914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prstClr val="black"/>
                </a:solidFill>
              </a:rPr>
              <a:t>poenostavitev </a:t>
            </a:r>
            <a:r>
              <a:rPr lang="sl-SI" sz="2400" dirty="0">
                <a:solidFill>
                  <a:prstClr val="black"/>
                </a:solidFill>
              </a:rPr>
              <a:t>in konsolidacija upravljanja s </a:t>
            </a:r>
            <a:r>
              <a:rPr lang="sl-SI" sz="2400" dirty="0" smtClean="0">
                <a:solidFill>
                  <a:prstClr val="black"/>
                </a:solidFill>
              </a:rPr>
              <a:t>podatki,</a:t>
            </a:r>
          </a:p>
          <a:p>
            <a:pPr marL="342900" lvl="0" indent="-342900" defTabSz="914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prstClr val="black"/>
                </a:solidFill>
              </a:rPr>
              <a:t>večja </a:t>
            </a:r>
            <a:r>
              <a:rPr lang="sl-SI" sz="2400" dirty="0">
                <a:solidFill>
                  <a:prstClr val="black"/>
                </a:solidFill>
              </a:rPr>
              <a:t>zmogljivost sistemov za vsaj enako </a:t>
            </a:r>
            <a:r>
              <a:rPr lang="sl-SI" sz="2400" dirty="0" smtClean="0">
                <a:solidFill>
                  <a:prstClr val="black"/>
                </a:solidFill>
              </a:rPr>
              <a:t>ceno,</a:t>
            </a:r>
          </a:p>
          <a:p>
            <a:pPr marL="342900" lvl="0" indent="-342900" defTabSz="914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prstClr val="black"/>
                </a:solidFill>
              </a:rPr>
              <a:t>podpora </a:t>
            </a:r>
            <a:r>
              <a:rPr lang="sl-SI" sz="2400" dirty="0">
                <a:solidFill>
                  <a:prstClr val="black"/>
                </a:solidFill>
              </a:rPr>
              <a:t>sedanjim </a:t>
            </a:r>
            <a:r>
              <a:rPr lang="sl-SI" sz="2400" dirty="0" err="1">
                <a:solidFill>
                  <a:prstClr val="black"/>
                </a:solidFill>
              </a:rPr>
              <a:t>enterprise</a:t>
            </a:r>
            <a:r>
              <a:rPr lang="sl-SI" sz="2400" dirty="0">
                <a:solidFill>
                  <a:prstClr val="black"/>
                </a:solidFill>
              </a:rPr>
              <a:t> in </a:t>
            </a:r>
            <a:r>
              <a:rPr lang="sl-SI" sz="2400" dirty="0" err="1">
                <a:solidFill>
                  <a:prstClr val="black"/>
                </a:solidFill>
              </a:rPr>
              <a:t>next</a:t>
            </a:r>
            <a:r>
              <a:rPr lang="sl-SI" sz="2400" dirty="0">
                <a:solidFill>
                  <a:prstClr val="black"/>
                </a:solidFill>
              </a:rPr>
              <a:t>-gen aplikacijam </a:t>
            </a:r>
            <a:endParaRPr lang="sl-SI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05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11856</TotalTime>
  <Words>862</Words>
  <Application>Microsoft Office PowerPoint</Application>
  <PresentationFormat>On-screen Show (4:3)</PresentationFormat>
  <Paragraphs>184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 Unicode MS</vt:lpstr>
      <vt:lpstr>MS Gothic</vt:lpstr>
      <vt:lpstr>Arial</vt:lpstr>
      <vt:lpstr>Calibri</vt:lpstr>
      <vt:lpstr>Times New Roman</vt:lpstr>
      <vt:lpstr>Wingdings</vt:lpstr>
      <vt:lpstr>1_Office Theme</vt:lpstr>
      <vt:lpstr>PowerPoint Presentation</vt:lpstr>
      <vt:lpstr>Trdi diski danes in nikoli več?</vt:lpstr>
      <vt:lpstr>Trdi diski danes in nikoli več?</vt:lpstr>
      <vt:lpstr>Trdi diski danes in nikoli več?</vt:lpstr>
      <vt:lpstr>Trdi diski danes in nikoli več?</vt:lpstr>
      <vt:lpstr>Trdi diski danes in nikoli več?</vt:lpstr>
      <vt:lpstr>Trdi diski danes in nikoli več?</vt:lpstr>
      <vt:lpstr>NetApp ONTAP 9</vt:lpstr>
      <vt:lpstr> ONTAP 9 omogoča lažji prehod IT-ja v moderni podatkovni center in hibridna oblačna okolja </vt:lpstr>
      <vt:lpstr> ONTAP 9 – konsolidacija upravljanja s podatki </vt:lpstr>
      <vt:lpstr> NetApp ONTAP Select  </vt:lpstr>
      <vt:lpstr> NetApp ONTAP Cloud  </vt:lpstr>
      <vt:lpstr> Poenostavitev upravljanja s podatki z NetApp ONTAP 9 izkušnjo </vt:lpstr>
      <vt:lpstr> ONTAP 9 -Večja zmogljivost sistemov za vsaj enako ceno </vt:lpstr>
      <vt:lpstr> NetApp ONTAP 9 – Enterprise rešitev brez kompromisev </vt:lpstr>
      <vt:lpstr> NetApp ONTAP 9 – Enterprise rešitev brez kompromisev </vt:lpstr>
      <vt:lpstr> NetApp je vodilni ponudnik eksternih All Flash sistemov </vt:lpstr>
      <vt:lpstr> ONTAP 9 na izjemno učinkovit način uporablja flash tehnologijo </vt:lpstr>
      <vt:lpstr> ONTAP 9  - Inline Compaction </vt:lpstr>
      <vt:lpstr> NetApp ONTAP 9 - FlashAdvantage 3-4-5 promotion </vt:lpstr>
      <vt:lpstr> ONTAP 9 nudi nove standarde varnosti pred izgubo podatkov </vt:lpstr>
      <vt:lpstr>Trdi diski danes in nikoli več?</vt:lpstr>
      <vt:lpstr>Trdi diski danes in nikoli več?</vt:lpstr>
      <vt:lpstr>Trdi diski danes in nikoli več?</vt:lpstr>
      <vt:lpstr>Trdi diski danes in nikoli več?</vt:lpstr>
      <vt:lpstr>Trdi diski danes in nikoli več?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Piksl</dc:creator>
  <cp:lastModifiedBy>MarkoM</cp:lastModifiedBy>
  <cp:revision>387</cp:revision>
  <cp:lastPrinted>2013-10-13T11:44:25Z</cp:lastPrinted>
  <dcterms:created xsi:type="dcterms:W3CDTF">1601-01-01T00:00:00Z</dcterms:created>
  <dcterms:modified xsi:type="dcterms:W3CDTF">2016-06-17T01:43:41Z</dcterms:modified>
</cp:coreProperties>
</file>