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0" r:id="rId1"/>
  </p:sldMasterIdLst>
  <p:notesMasterIdLst>
    <p:notesMasterId r:id="rId29"/>
  </p:notesMasterIdLst>
  <p:handoutMasterIdLst>
    <p:handoutMasterId r:id="rId30"/>
  </p:handoutMasterIdLst>
  <p:sldIdLst>
    <p:sldId id="256" r:id="rId2"/>
    <p:sldId id="400" r:id="rId3"/>
    <p:sldId id="390" r:id="rId4"/>
    <p:sldId id="377" r:id="rId5"/>
    <p:sldId id="378" r:id="rId6"/>
    <p:sldId id="381" r:id="rId7"/>
    <p:sldId id="385" r:id="rId8"/>
    <p:sldId id="383" r:id="rId9"/>
    <p:sldId id="384" r:id="rId10"/>
    <p:sldId id="372" r:id="rId11"/>
    <p:sldId id="274" r:id="rId12"/>
    <p:sldId id="375" r:id="rId13"/>
    <p:sldId id="389" r:id="rId14"/>
    <p:sldId id="396" r:id="rId15"/>
    <p:sldId id="392" r:id="rId16"/>
    <p:sldId id="393" r:id="rId17"/>
    <p:sldId id="391" r:id="rId18"/>
    <p:sldId id="394" r:id="rId19"/>
    <p:sldId id="397" r:id="rId20"/>
    <p:sldId id="398" r:id="rId21"/>
    <p:sldId id="395" r:id="rId22"/>
    <p:sldId id="399" r:id="rId23"/>
    <p:sldId id="386" r:id="rId24"/>
    <p:sldId id="387" r:id="rId25"/>
    <p:sldId id="348" r:id="rId26"/>
    <p:sldId id="371" r:id="rId27"/>
    <p:sldId id="367" r:id="rId28"/>
  </p:sldIdLst>
  <p:sldSz cx="9144000" cy="5143500" type="screen16x9"/>
  <p:notesSz cx="6858000" cy="9296400"/>
  <p:defaultTex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D45E"/>
    <a:srgbClr val="8EBD7A"/>
    <a:srgbClr val="FEFFFC"/>
    <a:srgbClr val="002C43"/>
    <a:srgbClr val="002230"/>
    <a:srgbClr val="9C9C9C"/>
    <a:srgbClr val="FFFFFF"/>
    <a:srgbClr val="A8C9DF"/>
    <a:srgbClr val="B1D0ED"/>
    <a:srgbClr val="92DC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0069" autoAdjust="0"/>
  </p:normalViewPr>
  <p:slideViewPr>
    <p:cSldViewPr snapToGrid="0">
      <p:cViewPr varScale="1">
        <p:scale>
          <a:sx n="92" d="100"/>
          <a:sy n="92" d="100"/>
        </p:scale>
        <p:origin x="2022" y="84"/>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defTabSz="816334"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defTabSz="816334" fontAlgn="auto">
              <a:spcBef>
                <a:spcPts val="0"/>
              </a:spcBef>
              <a:spcAft>
                <a:spcPts val="0"/>
              </a:spcAft>
              <a:defRPr sz="1200" smtClean="0">
                <a:latin typeface="+mn-lt"/>
                <a:ea typeface="+mn-ea"/>
                <a:cs typeface="+mn-cs"/>
              </a:defRPr>
            </a:lvl1pPr>
          </a:lstStyle>
          <a:p>
            <a:pPr>
              <a:defRPr/>
            </a:pPr>
            <a:fld id="{BCBF0227-73D1-FF4A-BC91-FE958290113F}" type="datetimeFigureOut">
              <a:rPr lang="en-US"/>
              <a:pPr>
                <a:defRPr/>
              </a:pPr>
              <a:t>6/17/2016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defTabSz="816334"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defTabSz="816334" fontAlgn="auto">
              <a:spcBef>
                <a:spcPts val="0"/>
              </a:spcBef>
              <a:spcAft>
                <a:spcPts val="0"/>
              </a:spcAft>
              <a:defRPr sz="1200" smtClean="0">
                <a:latin typeface="+mn-lt"/>
                <a:ea typeface="+mn-ea"/>
                <a:cs typeface="+mn-cs"/>
              </a:defRPr>
            </a:lvl1pPr>
          </a:lstStyle>
          <a:p>
            <a:pPr>
              <a:defRPr/>
            </a:pPr>
            <a:fld id="{80902DB4-DCF7-384E-9ED7-C4FF588CAE00}" type="slidenum">
              <a:rPr lang="en-US"/>
              <a:pPr>
                <a:defRPr/>
              </a:pPr>
              <a:t>‹#›</a:t>
            </a:fld>
            <a:endParaRPr lang="en-US" dirty="0"/>
          </a:p>
        </p:txBody>
      </p:sp>
    </p:spTree>
    <p:extLst>
      <p:ext uri="{BB962C8B-B14F-4D97-AF65-F5344CB8AC3E}">
        <p14:creationId xmlns:p14="http://schemas.microsoft.com/office/powerpoint/2010/main" val="465481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defTabSz="816334"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defTabSz="816334" fontAlgn="auto">
              <a:spcBef>
                <a:spcPts val="0"/>
              </a:spcBef>
              <a:spcAft>
                <a:spcPts val="0"/>
              </a:spcAft>
              <a:defRPr sz="1200" smtClean="0">
                <a:latin typeface="+mn-lt"/>
                <a:ea typeface="+mn-ea"/>
                <a:cs typeface="+mn-cs"/>
              </a:defRPr>
            </a:lvl1pPr>
          </a:lstStyle>
          <a:p>
            <a:pPr>
              <a:defRPr/>
            </a:pPr>
            <a:fld id="{4A37B67A-BA50-DA43-8534-0AD0821A1339}" type="datetimeFigureOut">
              <a:rPr lang="en-US"/>
              <a:pPr>
                <a:defRPr/>
              </a:pPr>
              <a:t>6/17/2016</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defTabSz="816334"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defTabSz="816334" fontAlgn="auto">
              <a:spcBef>
                <a:spcPts val="0"/>
              </a:spcBef>
              <a:spcAft>
                <a:spcPts val="0"/>
              </a:spcAft>
              <a:defRPr sz="1200" smtClean="0">
                <a:latin typeface="+mn-lt"/>
                <a:ea typeface="+mn-ea"/>
                <a:cs typeface="+mn-cs"/>
              </a:defRPr>
            </a:lvl1pPr>
          </a:lstStyle>
          <a:p>
            <a:pPr>
              <a:defRPr/>
            </a:pPr>
            <a:fld id="{CA066C01-18BF-6F4D-9334-C915035FD91A}" type="slidenum">
              <a:rPr lang="en-US"/>
              <a:pPr>
                <a:defRPr/>
              </a:pPr>
              <a:t>‹#›</a:t>
            </a:fld>
            <a:endParaRPr lang="en-US" dirty="0"/>
          </a:p>
        </p:txBody>
      </p:sp>
    </p:spTree>
    <p:extLst>
      <p:ext uri="{BB962C8B-B14F-4D97-AF65-F5344CB8AC3E}">
        <p14:creationId xmlns:p14="http://schemas.microsoft.com/office/powerpoint/2010/main" val="3098169241"/>
      </p:ext>
    </p:extLst>
  </p:cSld>
  <p:clrMap bg1="lt1" tx1="dk1" bg2="lt2" tx2="dk2" accent1="accent1" accent2="accent2" accent3="accent3" accent4="accent4" accent5="accent5" accent6="accent6" hlink="hlink" folHlink="folHlink"/>
  <p:notesStyle>
    <a:lvl1pPr algn="l" defTabSz="512763" rtl="0" fontAlgn="base">
      <a:spcBef>
        <a:spcPct val="30000"/>
      </a:spcBef>
      <a:spcAft>
        <a:spcPct val="0"/>
      </a:spcAft>
      <a:defRPr sz="700" kern="1200">
        <a:solidFill>
          <a:schemeClr val="tx1"/>
        </a:solidFill>
        <a:latin typeface="+mn-lt"/>
        <a:ea typeface="ＭＳ Ｐゴシック" charset="0"/>
        <a:cs typeface="ＭＳ Ｐゴシック" charset="0"/>
      </a:defRPr>
    </a:lvl1pPr>
    <a:lvl2pPr marL="255588" algn="l" defTabSz="512763" rtl="0" fontAlgn="base">
      <a:spcBef>
        <a:spcPct val="30000"/>
      </a:spcBef>
      <a:spcAft>
        <a:spcPct val="0"/>
      </a:spcAft>
      <a:defRPr sz="700" kern="1200">
        <a:solidFill>
          <a:schemeClr val="tx1"/>
        </a:solidFill>
        <a:latin typeface="+mn-lt"/>
        <a:ea typeface="ＭＳ Ｐゴシック" charset="0"/>
        <a:cs typeface="+mn-cs"/>
      </a:defRPr>
    </a:lvl2pPr>
    <a:lvl3pPr marL="512763" algn="l" defTabSz="512763" rtl="0" fontAlgn="base">
      <a:spcBef>
        <a:spcPct val="30000"/>
      </a:spcBef>
      <a:spcAft>
        <a:spcPct val="0"/>
      </a:spcAft>
      <a:defRPr sz="700" kern="1200">
        <a:solidFill>
          <a:schemeClr val="tx1"/>
        </a:solidFill>
        <a:latin typeface="+mn-lt"/>
        <a:ea typeface="ＭＳ Ｐゴシック" charset="0"/>
        <a:cs typeface="+mn-cs"/>
      </a:defRPr>
    </a:lvl3pPr>
    <a:lvl4pPr marL="769938" algn="l" defTabSz="512763" rtl="0" fontAlgn="base">
      <a:spcBef>
        <a:spcPct val="30000"/>
      </a:spcBef>
      <a:spcAft>
        <a:spcPct val="0"/>
      </a:spcAft>
      <a:defRPr sz="700" kern="1200">
        <a:solidFill>
          <a:schemeClr val="tx1"/>
        </a:solidFill>
        <a:latin typeface="+mn-lt"/>
        <a:ea typeface="ＭＳ Ｐゴシック" charset="0"/>
        <a:cs typeface="+mn-cs"/>
      </a:defRPr>
    </a:lvl4pPr>
    <a:lvl5pPr marL="1027113" algn="l" defTabSz="512763" rtl="0" fontAlgn="base">
      <a:spcBef>
        <a:spcPct val="30000"/>
      </a:spcBef>
      <a:spcAft>
        <a:spcPct val="0"/>
      </a:spcAft>
      <a:defRPr sz="700" kern="1200">
        <a:solidFill>
          <a:schemeClr val="tx1"/>
        </a:solidFill>
        <a:latin typeface="+mn-lt"/>
        <a:ea typeface="ＭＳ Ｐゴシック" charset="0"/>
        <a:cs typeface="+mn-cs"/>
      </a:defRPr>
    </a:lvl5pPr>
    <a:lvl6pPr marL="1285646" algn="l" defTabSz="514259" rtl="0" eaLnBrk="1" latinLnBrk="0" hangingPunct="1">
      <a:defRPr sz="700" kern="1200">
        <a:solidFill>
          <a:schemeClr val="tx1"/>
        </a:solidFill>
        <a:latin typeface="+mn-lt"/>
        <a:ea typeface="+mn-ea"/>
        <a:cs typeface="+mn-cs"/>
      </a:defRPr>
    </a:lvl6pPr>
    <a:lvl7pPr marL="1542776" algn="l" defTabSz="514259" rtl="0" eaLnBrk="1" latinLnBrk="0" hangingPunct="1">
      <a:defRPr sz="700" kern="1200">
        <a:solidFill>
          <a:schemeClr val="tx1"/>
        </a:solidFill>
        <a:latin typeface="+mn-lt"/>
        <a:ea typeface="+mn-ea"/>
        <a:cs typeface="+mn-cs"/>
      </a:defRPr>
    </a:lvl7pPr>
    <a:lvl8pPr marL="1799905" algn="l" defTabSz="514259" rtl="0" eaLnBrk="1" latinLnBrk="0" hangingPunct="1">
      <a:defRPr sz="700" kern="1200">
        <a:solidFill>
          <a:schemeClr val="tx1"/>
        </a:solidFill>
        <a:latin typeface="+mn-lt"/>
        <a:ea typeface="+mn-ea"/>
        <a:cs typeface="+mn-cs"/>
      </a:defRPr>
    </a:lvl8pPr>
    <a:lvl9pPr marL="2057034" algn="l" defTabSz="514259"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a:t>
            </a:fld>
            <a:endParaRPr lang="en-US" dirty="0"/>
          </a:p>
        </p:txBody>
      </p:sp>
    </p:spTree>
    <p:extLst>
      <p:ext uri="{BB962C8B-B14F-4D97-AF65-F5344CB8AC3E}">
        <p14:creationId xmlns:p14="http://schemas.microsoft.com/office/powerpoint/2010/main" val="196558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fontScale="92500" lnSpcReduction="10000"/>
          </a:bodyPr>
          <a:lstStyle/>
          <a:p>
            <a:pPr marL="173038" indent="-173038"/>
            <a:r>
              <a:rPr lang="en-US" sz="1600" b="1" dirty="0" smtClean="0">
                <a:solidFill>
                  <a:srgbClr val="005F86"/>
                </a:solidFill>
              </a:rPr>
              <a:t>Risk-Based Analytics to Align Security Operations With the Business</a:t>
            </a:r>
          </a:p>
          <a:p>
            <a:pPr marL="458788" lvl="1" indent="-201613"/>
            <a:r>
              <a:rPr lang="en-US" sz="1400" dirty="0" smtClean="0">
                <a:solidFill>
                  <a:schemeClr val="tx2">
                    <a:lumMod val="75000"/>
                    <a:lumOff val="25000"/>
                  </a:schemeClr>
                </a:solidFill>
              </a:rPr>
              <a:t>Risk scoring framework enhances decision making by applying risk scores to any data</a:t>
            </a:r>
          </a:p>
          <a:p>
            <a:pPr marL="458788" lvl="1" indent="-201613"/>
            <a:r>
              <a:rPr lang="en-US" sz="1400" dirty="0" smtClean="0">
                <a:solidFill>
                  <a:schemeClr val="tx2">
                    <a:lumMod val="75000"/>
                    <a:lumOff val="25000"/>
                  </a:schemeClr>
                </a:solidFill>
              </a:rPr>
              <a:t>Quickly and easily assign any KSI or KPI to any event to align with your current priorities</a:t>
            </a:r>
          </a:p>
          <a:p>
            <a:pPr marL="458788" lvl="1" indent="-201613"/>
            <a:r>
              <a:rPr lang="en-US" sz="1400" dirty="0" smtClean="0">
                <a:solidFill>
                  <a:schemeClr val="tx2">
                    <a:lumMod val="75000"/>
                    <a:lumOff val="25000"/>
                  </a:schemeClr>
                </a:solidFill>
              </a:rPr>
              <a:t>Expose the contributing factors of a risk score for deeper insights </a:t>
            </a:r>
          </a:p>
          <a:p>
            <a:pPr marL="173038" indent="-173038"/>
            <a:r>
              <a:rPr lang="en-US" sz="1600" b="1" dirty="0" smtClean="0">
                <a:solidFill>
                  <a:srgbClr val="005F86"/>
                </a:solidFill>
              </a:rPr>
              <a:t>Visualize and Discover Relationships for Faster Detection and Investigation</a:t>
            </a:r>
          </a:p>
          <a:p>
            <a:pPr marL="458788" lvl="1" indent="-201613"/>
            <a:r>
              <a:rPr lang="en-US" sz="1400" dirty="0" smtClean="0">
                <a:solidFill>
                  <a:schemeClr val="tx2">
                    <a:lumMod val="75000"/>
                    <a:lumOff val="25000"/>
                  </a:schemeClr>
                </a:solidFill>
              </a:rPr>
              <a:t>Visually fuse data, context and threat-intel across the stack and time to discern relationships</a:t>
            </a:r>
          </a:p>
          <a:p>
            <a:pPr marL="458788" lvl="1" indent="-201613"/>
            <a:r>
              <a:rPr lang="en-US" sz="1400" dirty="0" smtClean="0">
                <a:solidFill>
                  <a:schemeClr val="tx2">
                    <a:lumMod val="75000"/>
                    <a:lumOff val="25000"/>
                  </a:schemeClr>
                </a:solidFill>
              </a:rPr>
              <a:t>Pre-built correlations, alerts and dashboards for detection, investigation and compliance</a:t>
            </a:r>
          </a:p>
          <a:p>
            <a:pPr marL="458788" lvl="1" indent="-201613"/>
            <a:r>
              <a:rPr lang="en-US" sz="1400" dirty="0" smtClean="0">
                <a:solidFill>
                  <a:schemeClr val="tx2">
                    <a:lumMod val="75000"/>
                    <a:lumOff val="25000"/>
                  </a:schemeClr>
                </a:solidFill>
              </a:rPr>
              <a:t>Workflow actions and automated lookups enhance context building</a:t>
            </a:r>
          </a:p>
          <a:p>
            <a:pPr marL="173038" indent="-173038"/>
            <a:r>
              <a:rPr lang="en-US" sz="1600" b="1" dirty="0" smtClean="0">
                <a:solidFill>
                  <a:srgbClr val="005F86"/>
                </a:solidFill>
              </a:rPr>
              <a:t>Enrich Security Analysis with Threat Intelligence</a:t>
            </a:r>
          </a:p>
          <a:p>
            <a:pPr marL="458788" lvl="1" indent="-201613"/>
            <a:r>
              <a:rPr lang="en-US" sz="1400" dirty="0" smtClean="0">
                <a:solidFill>
                  <a:schemeClr val="tx2">
                    <a:lumMod val="75000"/>
                    <a:lumOff val="25000"/>
                  </a:schemeClr>
                </a:solidFill>
              </a:rPr>
              <a:t>Automatically apply threat intelligence from any number of providers </a:t>
            </a:r>
          </a:p>
          <a:p>
            <a:pPr marL="458788" lvl="1" indent="-201613"/>
            <a:r>
              <a:rPr lang="en-US" sz="1400" dirty="0" smtClean="0">
                <a:solidFill>
                  <a:schemeClr val="tx2">
                    <a:lumMod val="75000"/>
                    <a:lumOff val="25000"/>
                  </a:schemeClr>
                </a:solidFill>
              </a:rPr>
              <a:t>Apply threat intelligence to event data as well as wire data</a:t>
            </a:r>
          </a:p>
          <a:p>
            <a:pPr marL="458788" lvl="1" indent="-201613"/>
            <a:r>
              <a:rPr lang="en-US" sz="1400" dirty="0" smtClean="0">
                <a:solidFill>
                  <a:schemeClr val="tx2">
                    <a:lumMod val="75000"/>
                    <a:lumOff val="25000"/>
                  </a:schemeClr>
                </a:solidFill>
              </a:rPr>
              <a:t>Conduct historical analysis using new threat intelligence across all data</a:t>
            </a:r>
          </a:p>
          <a:p>
            <a:endParaRPr lang="en-US" sz="800" dirty="0"/>
          </a:p>
        </p:txBody>
      </p:sp>
    </p:spTree>
    <p:extLst>
      <p:ext uri="{BB962C8B-B14F-4D97-AF65-F5344CB8AC3E}">
        <p14:creationId xmlns:p14="http://schemas.microsoft.com/office/powerpoint/2010/main" val="335635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normAutofit fontScale="92500" lnSpcReduction="10000"/>
          </a:bodyPr>
          <a:lstStyle/>
          <a:p>
            <a:pPr marL="173038" indent="-173038"/>
            <a:r>
              <a:rPr lang="en-US" sz="1600" b="1" dirty="0" smtClean="0">
                <a:solidFill>
                  <a:srgbClr val="005F86"/>
                </a:solidFill>
              </a:rPr>
              <a:t>Risk-Based Analytics to Align Security Operations With the Business</a:t>
            </a:r>
          </a:p>
          <a:p>
            <a:pPr marL="458788" lvl="1" indent="-201613"/>
            <a:r>
              <a:rPr lang="en-US" sz="1400" dirty="0" smtClean="0">
                <a:solidFill>
                  <a:schemeClr val="tx2">
                    <a:lumMod val="75000"/>
                    <a:lumOff val="25000"/>
                  </a:schemeClr>
                </a:solidFill>
              </a:rPr>
              <a:t>Risk scoring framework enhances decision making by applying risk scores to any data</a:t>
            </a:r>
          </a:p>
          <a:p>
            <a:pPr marL="458788" lvl="1" indent="-201613"/>
            <a:r>
              <a:rPr lang="en-US" sz="1400" dirty="0" smtClean="0">
                <a:solidFill>
                  <a:schemeClr val="tx2">
                    <a:lumMod val="75000"/>
                    <a:lumOff val="25000"/>
                  </a:schemeClr>
                </a:solidFill>
              </a:rPr>
              <a:t>Quickly and easily assign any KSI or KPI to any event to align with your current priorities</a:t>
            </a:r>
          </a:p>
          <a:p>
            <a:pPr marL="458788" lvl="1" indent="-201613"/>
            <a:r>
              <a:rPr lang="en-US" sz="1400" dirty="0" smtClean="0">
                <a:solidFill>
                  <a:schemeClr val="tx2">
                    <a:lumMod val="75000"/>
                    <a:lumOff val="25000"/>
                  </a:schemeClr>
                </a:solidFill>
              </a:rPr>
              <a:t>Expose the contributing factors of a risk score for deeper insights </a:t>
            </a:r>
          </a:p>
          <a:p>
            <a:pPr marL="173038" indent="-173038"/>
            <a:r>
              <a:rPr lang="en-US" sz="1600" b="1" dirty="0" smtClean="0">
                <a:solidFill>
                  <a:srgbClr val="005F86"/>
                </a:solidFill>
              </a:rPr>
              <a:t>Visualize and Discover Relationships for Faster Detection and Investigation</a:t>
            </a:r>
          </a:p>
          <a:p>
            <a:pPr marL="458788" lvl="1" indent="-201613"/>
            <a:r>
              <a:rPr lang="en-US" sz="1400" dirty="0" smtClean="0">
                <a:solidFill>
                  <a:schemeClr val="tx2">
                    <a:lumMod val="75000"/>
                    <a:lumOff val="25000"/>
                  </a:schemeClr>
                </a:solidFill>
              </a:rPr>
              <a:t>Visually fuse data, context and threat-intel across the stack and time to discern relationships</a:t>
            </a:r>
          </a:p>
          <a:p>
            <a:pPr marL="458788" lvl="1" indent="-201613"/>
            <a:r>
              <a:rPr lang="en-US" sz="1400" dirty="0" smtClean="0">
                <a:solidFill>
                  <a:schemeClr val="tx2">
                    <a:lumMod val="75000"/>
                    <a:lumOff val="25000"/>
                  </a:schemeClr>
                </a:solidFill>
              </a:rPr>
              <a:t>Pre-built correlations, alerts and dashboards for detection, investigation and compliance</a:t>
            </a:r>
          </a:p>
          <a:p>
            <a:pPr marL="458788" lvl="1" indent="-201613"/>
            <a:r>
              <a:rPr lang="en-US" sz="1400" dirty="0" smtClean="0">
                <a:solidFill>
                  <a:schemeClr val="tx2">
                    <a:lumMod val="75000"/>
                    <a:lumOff val="25000"/>
                  </a:schemeClr>
                </a:solidFill>
              </a:rPr>
              <a:t>Workflow actions and automated lookups enhance context building</a:t>
            </a:r>
          </a:p>
          <a:p>
            <a:pPr marL="173038" indent="-173038"/>
            <a:r>
              <a:rPr lang="en-US" sz="1600" b="1" dirty="0" smtClean="0">
                <a:solidFill>
                  <a:srgbClr val="005F86"/>
                </a:solidFill>
              </a:rPr>
              <a:t>Enrich Security Analysis with Threat Intelligence</a:t>
            </a:r>
          </a:p>
          <a:p>
            <a:pPr marL="458788" lvl="1" indent="-201613"/>
            <a:r>
              <a:rPr lang="en-US" sz="1400" dirty="0" smtClean="0">
                <a:solidFill>
                  <a:schemeClr val="tx2">
                    <a:lumMod val="75000"/>
                    <a:lumOff val="25000"/>
                  </a:schemeClr>
                </a:solidFill>
              </a:rPr>
              <a:t>Automatically apply threat intelligence from any number of providers </a:t>
            </a:r>
          </a:p>
          <a:p>
            <a:pPr marL="458788" lvl="1" indent="-201613"/>
            <a:r>
              <a:rPr lang="en-US" sz="1400" dirty="0" smtClean="0">
                <a:solidFill>
                  <a:schemeClr val="tx2">
                    <a:lumMod val="75000"/>
                    <a:lumOff val="25000"/>
                  </a:schemeClr>
                </a:solidFill>
              </a:rPr>
              <a:t>Apply threat intelligence to event data as well as wire data</a:t>
            </a:r>
          </a:p>
          <a:p>
            <a:pPr marL="458788" lvl="1" indent="-201613"/>
            <a:r>
              <a:rPr lang="en-US" sz="1400" dirty="0" smtClean="0">
                <a:solidFill>
                  <a:schemeClr val="tx2">
                    <a:lumMod val="75000"/>
                    <a:lumOff val="25000"/>
                  </a:schemeClr>
                </a:solidFill>
              </a:rPr>
              <a:t>Conduct historical analysis using new threat intelligence across all data</a:t>
            </a:r>
          </a:p>
          <a:p>
            <a:endParaRPr lang="en-US" sz="800" dirty="0"/>
          </a:p>
        </p:txBody>
      </p:sp>
    </p:spTree>
    <p:extLst>
      <p:ext uri="{BB962C8B-B14F-4D97-AF65-F5344CB8AC3E}">
        <p14:creationId xmlns:p14="http://schemas.microsoft.com/office/powerpoint/2010/main" val="160869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15</a:t>
            </a:fld>
            <a:endParaRPr lang="en-US" dirty="0"/>
          </a:p>
        </p:txBody>
      </p:sp>
    </p:spTree>
    <p:extLst>
      <p:ext uri="{BB962C8B-B14F-4D97-AF65-F5344CB8AC3E}">
        <p14:creationId xmlns:p14="http://schemas.microsoft.com/office/powerpoint/2010/main" val="370242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16</a:t>
            </a:fld>
            <a:endParaRPr lang="en-US" dirty="0"/>
          </a:p>
        </p:txBody>
      </p:sp>
    </p:spTree>
    <p:extLst>
      <p:ext uri="{BB962C8B-B14F-4D97-AF65-F5344CB8AC3E}">
        <p14:creationId xmlns:p14="http://schemas.microsoft.com/office/powerpoint/2010/main" val="1081257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379413" y="685800"/>
            <a:ext cx="6099175" cy="34305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itchFamily="34" charset="0"/>
              <a:buNone/>
            </a:pPr>
            <a:r>
              <a:rPr lang="en-US" dirty="0" smtClean="0">
                <a:latin typeface="Calibri" charset="0"/>
                <a:ea typeface="MS PGothic" charset="0"/>
              </a:rPr>
              <a:t>Here is why SIEMs are not catching</a:t>
            </a:r>
            <a:r>
              <a:rPr lang="en-US" baseline="0" dirty="0" smtClean="0">
                <a:latin typeface="Calibri" charset="0"/>
                <a:ea typeface="MS PGothic" charset="0"/>
              </a:rPr>
              <a:t> the advanced threats and not generating value in general. </a:t>
            </a:r>
            <a:r>
              <a:rPr lang="en-US" dirty="0" smtClean="0">
                <a:latin typeface="Calibri" charset="0"/>
                <a:ea typeface="MS PGothic" charset="0"/>
              </a:rPr>
              <a:t>(A later slide has more detail on Splunk</a:t>
            </a:r>
            <a:r>
              <a:rPr lang="en-US" baseline="0" dirty="0" smtClean="0">
                <a:latin typeface="Calibri" charset="0"/>
                <a:ea typeface="MS PGothic" charset="0"/>
              </a:rPr>
              <a:t> points of differentiation</a:t>
            </a:r>
            <a:r>
              <a:rPr lang="en-US" dirty="0" smtClean="0">
                <a:latin typeface="Calibri" charset="0"/>
                <a:ea typeface="MS PGothic" charset="0"/>
              </a:rPr>
              <a:t>. )</a:t>
            </a:r>
          </a:p>
          <a:p>
            <a:pPr marL="0" indent="0">
              <a:buFont typeface="Arial" pitchFamily="34" charset="0"/>
              <a:buNone/>
            </a:pPr>
            <a:r>
              <a:rPr lang="en-US" dirty="0" smtClean="0">
                <a:latin typeface="Calibri" charset="0"/>
                <a:ea typeface="MS PGothic" charset="0"/>
              </a:rPr>
              <a:t>For</a:t>
            </a:r>
            <a:r>
              <a:rPr lang="en-US" baseline="0" dirty="0" smtClean="0">
                <a:latin typeface="Calibri" charset="0"/>
                <a:ea typeface="MS PGothic" charset="0"/>
              </a:rPr>
              <a:t> point 1, traditional SIEMs suffer from:</a:t>
            </a:r>
            <a:endParaRPr lang="en-US" dirty="0" smtClean="0">
              <a:latin typeface="Calibri" charset="0"/>
              <a:ea typeface="MS PGothic" charset="0"/>
            </a:endParaRPr>
          </a:p>
          <a:p>
            <a:pPr marL="169863" indent="-169863">
              <a:buFont typeface="Arial" pitchFamily="34" charset="0"/>
              <a:buChar char="•"/>
            </a:pPr>
            <a:r>
              <a:rPr lang="en-US" sz="800" dirty="0" smtClean="0"/>
              <a:t>Collectors or backend database require</a:t>
            </a:r>
            <a:r>
              <a:rPr lang="en-US" sz="800" baseline="0" dirty="0" smtClean="0"/>
              <a:t> data reduction or normalization – hampers security use cases</a:t>
            </a:r>
            <a:endParaRPr lang="en-US" sz="800" dirty="0" smtClean="0"/>
          </a:p>
          <a:p>
            <a:pPr marL="169863" marR="0" indent="-169863" algn="l" defTabSz="816334"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t>Little support for custom data sources</a:t>
            </a:r>
          </a:p>
          <a:p>
            <a:pPr marL="169863" indent="-169863">
              <a:buFont typeface="Arial" pitchFamily="34" charset="0"/>
              <a:buChar char="•"/>
            </a:pPr>
            <a:r>
              <a:rPr lang="en-US" sz="800" baseline="0" dirty="0" smtClean="0"/>
              <a:t>Brittle collectors break when data format changes</a:t>
            </a:r>
          </a:p>
          <a:p>
            <a:pPr marL="169863" indent="-169863">
              <a:buFont typeface="Arial" pitchFamily="34" charset="0"/>
              <a:buChar char="•"/>
            </a:pPr>
            <a:endParaRPr lang="en-US" sz="800" baseline="0" dirty="0" smtClean="0"/>
          </a:p>
          <a:p>
            <a:pPr marL="0" indent="0">
              <a:buFont typeface="Arial" pitchFamily="34" charset="0"/>
              <a:buNone/>
            </a:pPr>
            <a:r>
              <a:rPr lang="en-US" sz="800" baseline="0" dirty="0" smtClean="0"/>
              <a:t>Clock icon indicates slow searches and long time to deploy. Dollar sign is the expensive costs behind the long deployment (lots of prof </a:t>
            </a:r>
            <a:r>
              <a:rPr lang="en-US" sz="800" baseline="0" dirty="0" err="1" smtClean="0"/>
              <a:t>serv</a:t>
            </a:r>
            <a:r>
              <a:rPr lang="en-US" sz="800" baseline="0" dirty="0" smtClean="0"/>
              <a:t>) and multiple products.</a:t>
            </a:r>
          </a:p>
        </p:txBody>
      </p:sp>
    </p:spTree>
    <p:extLst>
      <p:ext uri="{BB962C8B-B14F-4D97-AF65-F5344CB8AC3E}">
        <p14:creationId xmlns:p14="http://schemas.microsoft.com/office/powerpoint/2010/main" val="2644448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379413" y="685800"/>
            <a:ext cx="6099175" cy="34305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buFontTx/>
              <a:buNone/>
            </a:pPr>
            <a:endParaRPr lang="en-US" dirty="0" smtClean="0">
              <a:latin typeface="Calibri" charset="0"/>
              <a:ea typeface="MS PGothic" charset="0"/>
            </a:endParaRPr>
          </a:p>
          <a:p>
            <a:endParaRPr lang="en-US" sz="1200" dirty="0">
              <a:ea typeface="+mn-ea"/>
              <a:cs typeface="+mn-cs"/>
            </a:endParaRPr>
          </a:p>
        </p:txBody>
      </p:sp>
    </p:spTree>
    <p:extLst>
      <p:ext uri="{BB962C8B-B14F-4D97-AF65-F5344CB8AC3E}">
        <p14:creationId xmlns:p14="http://schemas.microsoft.com/office/powerpoint/2010/main" val="37872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sz="800" dirty="0" smtClean="0"/>
              <a:t>Our</a:t>
            </a:r>
            <a:r>
              <a:rPr lang="en-US" sz="800" baseline="0" dirty="0" smtClean="0"/>
              <a:t> rapid ascent reflects the customer traction we have and value we deliver to customers – with thousands of security customers and 40% year-over-year growth, we are the fastest growing SIEM vendor in the market. 2011 was our first time in </a:t>
            </a:r>
            <a:r>
              <a:rPr lang="en-US" sz="800" baseline="0" smtClean="0"/>
              <a:t>the MQ; In </a:t>
            </a:r>
            <a:r>
              <a:rPr lang="en-US" sz="800" baseline="0" dirty="0" smtClean="0"/>
              <a:t>2 short years we raced up to the top quadrant in the MQ.</a:t>
            </a:r>
            <a:endParaRPr lang="en-US" sz="800" dirty="0"/>
          </a:p>
        </p:txBody>
      </p:sp>
    </p:spTree>
    <p:extLst>
      <p:ext uri="{BB962C8B-B14F-4D97-AF65-F5344CB8AC3E}">
        <p14:creationId xmlns:p14="http://schemas.microsoft.com/office/powerpoint/2010/main" val="128777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start with today’s ever changing threat landscape:</a:t>
            </a:r>
          </a:p>
          <a:p>
            <a:endParaRPr lang="en-US" baseline="0" dirty="0" smtClean="0"/>
          </a:p>
          <a:p>
            <a:r>
              <a:rPr lang="en-US" u="none" baseline="0" dirty="0" smtClean="0"/>
              <a:t>With all the news on cyber attacks and security breaches, you know we are constantly up against 3 very sophisticated adversaries:</a:t>
            </a:r>
            <a:endParaRPr lang="en-US" baseline="0" dirty="0" smtClean="0"/>
          </a:p>
          <a:p>
            <a:r>
              <a:rPr lang="en-US" baseline="0" dirty="0" smtClean="0"/>
              <a:t>the cyber criminals, </a:t>
            </a:r>
          </a:p>
          <a:p>
            <a:r>
              <a:rPr lang="en-US" baseline="0" dirty="0" smtClean="0"/>
              <a:t>the nation states </a:t>
            </a:r>
          </a:p>
          <a:p>
            <a:r>
              <a:rPr lang="en-US" baseline="0" dirty="0" smtClean="0"/>
              <a:t>and also the malicious Insiders; </a:t>
            </a:r>
          </a:p>
          <a:p>
            <a:endParaRPr lang="en-US" baseline="0" dirty="0" smtClean="0"/>
          </a:p>
          <a:p>
            <a:r>
              <a:rPr lang="en-US" baseline="0" dirty="0" smtClean="0"/>
              <a:t>All going after major stakes of  our life, our company and our nation.</a:t>
            </a:r>
          </a:p>
          <a:p>
            <a:endParaRPr lang="en-US" dirty="0"/>
          </a:p>
        </p:txBody>
      </p:sp>
      <p:sp>
        <p:nvSpPr>
          <p:cNvPr id="4" name="Slide Number Placeholder 3"/>
          <p:cNvSpPr>
            <a:spLocks noGrp="1"/>
          </p:cNvSpPr>
          <p:nvPr>
            <p:ph type="sldNum" sz="quarter" idx="10"/>
          </p:nvPr>
        </p:nvSpPr>
        <p:spPr/>
        <p:txBody>
          <a:bodyPr/>
          <a:lstStyle/>
          <a:p>
            <a:fld id="{8170DDF9-020C-CF4D-A16B-BA7F9076DB0A}"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384045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800" dirty="0" smtClean="0"/>
              <a:t>MIKROCOP</a:t>
            </a:r>
            <a:r>
              <a:rPr lang="sl-SI" sz="800" baseline="0" dirty="0" smtClean="0"/>
              <a:t> ZGODBA:</a:t>
            </a:r>
          </a:p>
          <a:p>
            <a:pPr marL="171450" indent="-171450">
              <a:buFontTx/>
              <a:buChar char="-"/>
            </a:pPr>
            <a:r>
              <a:rPr lang="sl-SI" sz="800" baseline="0" dirty="0" smtClean="0"/>
              <a:t>Začeli kot </a:t>
            </a:r>
            <a:r>
              <a:rPr lang="sl-SI" sz="800" baseline="0" dirty="0" err="1" smtClean="0"/>
              <a:t>siem</a:t>
            </a:r>
            <a:r>
              <a:rPr lang="sl-SI" sz="800" baseline="0" dirty="0" smtClean="0"/>
              <a:t>, ampak stvar prerasla  v veliko več. Sedaj imajo dostop do njih tudi razvijalci. Obveščanje o napakah v kritičnih servisih…</a:t>
            </a:r>
          </a:p>
          <a:p>
            <a:endParaRPr lang="en-US" sz="1000"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27</a:t>
            </a:fld>
            <a:endParaRPr lang="en-US" dirty="0"/>
          </a:p>
        </p:txBody>
      </p:sp>
    </p:spTree>
    <p:extLst>
      <p:ext uri="{BB962C8B-B14F-4D97-AF65-F5344CB8AC3E}">
        <p14:creationId xmlns:p14="http://schemas.microsoft.com/office/powerpoint/2010/main" val="333127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DEJAN ORNIG</a:t>
            </a:r>
          </a:p>
          <a:p>
            <a:endParaRPr lang="sl-SI" dirty="0" smtClean="0"/>
          </a:p>
          <a:p>
            <a:endParaRPr lang="sl-SI" dirty="0" smtClean="0"/>
          </a:p>
          <a:p>
            <a:endParaRPr lang="sl-SI" dirty="0" smtClean="0"/>
          </a:p>
          <a:p>
            <a:r>
              <a:rPr lang="en-US" dirty="0" smtClean="0"/>
              <a:t>The</a:t>
            </a:r>
            <a:r>
              <a:rPr lang="en-US" baseline="0" dirty="0" smtClean="0"/>
              <a:t> </a:t>
            </a:r>
            <a:r>
              <a:rPr lang="en-US" baseline="0" dirty="0" smtClean="0"/>
              <a:t>number of threats is increasing and also becoming more advanced. Today’s advanced </a:t>
            </a:r>
            <a:r>
              <a:rPr lang="en-US" b="1" baseline="0" dirty="0" smtClean="0"/>
              <a:t>threats are stealthy and sophisticated </a:t>
            </a:r>
            <a:r>
              <a:rPr lang="en-US" baseline="0" dirty="0" smtClean="0"/>
              <a:t>and </a:t>
            </a:r>
            <a:r>
              <a:rPr lang="en-US" b="1" baseline="0" dirty="0" smtClean="0"/>
              <a:t>evade detection from traditional, point security products </a:t>
            </a:r>
            <a:r>
              <a:rPr lang="en-US" baseline="0" dirty="0" smtClean="0"/>
              <a:t>that look for specific threat signatures. Above are 3 types of advanced threats. They are good at </a:t>
            </a:r>
            <a:r>
              <a:rPr lang="en-US" b="1" baseline="0" dirty="0" smtClean="0"/>
              <a:t>stealing confidential data, </a:t>
            </a:r>
            <a:r>
              <a:rPr lang="en-US" baseline="0" dirty="0" smtClean="0"/>
              <a:t>whether it </a:t>
            </a:r>
            <a:r>
              <a:rPr lang="en-US" b="1" baseline="0" dirty="0" smtClean="0"/>
              <a:t>be credit cards or IP</a:t>
            </a:r>
            <a:r>
              <a:rPr lang="en-US" baseline="0" dirty="0" smtClean="0"/>
              <a:t>, and many of their victims unfortunately end </a:t>
            </a:r>
            <a:r>
              <a:rPr lang="en-US" b="1" baseline="0" dirty="0" smtClean="0"/>
              <a:t>up in the headlines</a:t>
            </a:r>
            <a:r>
              <a:rPr lang="en-US" baseline="0" dirty="0" smtClean="0"/>
              <a:t>.</a:t>
            </a:r>
          </a:p>
          <a:p>
            <a:endParaRPr lang="en-US" baseline="0" dirty="0" smtClean="0"/>
          </a:p>
          <a:p>
            <a:r>
              <a:rPr lang="en-US" baseline="0" dirty="0" smtClean="0"/>
              <a:t>Cyber criminals include the credit card theft at Target and Neiman Marcus. </a:t>
            </a:r>
            <a:r>
              <a:rPr lang="en-US" b="1" baseline="0" dirty="0" smtClean="0"/>
              <a:t>Nation state attacks include Iran</a:t>
            </a:r>
            <a:r>
              <a:rPr lang="sl-SI" b="1" baseline="0" dirty="0" smtClean="0"/>
              <a:t>, </a:t>
            </a:r>
            <a:r>
              <a:rPr lang="en-US" b="1" baseline="0" dirty="0" smtClean="0"/>
              <a:t>China</a:t>
            </a:r>
            <a:r>
              <a:rPr lang="sl-SI" b="1" baseline="0" dirty="0" smtClean="0"/>
              <a:t> and North </a:t>
            </a:r>
            <a:r>
              <a:rPr lang="sl-SI" b="1" baseline="0" dirty="0" err="1" smtClean="0"/>
              <a:t>Korea</a:t>
            </a:r>
            <a:r>
              <a:rPr lang="en-US" b="1" baseline="0" dirty="0" smtClean="0"/>
              <a:t> </a:t>
            </a:r>
            <a:r>
              <a:rPr lang="en-US" baseline="0" dirty="0" smtClean="0"/>
              <a:t>attacking governments and private sector companies to steal intellectual property and/or national secrets.</a:t>
            </a:r>
          </a:p>
          <a:p>
            <a:endParaRPr lang="en-US" baseline="0" dirty="0" smtClean="0"/>
          </a:p>
          <a:p>
            <a:r>
              <a:rPr lang="en-US" baseline="0" dirty="0" smtClean="0"/>
              <a:t>FYI these advanced threats are also commonly called </a:t>
            </a:r>
            <a:r>
              <a:rPr lang="en-US" b="1" baseline="0" dirty="0" smtClean="0"/>
              <a:t>APTs, or Advanced Persistent Threats</a:t>
            </a:r>
            <a:r>
              <a:rPr lang="en-US" baseline="0" dirty="0" smtClean="0"/>
              <a:t>.</a:t>
            </a:r>
            <a:endParaRPr lang="en-US" dirty="0" smtClean="0"/>
          </a:p>
          <a:p>
            <a:endParaRPr lang="en-US" dirty="0" smtClean="0"/>
          </a:p>
          <a:p>
            <a:r>
              <a:rPr lang="en-US" dirty="0" smtClean="0"/>
              <a:t>APT</a:t>
            </a:r>
            <a:r>
              <a:rPr lang="en-US" baseline="0" dirty="0" smtClean="0"/>
              <a:t> are hard to detect because they are not signature-based and hide behind legitimate credentialed activity to evade detection from traditional, point security products. </a:t>
            </a:r>
            <a:r>
              <a:rPr lang="en-US" dirty="0" smtClean="0"/>
              <a:t>Every year</a:t>
            </a:r>
            <a:r>
              <a:rPr lang="en-US" baseline="0" dirty="0" smtClean="0"/>
              <a:t> companies like </a:t>
            </a:r>
            <a:r>
              <a:rPr lang="en-US" baseline="0" dirty="0" err="1" smtClean="0"/>
              <a:t>Mandiant</a:t>
            </a:r>
            <a:r>
              <a:rPr lang="en-US" baseline="0" dirty="0" smtClean="0"/>
              <a:t> produce reports that describe the trends identified based on the breach investigation work that they do as part of their consulting practices.  There are a couple metrics that I found interesting reading their recent reports.</a:t>
            </a:r>
          </a:p>
          <a:p>
            <a:endParaRPr lang="en-US" baseline="0" dirty="0" smtClean="0"/>
          </a:p>
          <a:p>
            <a:r>
              <a:rPr lang="en-US" baseline="0" dirty="0" smtClean="0"/>
              <a:t>100% is often </a:t>
            </a:r>
            <a:r>
              <a:rPr lang="en-US" b="1" baseline="0" dirty="0" smtClean="0"/>
              <a:t>via stealing password hashes or using </a:t>
            </a:r>
            <a:r>
              <a:rPr lang="en-US" b="1" baseline="0" dirty="0" err="1" smtClean="0"/>
              <a:t>keyloggers</a:t>
            </a:r>
            <a:r>
              <a:rPr lang="en-US" baseline="0" dirty="0" smtClean="0"/>
              <a:t>. Often they steal </a:t>
            </a:r>
            <a:r>
              <a:rPr lang="en-US" b="1" baseline="0" dirty="0" smtClean="0"/>
              <a:t>admin-level credentials </a:t>
            </a:r>
            <a:r>
              <a:rPr lang="en-US" baseline="0" dirty="0" smtClean="0"/>
              <a:t>so they can access many other systems and not be detected.</a:t>
            </a:r>
          </a:p>
          <a:p>
            <a:r>
              <a:rPr lang="en-US" baseline="0" dirty="0" smtClean="0"/>
              <a:t>The 40 implies that even if you see malware in one place, you need to look much further as there </a:t>
            </a:r>
            <a:r>
              <a:rPr lang="en-US" b="1" baseline="0" dirty="0" smtClean="0"/>
              <a:t>are likely multiple infected machines and backdoors</a:t>
            </a:r>
          </a:p>
          <a:p>
            <a:r>
              <a:rPr lang="en-US" baseline="0" dirty="0" smtClean="0"/>
              <a:t>243 days shows how they can </a:t>
            </a:r>
            <a:r>
              <a:rPr lang="en-US" b="1" baseline="0" dirty="0" smtClean="0"/>
              <a:t>evade detection for months at a time</a:t>
            </a:r>
            <a:r>
              <a:rPr lang="en-US" baseline="0" dirty="0" smtClean="0"/>
              <a:t>. They move slow and low and do not set off alarms from point, signature-based security products like anti-malware solutions.</a:t>
            </a:r>
          </a:p>
          <a:p>
            <a:pPr marL="0" marR="0" indent="0" algn="l" defTabSz="512763" rtl="0" eaLnBrk="1" fontAlgn="base" latinLnBrk="0" hangingPunct="1">
              <a:lnSpc>
                <a:spcPct val="100000"/>
              </a:lnSpc>
              <a:spcBef>
                <a:spcPct val="30000"/>
              </a:spcBef>
              <a:spcAft>
                <a:spcPct val="0"/>
              </a:spcAft>
              <a:buClrTx/>
              <a:buSzTx/>
              <a:buFontTx/>
              <a:buNone/>
              <a:tabLst/>
              <a:defRPr/>
            </a:pPr>
            <a:r>
              <a:rPr lang="en-US" dirty="0" smtClean="0"/>
              <a:t>63%</a:t>
            </a:r>
            <a:r>
              <a:rPr lang="en-US" baseline="0" dirty="0" smtClean="0"/>
              <a:t> o</a:t>
            </a:r>
            <a:r>
              <a:rPr lang="en-US" dirty="0" smtClean="0"/>
              <a:t>f victims were notified by an external entity.</a:t>
            </a:r>
            <a:r>
              <a:rPr lang="en-US" baseline="0" dirty="0" smtClean="0"/>
              <a:t> Notification usually starts with </a:t>
            </a:r>
            <a:r>
              <a:rPr lang="en-US" b="1" baseline="0" dirty="0" smtClean="0"/>
              <a:t>customer complaints like bank account drained or credit card maxed out</a:t>
            </a:r>
            <a:r>
              <a:rPr lang="en-US" baseline="0" dirty="0" smtClean="0"/>
              <a:t>. Often FBI informs them.</a:t>
            </a:r>
            <a:endParaRPr lang="en-US" dirty="0" smtClean="0"/>
          </a:p>
          <a:p>
            <a:endParaRPr lang="en-US" dirty="0"/>
          </a:p>
        </p:txBody>
      </p:sp>
      <p:sp>
        <p:nvSpPr>
          <p:cNvPr id="4" name="Slide Number Placeholder 3"/>
          <p:cNvSpPr>
            <a:spLocks noGrp="1"/>
          </p:cNvSpPr>
          <p:nvPr>
            <p:ph type="sldNum" sz="quarter" idx="10"/>
          </p:nvPr>
        </p:nvSpPr>
        <p:spPr/>
        <p:txBody>
          <a:bodyPr/>
          <a:lstStyle/>
          <a:p>
            <a:fld id="{8170DDF9-020C-CF4D-A16B-BA7F9076DB0A}" type="slidenum">
              <a:rPr lang="en-US" smtClean="0"/>
              <a:t>3</a:t>
            </a:fld>
            <a:endParaRPr lang="en-US"/>
          </a:p>
        </p:txBody>
      </p:sp>
    </p:spTree>
    <p:extLst>
      <p:ext uri="{BB962C8B-B14F-4D97-AF65-F5344CB8AC3E}">
        <p14:creationId xmlns:p14="http://schemas.microsoft.com/office/powerpoint/2010/main" val="412032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4</a:t>
            </a:fld>
            <a:endParaRPr lang="en-US" dirty="0"/>
          </a:p>
        </p:txBody>
      </p:sp>
    </p:spTree>
    <p:extLst>
      <p:ext uri="{BB962C8B-B14F-4D97-AF65-F5344CB8AC3E}">
        <p14:creationId xmlns:p14="http://schemas.microsoft.com/office/powerpoint/2010/main" val="175892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ZEUS:</a:t>
            </a:r>
            <a:r>
              <a:rPr lang="sl-SI" baseline="0" dirty="0" smtClean="0"/>
              <a:t> odkrit leta 2007, da bi ukradli podatke US </a:t>
            </a:r>
            <a:r>
              <a:rPr lang="sl-SI" baseline="0" dirty="0" err="1" smtClean="0"/>
              <a:t>Department</a:t>
            </a:r>
            <a:r>
              <a:rPr lang="sl-SI" baseline="0" dirty="0" smtClean="0"/>
              <a:t> of Transport. Uporabljen tudi za nameščanje CRPYTOLOCKER </a:t>
            </a:r>
            <a:r>
              <a:rPr lang="sl-SI" baseline="0" dirty="0" err="1" smtClean="0"/>
              <a:t>ransomware</a:t>
            </a:r>
            <a:r>
              <a:rPr lang="sl-SI" baseline="0" dirty="0" smtClean="0"/>
              <a:t>-a.</a:t>
            </a:r>
            <a:endParaRPr lang="sl-SI" dirty="0" smtClean="0"/>
          </a:p>
          <a:p>
            <a:endParaRPr lang="sl-SI" dirty="0" smtClean="0"/>
          </a:p>
          <a:p>
            <a:endParaRPr lang="sl-SI" dirty="0" smtClean="0"/>
          </a:p>
          <a:p>
            <a:r>
              <a:rPr lang="en-US" dirty="0" smtClean="0"/>
              <a:t>Use </a:t>
            </a:r>
            <a:r>
              <a:rPr lang="en-US" dirty="0" smtClean="0"/>
              <a:t>the animation to talk to the </a:t>
            </a:r>
            <a:r>
              <a:rPr lang="en-US" sz="900" b="1" dirty="0" smtClean="0"/>
              <a:t>Zeus</a:t>
            </a:r>
            <a:r>
              <a:rPr lang="en-US" sz="900" b="1" baseline="0" dirty="0" smtClean="0"/>
              <a:t> attack scenario </a:t>
            </a:r>
            <a:r>
              <a:rPr lang="en-US" baseline="0" dirty="0" smtClean="0"/>
              <a:t>described in the Zeus demo.</a:t>
            </a:r>
          </a:p>
          <a:p>
            <a:r>
              <a:rPr lang="en-US" baseline="0" dirty="0" err="1" smtClean="0"/>
              <a:t>Reconn</a:t>
            </a:r>
            <a:r>
              <a:rPr lang="en-US" baseline="0" dirty="0" smtClean="0"/>
              <a:t> – find vulnerability, find method most likely to gain access – locate vulnerable server with .</a:t>
            </a:r>
            <a:r>
              <a:rPr lang="en-US" baseline="0" dirty="0" err="1" smtClean="0"/>
              <a:t>pdf</a:t>
            </a:r>
            <a:endParaRPr lang="en-US" baseline="0" dirty="0" smtClean="0"/>
          </a:p>
          <a:p>
            <a:r>
              <a:rPr lang="en-US" baseline="0" dirty="0" err="1" smtClean="0"/>
              <a:t>Reconn</a:t>
            </a:r>
            <a:r>
              <a:rPr lang="en-US" baseline="0" dirty="0" smtClean="0"/>
              <a:t> - Attacker attacks an extranet portal (vulnerable server) and steals a known good document (.</a:t>
            </a:r>
            <a:r>
              <a:rPr lang="en-US" baseline="0" dirty="0" err="1" smtClean="0"/>
              <a:t>pdf</a:t>
            </a:r>
            <a:r>
              <a:rPr lang="en-US" baseline="0" dirty="0" smtClean="0"/>
              <a:t>)</a:t>
            </a:r>
          </a:p>
          <a:p>
            <a:r>
              <a:rPr lang="en-US" baseline="0" dirty="0" err="1" smtClean="0"/>
              <a:t>Weaponization</a:t>
            </a:r>
            <a:r>
              <a:rPr lang="en-US" baseline="0" dirty="0" smtClean="0"/>
              <a:t> - Attacker creates malware and packages up in </a:t>
            </a:r>
            <a:r>
              <a:rPr lang="en-US" baseline="0" dirty="0" err="1" smtClean="0"/>
              <a:t>pdf</a:t>
            </a:r>
            <a:r>
              <a:rPr lang="en-US" baseline="0" dirty="0" smtClean="0"/>
              <a:t> and names it the same document as that on the portal (look like a good document)</a:t>
            </a:r>
          </a:p>
          <a:p>
            <a:r>
              <a:rPr lang="en-US" baseline="0" dirty="0" smtClean="0"/>
              <a:t>Delivery - Attacker spoofs (use technique to send email that looks like it’s coming from an employee of the company) a company employee email and sends to several targets at the company</a:t>
            </a:r>
          </a:p>
          <a:p>
            <a:r>
              <a:rPr lang="en-US" baseline="0" dirty="0" smtClean="0"/>
              <a:t>Exploitation – User (all it takes is one) reads email, open the attachment, exploits a vulnerable in a document reader that allows programs to run</a:t>
            </a:r>
          </a:p>
          <a:p>
            <a:r>
              <a:rPr lang="en-US" baseline="0" dirty="0" smtClean="0"/>
              <a:t>Installation – program installs several programs that over-write “good” programs on the computer – the calculator program – </a:t>
            </a:r>
            <a:r>
              <a:rPr lang="en-US" baseline="0" dirty="0" err="1" smtClean="0"/>
              <a:t>calc.exe</a:t>
            </a:r>
            <a:endParaRPr lang="en-US" baseline="0" dirty="0" smtClean="0"/>
          </a:p>
          <a:p>
            <a:r>
              <a:rPr lang="en-US" baseline="0" dirty="0" smtClean="0"/>
              <a:t>Installation – </a:t>
            </a:r>
            <a:r>
              <a:rPr lang="en-US" baseline="0" dirty="0" err="1" smtClean="0"/>
              <a:t>calc.exe</a:t>
            </a:r>
            <a:r>
              <a:rPr lang="en-US" baseline="0" dirty="0" smtClean="0"/>
              <a:t> spans </a:t>
            </a:r>
            <a:r>
              <a:rPr lang="en-US" baseline="0" dirty="0" err="1" smtClean="0"/>
              <a:t>svchost.exe</a:t>
            </a:r>
            <a:r>
              <a:rPr lang="en-US" baseline="0" dirty="0" smtClean="0"/>
              <a:t>, a generic program on windows machines</a:t>
            </a:r>
          </a:p>
          <a:p>
            <a:r>
              <a:rPr lang="en-US" baseline="0" dirty="0" smtClean="0"/>
              <a:t>Command and Control – </a:t>
            </a:r>
            <a:r>
              <a:rPr lang="en-US" baseline="0" dirty="0" err="1" smtClean="0"/>
              <a:t>svchost.exe</a:t>
            </a:r>
            <a:r>
              <a:rPr lang="en-US" baseline="0" dirty="0" smtClean="0"/>
              <a:t> establishes communication to remote command and control server.</a:t>
            </a:r>
          </a:p>
          <a:p>
            <a:endParaRPr lang="en-US" baseline="0" dirty="0" smtClean="0"/>
          </a:p>
          <a:p>
            <a:r>
              <a:rPr lang="en-US" baseline="0" dirty="0" smtClean="0"/>
              <a:t>Point out – this came from a real example.  The left shows the different defensive technologies that might have seen something.</a:t>
            </a:r>
          </a:p>
          <a:p>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29024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Looked at in a slightly different manner, the Splunk user will link the different events together to determine if their organization is being attacked. In this example some of the events they can link together might be the malware delivery or </a:t>
            </a:r>
            <a:r>
              <a:rPr lang="en-US" b="1" baseline="0" dirty="0" smtClean="0"/>
              <a:t>download</a:t>
            </a:r>
            <a:r>
              <a:rPr lang="en-US" baseline="0" dirty="0" smtClean="0"/>
              <a:t> (as seen by the email or web device), the </a:t>
            </a:r>
            <a:r>
              <a:rPr lang="en-US" b="1" baseline="0" dirty="0" smtClean="0"/>
              <a:t>malware execution and installation</a:t>
            </a:r>
            <a:r>
              <a:rPr lang="en-US" baseline="0" dirty="0" smtClean="0"/>
              <a:t> (as seen by the endpoint device) and then the </a:t>
            </a:r>
            <a:r>
              <a:rPr lang="en-US" b="1" baseline="0" dirty="0" smtClean="0"/>
              <a:t>malicious communication </a:t>
            </a:r>
            <a:r>
              <a:rPr lang="en-US" baseline="0" dirty="0" smtClean="0"/>
              <a:t>between the infected endpoint device talking to the attacker (as seen by the network devices – either web, firewall, wire data device, etc.).  Notice the malicious communication might have been detected by the security device or by anomaly detection or by matching the destination traffic to some </a:t>
            </a:r>
            <a:r>
              <a:rPr lang="en-US" b="1" baseline="0" dirty="0" smtClean="0"/>
              <a:t>black list of known attacker destination IP address</a:t>
            </a:r>
            <a:r>
              <a:rPr lang="en-US" baseline="0" dirty="0" smtClean="0"/>
              <a:t>.  Any one of these events/activities would be captured by security/infrastructure devices that would be the definitive record of the attack.  </a:t>
            </a:r>
          </a:p>
          <a:p>
            <a:endParaRPr lang="en-US" baseline="0" dirty="0" smtClean="0"/>
          </a:p>
          <a:p>
            <a:r>
              <a:rPr lang="en-US" baseline="0" dirty="0" smtClean="0"/>
              <a:t>The security analysts is looking for related events &amp; activities, to determine the scope of the attack, look for other victim or additional compromised host, what the attacker or malware is trying to do.</a:t>
            </a:r>
          </a:p>
        </p:txBody>
      </p:sp>
      <p:sp>
        <p:nvSpPr>
          <p:cNvPr id="4" name="Slide Number Placeholder 3"/>
          <p:cNvSpPr>
            <a:spLocks noGrp="1"/>
          </p:cNvSpPr>
          <p:nvPr>
            <p:ph type="sldNum" sz="quarter" idx="10"/>
          </p:nvPr>
        </p:nvSpPr>
        <p:spPr/>
        <p:txBody>
          <a:bodyPr/>
          <a:lstStyle/>
          <a:p>
            <a:fld id="{A3F07D8F-2101-4538-B4F2-6EE5F60E73D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9611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animation shows how the attack is traced back to the root.</a:t>
            </a:r>
            <a:endParaRPr lang="en-US" dirty="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53565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627" y="4343400"/>
            <a:ext cx="6246368" cy="4114800"/>
          </a:xfrm>
        </p:spPr>
        <p:txBody>
          <a:bodyPr>
            <a:noAutofit/>
          </a:bodyPr>
          <a:lstStyle/>
          <a:p>
            <a:pPr marL="221782" indent="-221782">
              <a:buAutoNum type="alphaUcParenR"/>
            </a:pPr>
            <a:endParaRPr lang="en-US" baseline="0" dirty="0" smtClean="0"/>
          </a:p>
        </p:txBody>
      </p:sp>
      <p:sp>
        <p:nvSpPr>
          <p:cNvPr id="4" name="Slide Number Placeholder 3"/>
          <p:cNvSpPr>
            <a:spLocks noGrp="1"/>
          </p:cNvSpPr>
          <p:nvPr>
            <p:ph type="sldNum" sz="quarter" idx="10"/>
          </p:nvPr>
        </p:nvSpPr>
        <p:spPr/>
        <p:txBody>
          <a:bodyPr/>
          <a:lstStyle/>
          <a:p>
            <a:pPr>
              <a:defRPr/>
            </a:pPr>
            <a:fld id="{CA066C01-18BF-6F4D-9334-C915035FD91A}" type="slidenum">
              <a:rPr lang="en-US" smtClean="0"/>
              <a:pPr>
                <a:defRPr/>
              </a:pPr>
              <a:t>9</a:t>
            </a:fld>
            <a:endParaRPr lang="en-US"/>
          </a:p>
        </p:txBody>
      </p:sp>
    </p:spTree>
    <p:extLst>
      <p:ext uri="{BB962C8B-B14F-4D97-AF65-F5344CB8AC3E}">
        <p14:creationId xmlns:p14="http://schemas.microsoft.com/office/powerpoint/2010/main" val="96682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To niso hekerji.</a:t>
            </a:r>
          </a:p>
          <a:p>
            <a:endParaRPr lang="sl-SI" dirty="0" smtClean="0"/>
          </a:p>
          <a:p>
            <a:r>
              <a:rPr lang="sl-SI" dirty="0" smtClean="0"/>
              <a:t>Lahko nenamensko:</a:t>
            </a:r>
            <a:r>
              <a:rPr lang="sl-SI" baseline="0" dirty="0" smtClean="0"/>
              <a:t> </a:t>
            </a:r>
            <a:r>
              <a:rPr lang="sl-SI" dirty="0" smtClean="0"/>
              <a:t>Kraja laptopa, pošiljanje maila napačni osebi.</a:t>
            </a:r>
          </a:p>
          <a:p>
            <a:endParaRPr lang="sl-SI" dirty="0" smtClean="0"/>
          </a:p>
          <a:p>
            <a:r>
              <a:rPr lang="sl-SI" dirty="0" smtClean="0"/>
              <a:t>Motivacija:</a:t>
            </a:r>
            <a:r>
              <a:rPr lang="sl-SI" baseline="0" dirty="0" smtClean="0"/>
              <a:t> </a:t>
            </a:r>
            <a:endParaRPr lang="sl-SI" dirty="0" smtClean="0"/>
          </a:p>
          <a:p>
            <a:endParaRPr lang="sl-SI" dirty="0" smtClean="0"/>
          </a:p>
          <a:p>
            <a:r>
              <a:rPr lang="sl-SI" dirty="0" smtClean="0"/>
              <a:t>Zaposleni ki zapuščajo</a:t>
            </a:r>
            <a:r>
              <a:rPr lang="sl-SI" baseline="0" dirty="0" smtClean="0"/>
              <a:t> podjetje:</a:t>
            </a:r>
          </a:p>
          <a:p>
            <a:pPr marL="171450" indent="-171450">
              <a:buFontTx/>
              <a:buChar char="-"/>
            </a:pPr>
            <a:r>
              <a:rPr lang="sl-SI" baseline="0" dirty="0" smtClean="0"/>
              <a:t>Grejo h konkurenci in tja prenesejo tudi podatke o strankah – velika poslovna škoda</a:t>
            </a:r>
          </a:p>
          <a:p>
            <a:pPr marL="171450" indent="-171450">
              <a:buFontTx/>
              <a:buChar char="-"/>
            </a:pPr>
            <a:endParaRPr lang="sl-SI" baseline="0" dirty="0" smtClean="0"/>
          </a:p>
          <a:p>
            <a:pPr marL="0" indent="0">
              <a:buFontTx/>
              <a:buNone/>
            </a:pPr>
            <a:r>
              <a:rPr lang="sl-SI" baseline="0" dirty="0" smtClean="0"/>
              <a:t>Seznami sumljivih uporabnikov, katere je treba pozorneje spremljati.</a:t>
            </a:r>
          </a:p>
          <a:p>
            <a:pPr marL="171450" indent="-171450">
              <a:buFontTx/>
              <a:buChar char="-"/>
            </a:pPr>
            <a:endParaRPr lang="sl-SI" baseline="0" dirty="0" smtClean="0"/>
          </a:p>
          <a:p>
            <a:pPr marL="0" indent="0">
              <a:buFontTx/>
              <a:buNone/>
            </a:pPr>
            <a:r>
              <a:rPr lang="sl-SI" baseline="0" dirty="0" smtClean="0"/>
              <a:t>DLP – delno učinkovito</a:t>
            </a:r>
          </a:p>
          <a:p>
            <a:pPr marL="171450" indent="-171450">
              <a:buFontTx/>
              <a:buChar char="-"/>
            </a:pPr>
            <a:endParaRPr lang="sl-SI" baseline="0" dirty="0" smtClean="0"/>
          </a:p>
          <a:p>
            <a:pPr marL="0" indent="0">
              <a:buFontTx/>
              <a:buNone/>
            </a:pPr>
            <a:endParaRPr lang="sl-SI" baseline="0" dirty="0" smtClean="0"/>
          </a:p>
          <a:p>
            <a:pPr marL="0" indent="0">
              <a:buFontTx/>
              <a:buNone/>
            </a:pPr>
            <a:r>
              <a:rPr lang="sl-SI" baseline="0" dirty="0" smtClean="0"/>
              <a:t>FBI: 90% IT sabotaž so </a:t>
            </a:r>
            <a:r>
              <a:rPr lang="sl-SI" baseline="0" dirty="0" err="1" smtClean="0"/>
              <a:t>pozvročili</a:t>
            </a:r>
            <a:r>
              <a:rPr lang="sl-SI" baseline="0" dirty="0" smtClean="0"/>
              <a:t> sistemski administratorji</a:t>
            </a:r>
          </a:p>
          <a:p>
            <a:pPr marL="0" indent="0">
              <a:buFontTx/>
              <a:buNone/>
            </a:pPr>
            <a:endParaRPr lang="sl-SI" baseline="0" dirty="0" smtClean="0"/>
          </a:p>
          <a:p>
            <a:pPr marL="0" indent="0">
              <a:buFontTx/>
              <a:buNone/>
            </a:pPr>
            <a:r>
              <a:rPr lang="sl-SI" baseline="0" dirty="0" smtClean="0"/>
              <a:t>Problem predstavljajo tudi pogodbeni sodelavci.</a:t>
            </a:r>
          </a:p>
          <a:p>
            <a:pPr marL="0" indent="0">
              <a:buFontTx/>
              <a:buNone/>
            </a:pPr>
            <a:endParaRPr lang="sl-SI" baseline="0" dirty="0" smtClean="0"/>
          </a:p>
        </p:txBody>
      </p:sp>
      <p:sp>
        <p:nvSpPr>
          <p:cNvPr id="4" name="Slide Number Placeholder 3"/>
          <p:cNvSpPr>
            <a:spLocks noGrp="1"/>
          </p:cNvSpPr>
          <p:nvPr>
            <p:ph type="sldNum" sz="quarter" idx="10"/>
          </p:nvPr>
        </p:nvSpPr>
        <p:spPr/>
        <p:txBody>
          <a:bodyPr/>
          <a:lstStyle/>
          <a:p>
            <a:fld id="{8170DDF9-020C-CF4D-A16B-BA7F9076DB0A}" type="slidenum">
              <a:rPr lang="en-US" smtClean="0">
                <a:solidFill>
                  <a:prstClr val="black"/>
                </a:solidFill>
                <a:latin typeface="Calibri"/>
              </a:rPr>
              <a:pPr/>
              <a:t>10</a:t>
            </a:fld>
            <a:endParaRPr lang="en-US" dirty="0">
              <a:solidFill>
                <a:prstClr val="black"/>
              </a:solidFill>
              <a:latin typeface="Calibri"/>
            </a:endParaRPr>
          </a:p>
        </p:txBody>
      </p:sp>
    </p:spTree>
    <p:extLst>
      <p:ext uri="{BB962C8B-B14F-4D97-AF65-F5344CB8AC3E}">
        <p14:creationId xmlns:p14="http://schemas.microsoft.com/office/powerpoint/2010/main" val="236945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eaLnBrk="1" latinLnBrk="0" hangingPunct="1">
              <a:lnSpc>
                <a:spcPct val="100000"/>
              </a:lnSpc>
              <a:buClrTx/>
              <a:buSzTx/>
              <a:buFontTx/>
              <a:buNone/>
              <a:tabLst/>
              <a:defRPr/>
            </a:pPr>
            <a:r>
              <a:rPr lang="en-US" sz="1000" dirty="0"/>
              <a:t>Splunk is a Security Intelligence Platform and we can address a number of security use cases. We’re more flexible than a SIEM and can be used for non-security use cases. Splunk software can complement or replace existing SIEM deployments, while also addressing more complex security use cases, such as supporting fraud detection and finding insider threats.</a:t>
            </a:r>
          </a:p>
          <a:p>
            <a:endParaRPr lang="en-US" sz="1000" dirty="0"/>
          </a:p>
        </p:txBody>
      </p:sp>
      <p:sp>
        <p:nvSpPr>
          <p:cNvPr id="4" name="Slide Number Placeholder 3"/>
          <p:cNvSpPr>
            <a:spLocks noGrp="1"/>
          </p:cNvSpPr>
          <p:nvPr>
            <p:ph type="sldNum" sz="quarter" idx="10"/>
          </p:nvPr>
        </p:nvSpPr>
        <p:spPr/>
        <p:txBody>
          <a:bodyPr/>
          <a:lstStyle/>
          <a:p>
            <a:fld id="{30F572C1-7C42-41B7-842E-94EC6BB289E4}" type="slidenum">
              <a:rPr lang="en-US" smtClean="0"/>
              <a:pPr/>
              <a:t>11</a:t>
            </a:fld>
            <a:endParaRPr lang="en-US" dirty="0"/>
          </a:p>
        </p:txBody>
      </p:sp>
    </p:spTree>
    <p:extLst>
      <p:ext uri="{BB962C8B-B14F-4D97-AF65-F5344CB8AC3E}">
        <p14:creationId xmlns:p14="http://schemas.microsoft.com/office/powerpoint/2010/main" val="74655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4286250"/>
            <a:ext cx="9144000" cy="8572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1426" tIns="25713" rIns="51426" bIns="25713" anchor="ctr"/>
          <a:lstStyle/>
          <a:p>
            <a:pPr algn="ctr" defTabSz="816334" fontAlgn="auto">
              <a:spcBef>
                <a:spcPts val="0"/>
              </a:spcBef>
              <a:spcAft>
                <a:spcPts val="0"/>
              </a:spcAft>
              <a:defRPr/>
            </a:pPr>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logo_splunk_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9"/>
          <p:cNvSpPr txBox="1">
            <a:spLocks noChangeArrowheads="1"/>
          </p:cNvSpPr>
          <p:nvPr/>
        </p:nvSpPr>
        <p:spPr bwMode="auto">
          <a:xfrm>
            <a:off x="7613650" y="68263"/>
            <a:ext cx="1828800"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r>
              <a:rPr lang="en-US" sz="900" dirty="0">
                <a:solidFill>
                  <a:srgbClr val="A6A6A6"/>
                </a:solidFill>
              </a:rPr>
              <a:t>Copyright © </a:t>
            </a:r>
            <a:r>
              <a:rPr lang="en-US" sz="900" dirty="0" smtClean="0">
                <a:solidFill>
                  <a:srgbClr val="A6A6A6"/>
                </a:solidFill>
              </a:rPr>
              <a:t>2015 Splunk </a:t>
            </a:r>
            <a:r>
              <a:rPr lang="en-US" sz="900" dirty="0">
                <a:solidFill>
                  <a:srgbClr val="A6A6A6"/>
                </a:solidFill>
              </a:rPr>
              <a:t>Inc.</a:t>
            </a:r>
          </a:p>
        </p:txBody>
      </p:sp>
      <p:sp>
        <p:nvSpPr>
          <p:cNvPr id="6" name="Title 5"/>
          <p:cNvSpPr>
            <a:spLocks noGrp="1"/>
          </p:cNvSpPr>
          <p:nvPr>
            <p:ph type="title"/>
          </p:nvPr>
        </p:nvSpPr>
        <p:spPr>
          <a:xfrm>
            <a:off x="5035729" y="2126197"/>
            <a:ext cx="3705368" cy="857250"/>
          </a:xfrm>
        </p:spPr>
        <p:txBody>
          <a:bodyPr>
            <a:noAutofit/>
          </a:bodyPr>
          <a:lstStyle>
            <a:lvl1pPr algn="l">
              <a:defRPr sz="3000">
                <a:solidFill>
                  <a:schemeClr val="bg1"/>
                </a:solidFill>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5008173" y="3193256"/>
            <a:ext cx="3697422" cy="487561"/>
          </a:xfrm>
          <a:prstGeom prst="rect">
            <a:avLst/>
          </a:prstGeom>
        </p:spPr>
        <p:txBody>
          <a:bodyPr lIns="51426" tIns="25713" rIns="51426" bIns="25713">
            <a:normAutofit/>
          </a:bodyPr>
          <a:lstStyle>
            <a:lvl1pPr marL="0" indent="0">
              <a:buFontTx/>
              <a:buNone/>
              <a:defRPr sz="2000">
                <a:solidFill>
                  <a:schemeClr val="bg1"/>
                </a:solidFill>
              </a:defRPr>
            </a:lvl1pPr>
            <a:lvl2pPr marL="257129" indent="0">
              <a:buFontTx/>
              <a:buNone/>
              <a:defRPr>
                <a:solidFill>
                  <a:schemeClr val="bg1"/>
                </a:solidFill>
              </a:defRPr>
            </a:lvl2pPr>
            <a:lvl3pPr marL="553542" indent="0">
              <a:buFontTx/>
              <a:buNone/>
              <a:defRPr>
                <a:solidFill>
                  <a:schemeClr val="bg1"/>
                </a:solidFill>
              </a:defRPr>
            </a:lvl3pPr>
            <a:lvl4pPr marL="719962" indent="0">
              <a:buFontTx/>
              <a:buNone/>
              <a:defRPr>
                <a:solidFill>
                  <a:schemeClr val="bg1"/>
                </a:solidFill>
              </a:defRPr>
            </a:lvl4pPr>
            <a:lvl5pPr marL="647966" indent="0">
              <a:buFontTx/>
              <a:buNone/>
              <a:defRPr>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533434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Box - Blue">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5" name="AutoShape 2"/>
          <p:cNvSpPr>
            <a:spLocks noChangeArrowheads="1"/>
          </p:cNvSpPr>
          <p:nvPr/>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rgbClr val="FFFFFF"/>
                </a:solidFill>
              </a:defRPr>
            </a:lvl1pPr>
          </a:lstStyle>
          <a:p>
            <a:pPr lvl="0"/>
            <a:r>
              <a:rPr lang="en-US" smtClean="0"/>
              <a:t>Click to edit Master text styles</a:t>
            </a:r>
          </a:p>
        </p:txBody>
      </p:sp>
      <p:sp>
        <p:nvSpPr>
          <p:cNvPr id="7" name="Slide Number Placeholder 2"/>
          <p:cNvSpPr>
            <a:spLocks noGrp="1"/>
          </p:cNvSpPr>
          <p:nvPr>
            <p:ph type="sldNum" sz="quarter" idx="14"/>
          </p:nvPr>
        </p:nvSpPr>
        <p:spPr/>
        <p:txBody>
          <a:bodyPr/>
          <a:lstStyle>
            <a:lvl1pPr>
              <a:defRPr/>
            </a:lvl1pPr>
          </a:lstStyle>
          <a:p>
            <a:pPr>
              <a:defRPr/>
            </a:pPr>
            <a:fld id="{5448E482-8428-2A47-B310-0A94D5D2A084}" type="slidenum">
              <a:rPr lang="en-US" smtClean="0"/>
              <a:pPr>
                <a:defRPr/>
              </a:pPr>
              <a:t>‹#›</a:t>
            </a:fld>
            <a:endParaRPr lang="en-US" dirty="0"/>
          </a:p>
        </p:txBody>
      </p:sp>
      <p:sp>
        <p:nvSpPr>
          <p:cNvPr id="8" name="AutoShape 2"/>
          <p:cNvSpPr>
            <a:spLocks noChangeArrowheads="1"/>
          </p:cNvSpPr>
          <p:nvPr userDrawn="1"/>
        </p:nvSpPr>
        <p:spPr bwMode="gray">
          <a:xfrm>
            <a:off x="655460" y="1328737"/>
            <a:ext cx="7835928" cy="2636044"/>
          </a:xfrm>
          <a:prstGeom prst="roundRect">
            <a:avLst>
              <a:gd name="adj" fmla="val 9894"/>
            </a:avLst>
          </a:prstGeom>
          <a:gradFill flip="none" rotWithShape="1">
            <a:gsLst>
              <a:gs pos="100000">
                <a:schemeClr val="accent5">
                  <a:lumMod val="50000"/>
                </a:schemeClr>
              </a:gs>
              <a:gs pos="0">
                <a:schemeClr val="accent5"/>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Tree>
    <p:extLst>
      <p:ext uri="{BB962C8B-B14F-4D97-AF65-F5344CB8AC3E}">
        <p14:creationId xmlns:p14="http://schemas.microsoft.com/office/powerpoint/2010/main" val="760264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Box - Gray">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dirty="0">
              <a:solidFill>
                <a:sysClr val="windowText" lastClr="000000"/>
              </a:solidFill>
              <a:latin typeface="+mn-lt"/>
              <a:ea typeface="+mn-ea"/>
              <a:cs typeface="+mn-cs"/>
              <a:sym typeface="Myriad Pro" charset="0"/>
            </a:endParaRPr>
          </a:p>
        </p:txBody>
      </p:sp>
      <p:sp>
        <p:nvSpPr>
          <p:cNvPr id="6" name="AutoShape 2"/>
          <p:cNvSpPr>
            <a:spLocks noChangeArrowheads="1"/>
          </p:cNvSpPr>
          <p:nvPr/>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dirty="0">
              <a:solidFill>
                <a:sysClr val="windowText" lastClr="000000"/>
              </a:solidFill>
              <a:latin typeface="+mn-lt"/>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rgbClr val="FFFFFF"/>
                </a:solidFill>
              </a:defRPr>
            </a:lvl1pPr>
          </a:lstStyle>
          <a:p>
            <a:pPr lvl="0"/>
            <a:r>
              <a:rPr lang="en-US" smtClean="0"/>
              <a:t>Click to edit Master text styles</a:t>
            </a:r>
          </a:p>
        </p:txBody>
      </p:sp>
      <p:sp>
        <p:nvSpPr>
          <p:cNvPr id="7" name="Slide Number Placeholder 2"/>
          <p:cNvSpPr>
            <a:spLocks noGrp="1"/>
          </p:cNvSpPr>
          <p:nvPr>
            <p:ph type="sldNum" sz="quarter" idx="14"/>
          </p:nvPr>
        </p:nvSpPr>
        <p:spPr/>
        <p:txBody>
          <a:bodyPr/>
          <a:lstStyle>
            <a:lvl1pPr>
              <a:defRPr/>
            </a:lvl1pPr>
          </a:lstStyle>
          <a:p>
            <a:pPr>
              <a:defRPr/>
            </a:pPr>
            <a:fld id="{FC75DAA1-B99F-1B47-9118-D4ADC997C7CF}" type="slidenum">
              <a:rPr lang="en-US" smtClean="0"/>
              <a:pPr>
                <a:defRPr/>
              </a:pPr>
              <a:t>‹#›</a:t>
            </a:fld>
            <a:endParaRPr lang="en-US" dirty="0"/>
          </a:p>
        </p:txBody>
      </p:sp>
      <p:sp>
        <p:nvSpPr>
          <p:cNvPr id="8" name="AutoShape 2"/>
          <p:cNvSpPr>
            <a:spLocks noChangeArrowheads="1"/>
          </p:cNvSpPr>
          <p:nvPr userDrawn="1"/>
        </p:nvSpPr>
        <p:spPr bwMode="gray">
          <a:xfrm>
            <a:off x="655460" y="1328737"/>
            <a:ext cx="7835928" cy="2636044"/>
          </a:xfrm>
          <a:prstGeom prst="roundRect">
            <a:avLst>
              <a:gd name="adj" fmla="val 9894"/>
            </a:avLst>
          </a:prstGeom>
          <a:gradFill rotWithShape="1">
            <a:gsLst>
              <a:gs pos="0">
                <a:srgbClr val="5F5F5F"/>
              </a:gs>
              <a:gs pos="100000">
                <a:srgbClr val="333333"/>
              </a:gs>
            </a:gsLst>
            <a:lin ang="5400000" scaled="1"/>
          </a:gradFill>
          <a:ln w="9525">
            <a:noFill/>
            <a:miter lim="800000"/>
            <a:headEnd/>
            <a:tailEnd/>
          </a:ln>
          <a:effectLst>
            <a:innerShdw blurRad="165100" dist="50800" dir="16200000">
              <a:schemeClr val="bg1">
                <a:alpha val="28000"/>
              </a:schemeClr>
            </a:innerShdw>
          </a:effectLst>
        </p:spPr>
        <p:txBody>
          <a:bodyPr wrap="none" lIns="51426" tIns="25713" rIns="51426" bIns="25713" anchor="ctr"/>
          <a:lstStyle/>
          <a:p>
            <a:pPr defTabSz="514259" fontAlgn="auto">
              <a:spcBef>
                <a:spcPts val="0"/>
              </a:spcBef>
              <a:spcAft>
                <a:spcPts val="0"/>
              </a:spcAft>
              <a:defRPr/>
            </a:pPr>
            <a:endParaRPr lang="en-US" sz="1000" kern="0" dirty="0">
              <a:solidFill>
                <a:sysClr val="windowText" lastClr="000000"/>
              </a:solidFill>
              <a:latin typeface="+mn-lt"/>
              <a:ea typeface="+mn-ea"/>
              <a:cs typeface="+mn-cs"/>
              <a:sym typeface="Myriad Pro" charset="0"/>
            </a:endParaRPr>
          </a:p>
        </p:txBody>
      </p:sp>
    </p:spTree>
    <p:extLst>
      <p:ext uri="{BB962C8B-B14F-4D97-AF65-F5344CB8AC3E}">
        <p14:creationId xmlns:p14="http://schemas.microsoft.com/office/powerpoint/2010/main" val="2218790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66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CF860F4-4FA4-EE41-8ADB-46C5B0D62AB2}" type="slidenum">
              <a:rPr lang="en-US" smtClean="0"/>
              <a:pPr>
                <a:defRPr/>
              </a:pPr>
              <a:t>‹#›</a:t>
            </a:fld>
            <a:endParaRPr lang="en-US" dirty="0"/>
          </a:p>
        </p:txBody>
      </p:sp>
    </p:spTree>
    <p:extLst>
      <p:ext uri="{BB962C8B-B14F-4D97-AF65-F5344CB8AC3E}">
        <p14:creationId xmlns:p14="http://schemas.microsoft.com/office/powerpoint/2010/main" val="3214971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pic>
        <p:nvPicPr>
          <p:cNvPr id="4" name="Picture 3" descr="cyclorama.png"/>
          <p:cNvPicPr>
            <a:picLocks noChangeAspect="1"/>
          </p:cNvPicPr>
          <p:nvPr userDrawn="1"/>
        </p:nvPicPr>
        <p:blipFill>
          <a:blip r:embed="rId2"/>
          <a:stretch>
            <a:fillRect/>
          </a:stretch>
        </p:blipFill>
        <p:spPr>
          <a:xfrm>
            <a:off x="0" y="0"/>
            <a:ext cx="9144000" cy="5144002"/>
          </a:xfrm>
          <a:prstGeom prst="rect">
            <a:avLst/>
          </a:prstGeom>
        </p:spPr>
      </p:pic>
      <p:sp>
        <p:nvSpPr>
          <p:cNvPr id="3" name="Slide Number Placeholder 5"/>
          <p:cNvSpPr>
            <a:spLocks noGrp="1"/>
          </p:cNvSpPr>
          <p:nvPr>
            <p:ph type="sldNum" sz="quarter" idx="4"/>
          </p:nvPr>
        </p:nvSpPr>
        <p:spPr bwMode="gray">
          <a:xfrm>
            <a:off x="4379913" y="4788580"/>
            <a:ext cx="385762" cy="257175"/>
          </a:xfrm>
          <a:prstGeom prst="rect">
            <a:avLst/>
          </a:prstGeom>
        </p:spPr>
        <p:txBody>
          <a:bodyPr vert="horz" lIns="81633" tIns="40817" rIns="81633" bIns="40817" rtlCol="0" anchor="ctr"/>
          <a:lstStyle>
            <a:lvl1pPr algn="ctr" defTabSz="816334" fontAlgn="auto">
              <a:spcBef>
                <a:spcPts val="0"/>
              </a:spcBef>
              <a:spcAft>
                <a:spcPts val="0"/>
              </a:spcAft>
              <a:defRPr sz="1100" smtClean="0">
                <a:solidFill>
                  <a:srgbClr val="C0C0C0"/>
                </a:solidFill>
                <a:latin typeface="+mn-lt"/>
                <a:ea typeface="+mn-ea"/>
                <a:cs typeface="+mn-cs"/>
              </a:defRPr>
            </a:lvl1pPr>
          </a:lstStyle>
          <a:p>
            <a:pPr>
              <a:defRPr/>
            </a:pPr>
            <a:fld id="{DB30CCE6-9770-5A43-A55E-C3ADCAED0195}" type="slidenum">
              <a:rPr lang="en-US" smtClean="0"/>
              <a:pPr>
                <a:defRPr/>
              </a:pPr>
              <a:t>‹#›</a:t>
            </a:fld>
            <a:endParaRPr lang="en-US" dirty="0"/>
          </a:p>
        </p:txBody>
      </p:sp>
      <p:pic>
        <p:nvPicPr>
          <p:cNvPr id="2" name="Picture 1" descr="logo_splunk_1color_K.png"/>
          <p:cNvPicPr>
            <a:picLocks noChangeAspect="1"/>
          </p:cNvPicPr>
          <p:nvPr userDrawn="1"/>
        </p:nvPicPr>
        <p:blipFill>
          <a:blip r:embed="rId3">
            <a:lum bright="70000" contrast="-70000"/>
            <a:extLst>
              <a:ext uri="{28A0092B-C50C-407E-A947-70E740481C1C}">
                <a14:useLocalDpi xmlns:a14="http://schemas.microsoft.com/office/drawing/2010/main" val="0"/>
              </a:ext>
            </a:extLst>
          </a:blip>
          <a:stretch>
            <a:fillRect/>
          </a:stretch>
        </p:blipFill>
        <p:spPr>
          <a:xfrm>
            <a:off x="8338766" y="4875023"/>
            <a:ext cx="706124" cy="209012"/>
          </a:xfrm>
          <a:prstGeom prst="rect">
            <a:avLst/>
          </a:prstGeom>
        </p:spPr>
      </p:pic>
    </p:spTree>
    <p:extLst>
      <p:ext uri="{BB962C8B-B14F-4D97-AF65-F5344CB8AC3E}">
        <p14:creationId xmlns:p14="http://schemas.microsoft.com/office/powerpoint/2010/main" val="946502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logo_splunk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5"/>
          <p:cNvSpPr>
            <a:spLocks noGrp="1"/>
          </p:cNvSpPr>
          <p:nvPr>
            <p:ph type="title" hasCustomPrompt="1"/>
          </p:nvPr>
        </p:nvSpPr>
        <p:spPr>
          <a:xfrm>
            <a:off x="5035729" y="2126197"/>
            <a:ext cx="3705368" cy="857250"/>
          </a:xfrm>
        </p:spPr>
        <p:txBody>
          <a:bodyPr>
            <a:noAutofit/>
          </a:bodyPr>
          <a:lstStyle>
            <a:lvl1pPr algn="l">
              <a:defRPr sz="3000" baseline="0">
                <a:solidFill>
                  <a:schemeClr val="bg1"/>
                </a:solidFill>
              </a:defRPr>
            </a:lvl1pPr>
          </a:lstStyle>
          <a:p>
            <a:r>
              <a:rPr lang="en-US" dirty="0" smtClean="0"/>
              <a:t>Thank You</a:t>
            </a:r>
            <a:endParaRPr lang="en-US" dirty="0"/>
          </a:p>
        </p:txBody>
      </p:sp>
      <p:sp>
        <p:nvSpPr>
          <p:cNvPr id="9"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dirty="0"/>
          </a:p>
        </p:txBody>
      </p:sp>
      <p:pic>
        <p:nvPicPr>
          <p:cNvPr id="10" name="Picture 8" descr="logo_splunk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13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Data">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168"/>
            <a:ext cx="9144000" cy="5141168"/>
          </a:xfrm>
          <a:prstGeom prst="rect">
            <a:avLst/>
          </a:prstGeom>
        </p:spPr>
      </p:pic>
    </p:spTree>
    <p:extLst>
      <p:ext uri="{BB962C8B-B14F-4D97-AF65-F5344CB8AC3E}">
        <p14:creationId xmlns:p14="http://schemas.microsoft.com/office/powerpoint/2010/main" val="1255645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4"/>
          <p:cNvSpPr txBox="1">
            <a:spLocks noChangeArrowheads="1"/>
          </p:cNvSpPr>
          <p:nvPr/>
        </p:nvSpPr>
        <p:spPr bwMode="auto">
          <a:xfrm>
            <a:off x="6811963" y="2509838"/>
            <a:ext cx="1031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515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logo_splunk_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itle 5"/>
          <p:cNvSpPr>
            <a:spLocks noGrp="1"/>
          </p:cNvSpPr>
          <p:nvPr>
            <p:ph type="title"/>
          </p:nvPr>
        </p:nvSpPr>
        <p:spPr>
          <a:xfrm>
            <a:off x="5035729" y="2126197"/>
            <a:ext cx="3705368" cy="857250"/>
          </a:xfrm>
        </p:spPr>
        <p:txBody>
          <a:bodyPr>
            <a:noAutofit/>
          </a:bodyPr>
          <a:lstStyle>
            <a:lvl1pPr algn="l">
              <a:defRPr sz="3000" baseline="0">
                <a:solidFill>
                  <a:schemeClr val="bg1"/>
                </a:solidFill>
              </a:defRPr>
            </a:lvl1pPr>
          </a:lstStyle>
          <a:p>
            <a:r>
              <a:rPr lang="en-US" smtClean="0"/>
              <a:t>Click to edit Master title style</a:t>
            </a:r>
            <a:endParaRPr lang="en-US" dirty="0"/>
          </a:p>
        </p:txBody>
      </p:sp>
      <p:sp>
        <p:nvSpPr>
          <p:cNvPr id="6" name="TextBox 4"/>
          <p:cNvSpPr txBox="1">
            <a:spLocks noChangeArrowheads="1"/>
          </p:cNvSpPr>
          <p:nvPr userDrawn="1"/>
        </p:nvSpPr>
        <p:spPr bwMode="auto">
          <a:xfrm>
            <a:off x="6811963" y="2509838"/>
            <a:ext cx="103187"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a:defRPr sz="1600">
                <a:solidFill>
                  <a:schemeClr val="tx1"/>
                </a:solidFill>
                <a:latin typeface="Calibri" charset="0"/>
                <a:ea typeface="ＭＳ Ｐゴシック" charset="0"/>
                <a:cs typeface="ＭＳ Ｐゴシック" charset="0"/>
              </a:defRPr>
            </a:lvl1pPr>
            <a:lvl2pPr marL="742950" indent="-285750">
              <a:defRPr sz="1600">
                <a:solidFill>
                  <a:schemeClr val="tx1"/>
                </a:solidFill>
                <a:latin typeface="Calibri" charset="0"/>
                <a:ea typeface="ＭＳ Ｐゴシック" charset="0"/>
              </a:defRPr>
            </a:lvl2pPr>
            <a:lvl3pPr marL="1143000" indent="-228600">
              <a:defRPr sz="1600">
                <a:solidFill>
                  <a:schemeClr val="tx1"/>
                </a:solidFill>
                <a:latin typeface="Calibri" charset="0"/>
                <a:ea typeface="ＭＳ Ｐゴシック" charset="0"/>
              </a:defRPr>
            </a:lvl3pPr>
            <a:lvl4pPr marL="1600200" indent="-228600">
              <a:defRPr sz="1600">
                <a:solidFill>
                  <a:schemeClr val="tx1"/>
                </a:solidFill>
                <a:latin typeface="Calibri" charset="0"/>
                <a:ea typeface="ＭＳ Ｐゴシック" charset="0"/>
              </a:defRPr>
            </a:lvl4pPr>
            <a:lvl5pPr marL="2057400" indent="-228600">
              <a:defRPr sz="1600">
                <a:solidFill>
                  <a:schemeClr val="tx1"/>
                </a:solidFill>
                <a:latin typeface="Calibri" charset="0"/>
                <a:ea typeface="ＭＳ Ｐゴシック" charset="0"/>
              </a:defRPr>
            </a:lvl5pPr>
            <a:lvl6pPr marL="2514600" indent="-228600" defTabSz="815975" fontAlgn="base">
              <a:spcBef>
                <a:spcPct val="0"/>
              </a:spcBef>
              <a:spcAft>
                <a:spcPct val="0"/>
              </a:spcAft>
              <a:defRPr sz="1600">
                <a:solidFill>
                  <a:schemeClr val="tx1"/>
                </a:solidFill>
                <a:latin typeface="Calibri" charset="0"/>
                <a:ea typeface="ＭＳ Ｐゴシック" charset="0"/>
              </a:defRPr>
            </a:lvl6pPr>
            <a:lvl7pPr marL="2971800" indent="-228600" defTabSz="815975" fontAlgn="base">
              <a:spcBef>
                <a:spcPct val="0"/>
              </a:spcBef>
              <a:spcAft>
                <a:spcPct val="0"/>
              </a:spcAft>
              <a:defRPr sz="1600">
                <a:solidFill>
                  <a:schemeClr val="tx1"/>
                </a:solidFill>
                <a:latin typeface="Calibri" charset="0"/>
                <a:ea typeface="ＭＳ Ｐゴシック" charset="0"/>
              </a:defRPr>
            </a:lvl7pPr>
            <a:lvl8pPr marL="3429000" indent="-228600" defTabSz="815975" fontAlgn="base">
              <a:spcBef>
                <a:spcPct val="0"/>
              </a:spcBef>
              <a:spcAft>
                <a:spcPct val="0"/>
              </a:spcAft>
              <a:defRPr sz="1600">
                <a:solidFill>
                  <a:schemeClr val="tx1"/>
                </a:solidFill>
                <a:latin typeface="Calibri" charset="0"/>
                <a:ea typeface="ＭＳ Ｐゴシック" charset="0"/>
              </a:defRPr>
            </a:lvl8pPr>
            <a:lvl9pPr marL="3886200" indent="-228600" defTabSz="815975" fontAlgn="base">
              <a:spcBef>
                <a:spcPct val="0"/>
              </a:spcBef>
              <a:spcAft>
                <a:spcPct val="0"/>
              </a:spcAft>
              <a:defRPr sz="1600">
                <a:solidFill>
                  <a:schemeClr val="tx1"/>
                </a:solidFill>
                <a:latin typeface="Calibri" charset="0"/>
                <a:ea typeface="ＭＳ Ｐゴシック" charset="0"/>
              </a:defRPr>
            </a:lvl9pPr>
          </a:lstStyle>
          <a:p>
            <a:endParaRPr lang="en-US" dirty="0"/>
          </a:p>
        </p:txBody>
      </p:sp>
      <p:pic>
        <p:nvPicPr>
          <p:cNvPr id="8" name="Picture 8" descr="logo_splunk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0938" y="4470400"/>
            <a:ext cx="1317625" cy="38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605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4"/>
          </p:nvPr>
        </p:nvSpPr>
        <p:spPr>
          <a:xfrm>
            <a:off x="1195993" y="1205588"/>
            <a:ext cx="6810403" cy="3400226"/>
          </a:xfrm>
          <a:prstGeom prst="rect">
            <a:avLst/>
          </a:prstGeom>
        </p:spPr>
        <p:txBody>
          <a:bodyPr lIns="51426" tIns="25713" rIns="51426" bIns="25713"/>
          <a:lstStyle>
            <a:lvl1pPr marL="0" marR="0" indent="0" algn="l" defTabSz="816334" rtl="0" eaLnBrk="1" fontAlgn="auto" latinLnBrk="0" hangingPunct="1">
              <a:lnSpc>
                <a:spcPct val="150000"/>
              </a:lnSpc>
              <a:spcBef>
                <a:spcPts val="675"/>
              </a:spcBef>
              <a:spcAft>
                <a:spcPts val="0"/>
              </a:spcAft>
              <a:buClrTx/>
              <a:buSzPct val="80000"/>
              <a:buFont typeface="Arial"/>
              <a:buNone/>
              <a:tabLst/>
              <a:defRPr sz="2000"/>
            </a:lvl1pPr>
            <a:lvl2pPr marL="257130" marR="0" indent="0" algn="l" defTabSz="816334" rtl="0" eaLnBrk="1" fontAlgn="auto" latinLnBrk="0" hangingPunct="1">
              <a:lnSpc>
                <a:spcPct val="100000"/>
              </a:lnSpc>
              <a:spcBef>
                <a:spcPts val="0"/>
              </a:spcBef>
              <a:spcAft>
                <a:spcPts val="0"/>
              </a:spcAft>
              <a:buClrTx/>
              <a:buSzTx/>
              <a:buFontTx/>
              <a:buNone/>
              <a:tabLst/>
              <a:defRPr sz="1800"/>
            </a:lvl2pPr>
            <a:lvl3pPr marL="553542" marR="0" indent="0" algn="l" defTabSz="816334" rtl="0" eaLnBrk="1" fontAlgn="auto" latinLnBrk="0" hangingPunct="1">
              <a:lnSpc>
                <a:spcPct val="100000"/>
              </a:lnSpc>
              <a:spcBef>
                <a:spcPts val="0"/>
              </a:spcBef>
              <a:spcAft>
                <a:spcPts val="0"/>
              </a:spcAft>
              <a:buClr>
                <a:srgbClr val="7F7F7F"/>
              </a:buClr>
              <a:buSzPct val="100000"/>
              <a:buFontTx/>
              <a:buNone/>
              <a:tabLst/>
              <a:defRPr sz="2000"/>
            </a:lvl3pPr>
            <a:lvl4pPr marL="722283" marR="0" indent="0" algn="l" defTabSz="816334" rtl="0" eaLnBrk="1" fontAlgn="auto" latinLnBrk="0" hangingPunct="1">
              <a:lnSpc>
                <a:spcPct val="100000"/>
              </a:lnSpc>
              <a:spcBef>
                <a:spcPts val="0"/>
              </a:spcBef>
              <a:spcAft>
                <a:spcPts val="0"/>
              </a:spcAft>
              <a:buClrTx/>
              <a:buSzTx/>
              <a:buFontTx/>
              <a:buNone/>
              <a:tabLst/>
              <a:defRPr sz="2200"/>
            </a:lvl4pPr>
            <a:lvl5pPr>
              <a:defRPr sz="23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5"/>
          </p:nvPr>
        </p:nvSpPr>
        <p:spPr/>
        <p:txBody>
          <a:bodyPr/>
          <a:lstStyle>
            <a:lvl1pPr>
              <a:defRPr>
                <a:solidFill>
                  <a:schemeClr val="accent4"/>
                </a:solidFill>
              </a:defRPr>
            </a:lvl1pPr>
          </a:lstStyle>
          <a:p>
            <a:pPr>
              <a:defRPr/>
            </a:pPr>
            <a:fld id="{07F48832-F29A-374C-9152-40F78534E3B4}" type="slidenum">
              <a:rPr lang="en-US" smtClean="0"/>
              <a:pPr>
                <a:defRPr/>
              </a:pPr>
              <a:t>‹#›</a:t>
            </a:fld>
            <a:endParaRPr lang="en-US" dirty="0"/>
          </a:p>
        </p:txBody>
      </p:sp>
    </p:spTree>
    <p:extLst>
      <p:ext uri="{BB962C8B-B14F-4D97-AF65-F5344CB8AC3E}">
        <p14:creationId xmlns:p14="http://schemas.microsoft.com/office/powerpoint/2010/main" val="1575734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10"/>
          <p:cNvSpPr>
            <a:spLocks noGrp="1"/>
          </p:cNvSpPr>
          <p:nvPr>
            <p:ph sz="quarter" idx="14"/>
          </p:nvPr>
        </p:nvSpPr>
        <p:spPr>
          <a:xfrm>
            <a:off x="288835" y="980197"/>
            <a:ext cx="8555969" cy="3557179"/>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5"/>
          <p:cNvSpPr>
            <a:spLocks noGrp="1"/>
          </p:cNvSpPr>
          <p:nvPr>
            <p:ph type="sldNum" sz="quarter" idx="15"/>
          </p:nvPr>
        </p:nvSpPr>
        <p:spPr/>
        <p:txBody>
          <a:bodyPr/>
          <a:lstStyle>
            <a:lvl1pPr>
              <a:defRPr/>
            </a:lvl1pPr>
          </a:lstStyle>
          <a:p>
            <a:pPr>
              <a:defRPr/>
            </a:pPr>
            <a:fld id="{EC3E9CF1-D74C-C84C-BFDE-2F04DF0BE563}" type="slidenum">
              <a:rPr lang="en-US" smtClean="0"/>
              <a:pPr>
                <a:defRPr/>
              </a:pPr>
              <a:t>‹#›</a:t>
            </a:fld>
            <a:endParaRPr lang="en-US" dirty="0"/>
          </a:p>
        </p:txBody>
      </p:sp>
    </p:spTree>
    <p:extLst>
      <p:ext uri="{BB962C8B-B14F-4D97-AF65-F5344CB8AC3E}">
        <p14:creationId xmlns:p14="http://schemas.microsoft.com/office/powerpoint/2010/main" val="3985214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0" y="785685"/>
            <a:ext cx="9144000" cy="479779"/>
          </a:xfrm>
          <a:prstGeom prst="rect">
            <a:avLst/>
          </a:prstGeom>
        </p:spPr>
        <p:txBody>
          <a:bodyPr lIns="51426" tIns="25713" rIns="51426" bIns="25713"/>
          <a:lstStyle>
            <a:lvl1pPr algn="ctr">
              <a:buFontTx/>
              <a:buNone/>
              <a:defRPr sz="2000"/>
            </a:lvl1pPr>
          </a:lstStyle>
          <a:p>
            <a:pPr lvl="0"/>
            <a:r>
              <a:rPr lang="en-US" smtClean="0"/>
              <a:t>Click to edit Master text styles</a:t>
            </a:r>
          </a:p>
        </p:txBody>
      </p:sp>
      <p:sp>
        <p:nvSpPr>
          <p:cNvPr id="11" name="Content Placeholder 10"/>
          <p:cNvSpPr>
            <a:spLocks noGrp="1"/>
          </p:cNvSpPr>
          <p:nvPr>
            <p:ph sz="quarter" idx="14"/>
          </p:nvPr>
        </p:nvSpPr>
        <p:spPr>
          <a:xfrm>
            <a:off x="288835" y="1360213"/>
            <a:ext cx="8555969" cy="3162003"/>
          </a:xfrm>
          <a:prstGeom prst="rect">
            <a:avLst/>
          </a:prstGeom>
        </p:spPr>
        <p:txBody>
          <a:bodyPr lIns="51426" tIns="25713" rIns="51426"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noProof="0" dirty="0" smtClean="0"/>
          </a:p>
        </p:txBody>
      </p:sp>
      <p:sp>
        <p:nvSpPr>
          <p:cNvPr id="5" name="Slide Number Placeholder 5"/>
          <p:cNvSpPr>
            <a:spLocks noGrp="1"/>
          </p:cNvSpPr>
          <p:nvPr>
            <p:ph type="sldNum" sz="quarter" idx="15"/>
          </p:nvPr>
        </p:nvSpPr>
        <p:spPr/>
        <p:txBody>
          <a:bodyPr/>
          <a:lstStyle>
            <a:lvl1pPr>
              <a:defRPr/>
            </a:lvl1pPr>
          </a:lstStyle>
          <a:p>
            <a:pPr>
              <a:defRPr/>
            </a:pPr>
            <a:fld id="{E8839C46-E965-504D-BC92-3B5C4E312804}" type="slidenum">
              <a:rPr lang="en-US" smtClean="0"/>
              <a:pPr>
                <a:defRPr/>
              </a:pPr>
              <a:t>‹#›</a:t>
            </a:fld>
            <a:endParaRPr lang="en-US" dirty="0"/>
          </a:p>
        </p:txBody>
      </p:sp>
    </p:spTree>
    <p:extLst>
      <p:ext uri="{BB962C8B-B14F-4D97-AF65-F5344CB8AC3E}">
        <p14:creationId xmlns:p14="http://schemas.microsoft.com/office/powerpoint/2010/main" val="3114222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2 column">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9143999" cy="91172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789260"/>
            <a:ext cx="9144000" cy="464789"/>
          </a:xfrm>
          <a:prstGeom prst="rect">
            <a:avLst/>
          </a:prstGeom>
        </p:spPr>
        <p:txBody>
          <a:bodyPr lIns="51426" tIns="25713" rIns="51426" bIns="25713" anchor="t">
            <a:normAutofit/>
          </a:bodyPr>
          <a:lstStyle>
            <a:lvl1pPr marL="0" indent="0" algn="ctr">
              <a:spcBef>
                <a:spcPts val="0"/>
              </a:spcBef>
              <a:buNone/>
              <a:defRPr sz="2000">
                <a:solidFill>
                  <a:schemeClr val="tx1"/>
                </a:solidFill>
              </a:defRPr>
            </a:lvl1pPr>
            <a:lvl2pPr marL="408167" indent="0" algn="ctr">
              <a:buNone/>
              <a:defRPr>
                <a:solidFill>
                  <a:schemeClr val="tx1">
                    <a:tint val="75000"/>
                  </a:schemeClr>
                </a:solidFill>
              </a:defRPr>
            </a:lvl2pPr>
            <a:lvl3pPr marL="816334" indent="0" algn="ctr">
              <a:buNone/>
              <a:defRPr>
                <a:solidFill>
                  <a:schemeClr val="tx1">
                    <a:tint val="75000"/>
                  </a:schemeClr>
                </a:solidFill>
              </a:defRPr>
            </a:lvl3pPr>
            <a:lvl4pPr marL="1224501" indent="0" algn="ctr">
              <a:buNone/>
              <a:defRPr>
                <a:solidFill>
                  <a:schemeClr val="tx1">
                    <a:tint val="75000"/>
                  </a:schemeClr>
                </a:solidFill>
              </a:defRPr>
            </a:lvl4pPr>
            <a:lvl5pPr marL="1632668" indent="0" algn="ctr">
              <a:buNone/>
              <a:defRPr>
                <a:solidFill>
                  <a:schemeClr val="tx1">
                    <a:tint val="75000"/>
                  </a:schemeClr>
                </a:solidFill>
              </a:defRPr>
            </a:lvl5pPr>
            <a:lvl6pPr marL="2040835" indent="0" algn="ctr">
              <a:buNone/>
              <a:defRPr>
                <a:solidFill>
                  <a:schemeClr val="tx1">
                    <a:tint val="75000"/>
                  </a:schemeClr>
                </a:solidFill>
              </a:defRPr>
            </a:lvl6pPr>
            <a:lvl7pPr marL="2449002" indent="0" algn="ctr">
              <a:buNone/>
              <a:defRPr>
                <a:solidFill>
                  <a:schemeClr val="tx1">
                    <a:tint val="75000"/>
                  </a:schemeClr>
                </a:solidFill>
              </a:defRPr>
            </a:lvl7pPr>
            <a:lvl8pPr marL="2857169" indent="0" algn="ctr">
              <a:buNone/>
              <a:defRPr>
                <a:solidFill>
                  <a:schemeClr val="tx1">
                    <a:tint val="75000"/>
                  </a:schemeClr>
                </a:solidFill>
              </a:defRPr>
            </a:lvl8pPr>
            <a:lvl9pPr marL="3265336" indent="0" algn="ctr">
              <a:buNone/>
              <a:defRPr>
                <a:solidFill>
                  <a:schemeClr val="tx1">
                    <a:tint val="75000"/>
                  </a:schemeClr>
                </a:solidFill>
              </a:defRPr>
            </a:lvl9pPr>
          </a:lstStyle>
          <a:p>
            <a:r>
              <a:rPr lang="en-US" smtClean="0"/>
              <a:t>Click to edit Master subtitle style</a:t>
            </a:r>
            <a:endParaRPr lang="en-US" dirty="0"/>
          </a:p>
        </p:txBody>
      </p:sp>
      <p:sp>
        <p:nvSpPr>
          <p:cNvPr id="5" name="Content Placeholder 2"/>
          <p:cNvSpPr>
            <a:spLocks noGrp="1"/>
          </p:cNvSpPr>
          <p:nvPr>
            <p:ph idx="13"/>
          </p:nvPr>
        </p:nvSpPr>
        <p:spPr>
          <a:xfrm>
            <a:off x="4776604" y="1251901"/>
            <a:ext cx="3734142" cy="503768"/>
          </a:xfrm>
          <a:prstGeom prst="rect">
            <a:avLst/>
          </a:prstGeom>
        </p:spPr>
        <p:txBody>
          <a:bodyPr lIns="51426" tIns="25713" rIns="51426" bIns="25713">
            <a:noAutofit/>
          </a:bodyPr>
          <a:lstStyle>
            <a:lvl1pPr marL="0" indent="0">
              <a:buFontTx/>
              <a:buNone/>
              <a:defRPr sz="2200"/>
            </a:lvl1pPr>
          </a:lstStyle>
          <a:p>
            <a:pPr lvl="0"/>
            <a:r>
              <a:rPr lang="en-US" smtClean="0"/>
              <a:t>Click to edit Master text styles</a:t>
            </a:r>
          </a:p>
        </p:txBody>
      </p:sp>
      <p:sp>
        <p:nvSpPr>
          <p:cNvPr id="8" name="Content Placeholder 2"/>
          <p:cNvSpPr>
            <a:spLocks noGrp="1"/>
          </p:cNvSpPr>
          <p:nvPr>
            <p:ph idx="15"/>
          </p:nvPr>
        </p:nvSpPr>
        <p:spPr>
          <a:xfrm>
            <a:off x="544025" y="1251900"/>
            <a:ext cx="3939166" cy="496168"/>
          </a:xfrm>
          <a:prstGeom prst="rect">
            <a:avLst/>
          </a:prstGeom>
        </p:spPr>
        <p:txBody>
          <a:bodyPr lIns="51426" tIns="25713" rIns="51426" bIns="25713">
            <a:noAutofit/>
          </a:bodyPr>
          <a:lstStyle>
            <a:lvl1pPr marL="0" indent="0">
              <a:buFontTx/>
              <a:buNone/>
              <a:defRPr sz="2200"/>
            </a:lvl1pPr>
          </a:lstStyle>
          <a:p>
            <a:pPr lvl="0"/>
            <a:r>
              <a:rPr lang="en-US" smtClean="0"/>
              <a:t>Click to edit Master text styles</a:t>
            </a:r>
          </a:p>
        </p:txBody>
      </p:sp>
      <p:sp>
        <p:nvSpPr>
          <p:cNvPr id="12" name="Content Placeholder 2"/>
          <p:cNvSpPr>
            <a:spLocks noGrp="1"/>
          </p:cNvSpPr>
          <p:nvPr>
            <p:ph idx="16"/>
          </p:nvPr>
        </p:nvSpPr>
        <p:spPr>
          <a:xfrm>
            <a:off x="537432" y="1750588"/>
            <a:ext cx="3664609" cy="2824790"/>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2"/>
          <p:cNvSpPr>
            <a:spLocks noGrp="1"/>
          </p:cNvSpPr>
          <p:nvPr>
            <p:ph idx="17"/>
          </p:nvPr>
        </p:nvSpPr>
        <p:spPr>
          <a:xfrm>
            <a:off x="4779599" y="1752710"/>
            <a:ext cx="3738464" cy="279226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5"/>
          <p:cNvSpPr>
            <a:spLocks noGrp="1"/>
          </p:cNvSpPr>
          <p:nvPr>
            <p:ph type="sldNum" sz="quarter" idx="18"/>
          </p:nvPr>
        </p:nvSpPr>
        <p:spPr/>
        <p:txBody>
          <a:bodyPr/>
          <a:lstStyle>
            <a:lvl1pPr>
              <a:defRPr/>
            </a:lvl1pPr>
          </a:lstStyle>
          <a:p>
            <a:pPr>
              <a:defRPr/>
            </a:pPr>
            <a:fld id="{D8A97742-EA46-BF4A-86F0-743A3431F7D8}" type="slidenum">
              <a:rPr lang="en-US" smtClean="0"/>
              <a:pPr>
                <a:defRPr/>
              </a:pPr>
              <a:t>‹#›</a:t>
            </a:fld>
            <a:endParaRPr lang="en-US" dirty="0"/>
          </a:p>
        </p:txBody>
      </p:sp>
    </p:spTree>
    <p:extLst>
      <p:ext uri="{BB962C8B-B14F-4D97-AF65-F5344CB8AC3E}">
        <p14:creationId xmlns:p14="http://schemas.microsoft.com/office/powerpoint/2010/main" val="3941029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Left Subhead, Lef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99714" y="911722"/>
            <a:ext cx="8134777" cy="544142"/>
          </a:xfrm>
          <a:prstGeom prst="rect">
            <a:avLst/>
          </a:prstGeom>
        </p:spPr>
        <p:txBody>
          <a:bodyPr lIns="51426" tIns="25713" rIns="51426" bIns="25713">
            <a:normAutofit/>
          </a:bodyPr>
          <a:lstStyle>
            <a:lvl1pPr marL="0" indent="0">
              <a:buFontTx/>
              <a:buNone/>
              <a:defRPr sz="2400"/>
            </a:lvl1pPr>
          </a:lstStyle>
          <a:p>
            <a:pPr lvl="0"/>
            <a:r>
              <a:rPr lang="en-US" smtClean="0"/>
              <a:t>Click to edit Master text styles</a:t>
            </a:r>
          </a:p>
        </p:txBody>
      </p:sp>
      <p:sp>
        <p:nvSpPr>
          <p:cNvPr id="9" name="Content Placeholder 2"/>
          <p:cNvSpPr>
            <a:spLocks noGrp="1"/>
          </p:cNvSpPr>
          <p:nvPr>
            <p:ph idx="16"/>
          </p:nvPr>
        </p:nvSpPr>
        <p:spPr>
          <a:xfrm>
            <a:off x="393058" y="1431382"/>
            <a:ext cx="3953357" cy="316679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7"/>
          </p:nvPr>
        </p:nvSpPr>
        <p:spPr/>
        <p:txBody>
          <a:bodyPr/>
          <a:lstStyle>
            <a:lvl1pPr>
              <a:defRPr/>
            </a:lvl1pPr>
          </a:lstStyle>
          <a:p>
            <a:pPr>
              <a:defRPr/>
            </a:pPr>
            <a:fld id="{366CB8CA-683D-874C-98C9-D2FFAF4B4EE5}" type="slidenum">
              <a:rPr lang="en-US" smtClean="0"/>
              <a:pPr>
                <a:defRPr/>
              </a:pPr>
              <a:t>‹#›</a:t>
            </a:fld>
            <a:endParaRPr lang="en-US" dirty="0"/>
          </a:p>
        </p:txBody>
      </p:sp>
    </p:spTree>
    <p:extLst>
      <p:ext uri="{BB962C8B-B14F-4D97-AF65-F5344CB8AC3E}">
        <p14:creationId xmlns:p14="http://schemas.microsoft.com/office/powerpoint/2010/main" val="506101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head, Right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3"/>
          </p:nvPr>
        </p:nvSpPr>
        <p:spPr>
          <a:xfrm>
            <a:off x="399714" y="911722"/>
            <a:ext cx="8134777" cy="544142"/>
          </a:xfrm>
          <a:prstGeom prst="rect">
            <a:avLst/>
          </a:prstGeom>
        </p:spPr>
        <p:txBody>
          <a:bodyPr lIns="51426" tIns="25713" rIns="51426" bIns="25713">
            <a:normAutofit/>
          </a:bodyPr>
          <a:lstStyle>
            <a:lvl1pPr marL="0" indent="0">
              <a:buFontTx/>
              <a:buNone/>
              <a:defRPr sz="2400"/>
            </a:lvl1pPr>
          </a:lstStyle>
          <a:p>
            <a:pPr lvl="0"/>
            <a:r>
              <a:rPr lang="en-US" smtClean="0"/>
              <a:t>Click to edit Master text styles</a:t>
            </a:r>
          </a:p>
        </p:txBody>
      </p:sp>
      <p:sp>
        <p:nvSpPr>
          <p:cNvPr id="9" name="Content Placeholder 2"/>
          <p:cNvSpPr>
            <a:spLocks noGrp="1"/>
          </p:cNvSpPr>
          <p:nvPr>
            <p:ph idx="16"/>
          </p:nvPr>
        </p:nvSpPr>
        <p:spPr>
          <a:xfrm>
            <a:off x="4778707" y="1431382"/>
            <a:ext cx="3953357" cy="3166797"/>
          </a:xfrm>
          <a:prstGeom prst="rect">
            <a:avLst/>
          </a:prstGeom>
        </p:spPr>
        <p:txBody>
          <a:bodyPr lIns="51426" tIns="25713" rIns="51426" bIns="25713"/>
          <a:lstStyle>
            <a:lvl1pPr>
              <a:spcBef>
                <a:spcPts val="337"/>
              </a:spcBef>
              <a:buClr>
                <a:schemeClr val="accent4"/>
              </a:buClr>
              <a:buSzPct val="91000"/>
              <a:buFont typeface="Lucida Grande"/>
              <a:buChar char="•"/>
              <a:defRPr sz="1800"/>
            </a:lvl1pPr>
            <a:lvl2pPr>
              <a:spcBef>
                <a:spcPts val="0"/>
              </a:spcBef>
              <a:defRPr sz="1600"/>
            </a:lvl2pPr>
            <a:lvl3pPr>
              <a:spcBef>
                <a:spcPts val="0"/>
              </a:spcBef>
              <a:defRPr sz="1500"/>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7"/>
          </p:nvPr>
        </p:nvSpPr>
        <p:spPr/>
        <p:txBody>
          <a:bodyPr/>
          <a:lstStyle>
            <a:lvl1pPr>
              <a:defRPr/>
            </a:lvl1pPr>
          </a:lstStyle>
          <a:p>
            <a:pPr>
              <a:defRPr/>
            </a:pPr>
            <a:fld id="{366CB8CA-683D-874C-98C9-D2FFAF4B4EE5}" type="slidenum">
              <a:rPr lang="en-US" smtClean="0"/>
              <a:pPr>
                <a:defRPr/>
              </a:pPr>
              <a:t>‹#›</a:t>
            </a:fld>
            <a:endParaRPr lang="en-US" dirty="0"/>
          </a:p>
        </p:txBody>
      </p:sp>
    </p:spTree>
    <p:extLst>
      <p:ext uri="{BB962C8B-B14F-4D97-AF65-F5344CB8AC3E}">
        <p14:creationId xmlns:p14="http://schemas.microsoft.com/office/powerpoint/2010/main" val="3899960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Box - Green">
    <p:spTree>
      <p:nvGrpSpPr>
        <p:cNvPr id="1" name=""/>
        <p:cNvGrpSpPr/>
        <p:nvPr/>
      </p:nvGrpSpPr>
      <p:grpSpPr>
        <a:xfrm>
          <a:off x="0" y="0"/>
          <a:ext cx="0" cy="0"/>
          <a:chOff x="0" y="0"/>
          <a:chExt cx="0" cy="0"/>
        </a:xfrm>
      </p:grpSpPr>
      <p:sp>
        <p:nvSpPr>
          <p:cNvPr id="4" name="AutoShape 2"/>
          <p:cNvSpPr>
            <a:spLocks noChangeArrowheads="1"/>
          </p:cNvSpPr>
          <p:nvPr/>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6" name="AutoShape 2"/>
          <p:cNvSpPr>
            <a:spLocks noChangeArrowheads="1"/>
          </p:cNvSpPr>
          <p:nvPr/>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3"/>
          </p:nvPr>
        </p:nvSpPr>
        <p:spPr>
          <a:xfrm>
            <a:off x="646278" y="1762130"/>
            <a:ext cx="7850592" cy="1707696"/>
          </a:xfrm>
          <a:prstGeom prst="rect">
            <a:avLst/>
          </a:prstGeom>
        </p:spPr>
        <p:txBody>
          <a:bodyPr lIns="411407" tIns="25713" rIns="411407" bIns="25713" anchor="ctr">
            <a:noAutofit/>
          </a:bodyPr>
          <a:lstStyle>
            <a:lvl1pPr marL="0" indent="0" algn="ctr">
              <a:buFontTx/>
              <a:buNone/>
              <a:defRPr sz="3000">
                <a:solidFill>
                  <a:schemeClr val="bg1"/>
                </a:solidFill>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A6D7C919-B6C7-3543-A408-D77D9C7C51B1}" type="slidenum">
              <a:rPr lang="en-US" smtClean="0"/>
              <a:pPr>
                <a:defRPr/>
              </a:pPr>
              <a:t>‹#›</a:t>
            </a:fld>
            <a:endParaRPr lang="en-US" dirty="0"/>
          </a:p>
        </p:txBody>
      </p:sp>
      <p:sp>
        <p:nvSpPr>
          <p:cNvPr id="8" name="AutoShape 2"/>
          <p:cNvSpPr>
            <a:spLocks noChangeArrowheads="1"/>
          </p:cNvSpPr>
          <p:nvPr userDrawn="1"/>
        </p:nvSpPr>
        <p:spPr bwMode="gray">
          <a:xfrm>
            <a:off x="655460" y="1328737"/>
            <a:ext cx="7835928" cy="2636044"/>
          </a:xfrm>
          <a:prstGeom prst="roundRect">
            <a:avLst>
              <a:gd name="adj" fmla="val 9894"/>
            </a:avLst>
          </a:prstGeom>
          <a:gradFill flip="none" rotWithShape="1">
            <a:gsLst>
              <a:gs pos="0">
                <a:srgbClr val="72BF3C"/>
              </a:gs>
              <a:gs pos="100000">
                <a:schemeClr val="accent3">
                  <a:lumMod val="75000"/>
                </a:schemeClr>
              </a:gs>
            </a:gsLst>
            <a:lin ang="5400000" scaled="0"/>
            <a:tileRect/>
          </a:gradFill>
          <a:ln w="25400">
            <a:noFill/>
            <a:round/>
            <a:headEnd/>
            <a:tailEnd/>
          </a:ln>
          <a:effectLst>
            <a:innerShdw blurRad="165100" dist="50800" dir="16200000">
              <a:schemeClr val="bg1">
                <a:alpha val="28000"/>
              </a:schemeClr>
            </a:innerShdw>
          </a:effectLst>
        </p:spPr>
        <p:txBody>
          <a:bodyPr lIns="51426" tIns="25713" rIns="51426" bIns="25713"/>
          <a:lstStyle/>
          <a:p>
            <a:pPr defTabSz="514259" fontAlgn="auto">
              <a:spcBef>
                <a:spcPts val="0"/>
              </a:spcBef>
              <a:spcAft>
                <a:spcPts val="0"/>
              </a:spcAft>
              <a:defRPr/>
            </a:pPr>
            <a:endParaRPr lang="en-US" sz="1300" kern="0" dirty="0">
              <a:solidFill>
                <a:srgbClr val="FFFFFF"/>
              </a:solidFill>
              <a:latin typeface="Myriad Pro" charset="0"/>
              <a:ea typeface="+mn-ea"/>
              <a:cs typeface="+mn-cs"/>
              <a:sym typeface="Myriad Pro" charset="0"/>
            </a:endParaRPr>
          </a:p>
        </p:txBody>
      </p:sp>
    </p:spTree>
    <p:extLst>
      <p:ext uri="{BB962C8B-B14F-4D97-AF65-F5344CB8AC3E}">
        <p14:creationId xmlns:p14="http://schemas.microsoft.com/office/powerpoint/2010/main" val="3515193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4695702"/>
            <a:ext cx="9144000" cy="457958"/>
            <a:chOff x="0" y="4695702"/>
            <a:chExt cx="9144000" cy="457958"/>
          </a:xfrm>
        </p:grpSpPr>
        <p:pic>
          <p:nvPicPr>
            <p:cNvPr id="7" name="Picture 6" descr="ART-PPT-footer-blu-103-sm-bg.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4695702"/>
              <a:ext cx="9144000" cy="457958"/>
            </a:xfrm>
            <a:prstGeom prst="rect">
              <a:avLst/>
            </a:prstGeom>
          </p:spPr>
        </p:pic>
        <p:pic>
          <p:nvPicPr>
            <p:cNvPr id="8" name="Picture 7" descr="LOGO-Splunk-tagline-W.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62799" y="4797243"/>
              <a:ext cx="1786255" cy="241863"/>
            </a:xfrm>
            <a:prstGeom prst="rect">
              <a:avLst/>
            </a:prstGeom>
          </p:spPr>
        </p:pic>
      </p:grpSp>
      <p:sp>
        <p:nvSpPr>
          <p:cNvPr id="3075" name="Title Placeholder 1"/>
          <p:cNvSpPr>
            <a:spLocks noGrp="1"/>
          </p:cNvSpPr>
          <p:nvPr>
            <p:ph type="title"/>
          </p:nvPr>
        </p:nvSpPr>
        <p:spPr bwMode="gray">
          <a:xfrm>
            <a:off x="0" y="9525"/>
            <a:ext cx="9144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3" tIns="40817" rIns="81633" bIns="40817" numCol="1" anchor="ctr" anchorCtr="0" compatLnSpc="1">
            <a:prstTxWarp prst="textNoShape">
              <a:avLst/>
            </a:prstTxWarp>
          </a:bodyPr>
          <a:lstStyle/>
          <a:p>
            <a:pPr lvl="0"/>
            <a:r>
              <a:rPr lang="en-US" smtClean="0"/>
              <a:t>Click to edit Master title style</a:t>
            </a:r>
            <a:endParaRPr lang="en-US"/>
          </a:p>
        </p:txBody>
      </p:sp>
      <p:sp>
        <p:nvSpPr>
          <p:cNvPr id="6" name="Slide Number Placeholder 5"/>
          <p:cNvSpPr>
            <a:spLocks noGrp="1"/>
          </p:cNvSpPr>
          <p:nvPr>
            <p:ph type="sldNum" sz="quarter" idx="4"/>
          </p:nvPr>
        </p:nvSpPr>
        <p:spPr bwMode="gray">
          <a:xfrm>
            <a:off x="4379913" y="4770438"/>
            <a:ext cx="385762" cy="257175"/>
          </a:xfrm>
          <a:prstGeom prst="rect">
            <a:avLst/>
          </a:prstGeom>
        </p:spPr>
        <p:txBody>
          <a:bodyPr vert="horz" lIns="81633" tIns="40817" rIns="81633" bIns="40817" rtlCol="0" anchor="ctr"/>
          <a:lstStyle>
            <a:lvl1pPr algn="ctr" defTabSz="816334" fontAlgn="auto">
              <a:spcBef>
                <a:spcPts val="0"/>
              </a:spcBef>
              <a:spcAft>
                <a:spcPts val="0"/>
              </a:spcAft>
              <a:defRPr sz="1100" smtClean="0">
                <a:solidFill>
                  <a:srgbClr val="C0C0C0"/>
                </a:solidFill>
                <a:latin typeface="+mn-lt"/>
                <a:ea typeface="+mn-ea"/>
                <a:cs typeface="+mn-cs"/>
              </a:defRPr>
            </a:lvl1pPr>
          </a:lstStyle>
          <a:p>
            <a:pPr>
              <a:defRPr/>
            </a:pPr>
            <a:fld id="{DB30CCE6-9770-5A43-A55E-C3ADCAED019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5" r:id="rId8"/>
    <p:sldLayoutId id="2147483748" r:id="rId9"/>
    <p:sldLayoutId id="2147483749" r:id="rId10"/>
    <p:sldLayoutId id="2147483750" r:id="rId11"/>
    <p:sldLayoutId id="2147483751" r:id="rId12"/>
    <p:sldLayoutId id="2147483764" r:id="rId13"/>
    <p:sldLayoutId id="2147483756" r:id="rId14"/>
    <p:sldLayoutId id="2147483765" r:id="rId15"/>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dt="0"/>
  <p:txStyles>
    <p:titleStyle>
      <a:lvl1pPr algn="ctr" defTabSz="815975" rtl="0" eaLnBrk="1" fontAlgn="base" hangingPunct="1">
        <a:spcBef>
          <a:spcPct val="0"/>
        </a:spcBef>
        <a:spcAft>
          <a:spcPct val="0"/>
        </a:spcAft>
        <a:defRPr sz="3700" kern="1200">
          <a:solidFill>
            <a:srgbClr val="000000"/>
          </a:solidFill>
          <a:latin typeface="+mj-lt"/>
          <a:ea typeface="ＭＳ Ｐゴシック" charset="0"/>
          <a:cs typeface="ＭＳ Ｐゴシック" charset="0"/>
        </a:defRPr>
      </a:lvl1pPr>
      <a:lvl2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2pPr>
      <a:lvl3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3pPr>
      <a:lvl4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4pPr>
      <a:lvl5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5pPr>
      <a:lvl6pPr marL="4572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6pPr>
      <a:lvl7pPr marL="9144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7pPr>
      <a:lvl8pPr marL="13716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8pPr>
      <a:lvl9pPr marL="18288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9pPr>
    </p:titleStyle>
    <p:bodyStyle>
      <a:lvl1pPr marL="255588" indent="-255588" algn="l" defTabSz="815975" rtl="0" eaLnBrk="1" fontAlgn="base" hangingPunct="1">
        <a:spcBef>
          <a:spcPts val="675"/>
        </a:spcBef>
        <a:spcAft>
          <a:spcPct val="0"/>
        </a:spcAft>
        <a:buSzPct val="80000"/>
        <a:buFont typeface="Arial" charset="0"/>
        <a:buChar char="•"/>
        <a:defRPr sz="2200" kern="1200">
          <a:solidFill>
            <a:schemeClr val="tx1"/>
          </a:solidFill>
          <a:latin typeface="+mn-lt"/>
          <a:ea typeface="ＭＳ Ｐゴシック" charset="0"/>
          <a:cs typeface="ＭＳ Ｐゴシック" charset="0"/>
        </a:defRPr>
      </a:lvl1pPr>
      <a:lvl2pPr marL="542925" indent="-285750" algn="l" defTabSz="815975" rtl="0" eaLnBrk="1" fontAlgn="base" hangingPunct="1">
        <a:spcBef>
          <a:spcPct val="0"/>
        </a:spcBef>
        <a:spcAft>
          <a:spcPct val="0"/>
        </a:spcAft>
        <a:buFont typeface="Calibri" charset="0"/>
        <a:buChar char="–"/>
        <a:defRPr sz="1900" kern="1200">
          <a:solidFill>
            <a:schemeClr val="tx1"/>
          </a:solidFill>
          <a:latin typeface="+mn-lt"/>
          <a:ea typeface="ＭＳ Ｐゴシック" charset="0"/>
          <a:cs typeface="+mn-cs"/>
        </a:defRPr>
      </a:lvl2pPr>
      <a:lvl3pPr marL="711200" indent="-158750" algn="l" defTabSz="815975" rtl="0" eaLnBrk="1" fontAlgn="base" hangingPunct="1">
        <a:spcBef>
          <a:spcPct val="0"/>
        </a:spcBef>
        <a:spcAft>
          <a:spcPct val="0"/>
        </a:spcAft>
        <a:buClr>
          <a:srgbClr val="7F7F7F"/>
        </a:buClr>
        <a:buSzPct val="100000"/>
        <a:buFont typeface="Wingdings 3" charset="0"/>
        <a:buChar char="ê"/>
        <a:defRPr kern="1200">
          <a:solidFill>
            <a:schemeClr val="tx1"/>
          </a:solidFill>
          <a:latin typeface="+mn-lt"/>
          <a:ea typeface="ＭＳ Ｐゴシック" charset="0"/>
          <a:cs typeface="+mn-cs"/>
        </a:defRPr>
      </a:lvl3pPr>
      <a:lvl4pPr marL="925513" indent="-204788" algn="l" defTabSz="815975" rtl="0" eaLnBrk="1" fontAlgn="base" hangingPunct="1">
        <a:spcBef>
          <a:spcPct val="0"/>
        </a:spcBef>
        <a:spcAft>
          <a:spcPct val="0"/>
        </a:spcAft>
        <a:buFont typeface="Arial" charset="0"/>
        <a:buChar char="–"/>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28.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6.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35.png"/><Relationship Id="rId3" Type="http://schemas.openxmlformats.org/officeDocument/2006/relationships/notesSlide" Target="../notesSlides/notesSlide7.xml"/><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34.png"/><Relationship Id="rId2" Type="http://schemas.openxmlformats.org/officeDocument/2006/relationships/slideLayout" Target="../slideLayouts/slideLayout13.xml"/><Relationship Id="rId16" Type="http://schemas.openxmlformats.org/officeDocument/2006/relationships/image" Target="../media/image33.png"/><Relationship Id="rId1" Type="http://schemas.openxmlformats.org/officeDocument/2006/relationships/tags" Target="../tags/tag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32.png"/><Relationship Id="rId10" Type="http://schemas.openxmlformats.org/officeDocument/2006/relationships/image" Target="../media/image43.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400" b="1" dirty="0" smtClean="0"/>
              <a:t>Splunk&gt; Enterprise </a:t>
            </a:r>
            <a:r>
              <a:rPr lang="sl-SI" sz="2400" b="1" dirty="0" err="1" smtClean="0"/>
              <a:t>security</a:t>
            </a:r>
            <a:endParaRPr lang="en-US" sz="2400" b="1" dirty="0"/>
          </a:p>
        </p:txBody>
      </p:sp>
      <p:sp>
        <p:nvSpPr>
          <p:cNvPr id="3" name="Text Placeholder 2"/>
          <p:cNvSpPr>
            <a:spLocks noGrp="1"/>
          </p:cNvSpPr>
          <p:nvPr>
            <p:ph type="body" sz="quarter" idx="13"/>
          </p:nvPr>
        </p:nvSpPr>
        <p:spPr bwMode="gray">
          <a:xfrm>
            <a:off x="5080741" y="3193256"/>
            <a:ext cx="3697422" cy="1112044"/>
          </a:xfrm>
        </p:spPr>
        <p:txBody>
          <a:bodyPr>
            <a:normAutofit/>
          </a:bodyPr>
          <a:lstStyle/>
          <a:p>
            <a:r>
              <a:rPr lang="sl-SI" sz="1600" dirty="0" err="1" smtClean="0"/>
              <a:t>Our</a:t>
            </a:r>
            <a:r>
              <a:rPr lang="sl-SI" sz="1600" dirty="0" smtClean="0"/>
              <a:t> </a:t>
            </a:r>
            <a:r>
              <a:rPr lang="sl-SI" sz="1600" dirty="0" err="1" smtClean="0"/>
              <a:t>Space</a:t>
            </a:r>
            <a:r>
              <a:rPr lang="sl-SI" sz="1600" dirty="0" smtClean="0"/>
              <a:t> </a:t>
            </a:r>
            <a:r>
              <a:rPr lang="sl-SI" sz="1600" dirty="0" err="1" smtClean="0"/>
              <a:t>Appliances</a:t>
            </a:r>
            <a:endParaRPr lang="en-US" sz="1600" dirty="0"/>
          </a:p>
        </p:txBody>
      </p:sp>
    </p:spTree>
    <p:extLst>
      <p:ext uri="{BB962C8B-B14F-4D97-AF65-F5344CB8AC3E}">
        <p14:creationId xmlns:p14="http://schemas.microsoft.com/office/powerpoint/2010/main" val="153264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alpha val="28000"/>
            </a:srgb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408664" y="2582084"/>
            <a:ext cx="1468774" cy="684801"/>
          </a:xfrm>
          <a:prstGeom prst="rect">
            <a:avLst/>
          </a:prstGeom>
          <a:noFill/>
        </p:spPr>
        <p:txBody>
          <a:bodyPr wrap="square" lIns="68579" tIns="34289" rIns="68579" bIns="34289" rtlCol="0">
            <a:spAutoFit/>
          </a:bodyPr>
          <a:lstStyle/>
          <a:p>
            <a:pPr algn="ctr" defTabSz="685545"/>
            <a:r>
              <a:rPr lang="sl-SI" sz="2000" b="1" dirty="0" smtClean="0">
                <a:solidFill>
                  <a:schemeClr val="accent1"/>
                </a:solidFill>
                <a:latin typeface="Calibri"/>
                <a:cs typeface="Calibri"/>
              </a:rPr>
              <a:t>NOTRANJE GROŽNJE</a:t>
            </a:r>
            <a:endParaRPr lang="en-US" sz="2000" b="1" dirty="0">
              <a:solidFill>
                <a:schemeClr val="accent1"/>
              </a:solidFill>
              <a:latin typeface="Calibri"/>
              <a:cs typeface="Calibri"/>
            </a:endParaRPr>
          </a:p>
        </p:txBody>
      </p:sp>
      <p:sp>
        <p:nvSpPr>
          <p:cNvPr id="24" name="TextBox 23"/>
          <p:cNvSpPr txBox="1"/>
          <p:nvPr/>
        </p:nvSpPr>
        <p:spPr>
          <a:xfrm>
            <a:off x="12268201" y="1879601"/>
            <a:ext cx="138497" cy="315469"/>
          </a:xfrm>
          <a:prstGeom prst="rect">
            <a:avLst/>
          </a:prstGeom>
          <a:noFill/>
        </p:spPr>
        <p:txBody>
          <a:bodyPr wrap="none" lIns="68579" tIns="34289" rIns="68579" bIns="34289" rtlCol="0">
            <a:spAutoFit/>
          </a:bodyPr>
          <a:lstStyle/>
          <a:p>
            <a:pPr defTabSz="685545"/>
            <a:endParaRPr lang="en-US" dirty="0">
              <a:solidFill>
                <a:prstClr val="black"/>
              </a:solidFill>
              <a:latin typeface="Calibri"/>
            </a:endParaRPr>
          </a:p>
        </p:txBody>
      </p:sp>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1570" y="658643"/>
            <a:ext cx="1993899" cy="1839505"/>
          </a:xfrm>
          <a:prstGeom prst="rect">
            <a:avLst/>
          </a:prstGeom>
          <a:noFill/>
          <a:ln>
            <a:noFill/>
          </a:ln>
        </p:spPr>
      </p:pic>
      <p:sp>
        <p:nvSpPr>
          <p:cNvPr id="10" name="Slide Number Placeholder 3"/>
          <p:cNvSpPr txBox="1">
            <a:spLocks/>
          </p:cNvSpPr>
          <p:nvPr/>
        </p:nvSpPr>
        <p:spPr>
          <a:xfrm>
            <a:off x="4379913" y="4770438"/>
            <a:ext cx="385762" cy="257175"/>
          </a:xfrm>
          <a:prstGeom prst="rect">
            <a:avLst/>
          </a:prstGeom>
        </p:spPr>
        <p:txBody>
          <a:bodyPr lIns="91428" tIns="45714" rIns="91428" bIns="45714"/>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lgn="ctr" defTabSz="685545">
              <a:defRPr/>
            </a:pPr>
            <a:fld id="{EC3E9CF1-D74C-C84C-BFDE-2F04DF0BE563}" type="slidenum">
              <a:rPr lang="en-US" sz="1100" smtClean="0">
                <a:solidFill>
                  <a:schemeClr val="accent4"/>
                </a:solidFill>
                <a:latin typeface="Calibri"/>
              </a:rPr>
              <a:pPr algn="ctr" defTabSz="685545">
                <a:defRPr/>
              </a:pPr>
              <a:t>10</a:t>
            </a:fld>
            <a:endParaRPr lang="en-US" sz="1100" dirty="0">
              <a:solidFill>
                <a:schemeClr val="accent4"/>
              </a:solidFill>
              <a:latin typeface="Calibri"/>
            </a:endParaRPr>
          </a:p>
        </p:txBody>
      </p:sp>
      <p:sp>
        <p:nvSpPr>
          <p:cNvPr id="12" name="Rectangle 11"/>
          <p:cNvSpPr/>
          <p:nvPr/>
        </p:nvSpPr>
        <p:spPr bwMode="gray">
          <a:xfrm>
            <a:off x="3000588" y="1062590"/>
            <a:ext cx="5020261" cy="2760360"/>
          </a:xfrm>
          <a:prstGeom prst="rect">
            <a:avLst/>
          </a:prstGeom>
          <a:noFill/>
        </p:spPr>
        <p:txBody>
          <a:bodyPr wrap="square" lIns="51424" tIns="25712" rIns="51424" bIns="25712" rtlCol="0">
            <a:spAutoFit/>
          </a:bodyPr>
          <a:lstStyle/>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Zaposleni, ki zapuščajo organizacijo.</a:t>
            </a:r>
          </a:p>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Namerna očrnitev organizacije z objavo zaupnih podatkov.</a:t>
            </a:r>
          </a:p>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 Nameren napad na podjetje.</a:t>
            </a:r>
          </a:p>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Neizobraženost uporabnikov.</a:t>
            </a:r>
          </a:p>
          <a:p>
            <a:pPr marL="182880" indent="-182880" defTabSz="815933">
              <a:lnSpc>
                <a:spcPct val="90000"/>
              </a:lnSpc>
              <a:spcBef>
                <a:spcPts val="600"/>
              </a:spcBef>
              <a:spcAft>
                <a:spcPts val="600"/>
              </a:spcAft>
              <a:buSzPct val="80000"/>
              <a:buFont typeface="Arial"/>
              <a:buChar char="•"/>
            </a:pPr>
            <a:endParaRPr lang="sl-SI" sz="2000" dirty="0" smtClean="0">
              <a:latin typeface="+mn-lt"/>
              <a:ea typeface="Tahoma" panose="020B0604030504040204" pitchFamily="34" charset="0"/>
              <a:cs typeface="Tahoma" panose="020B0604030504040204" pitchFamily="34" charset="0"/>
            </a:endParaRPr>
          </a:p>
          <a:p>
            <a:pPr marL="182880" indent="-182880" defTabSz="815933">
              <a:lnSpc>
                <a:spcPct val="90000"/>
              </a:lnSpc>
              <a:spcBef>
                <a:spcPts val="600"/>
              </a:spcBef>
              <a:spcAft>
                <a:spcPts val="600"/>
              </a:spcAft>
              <a:buSzPct val="80000"/>
              <a:buFont typeface="Arial"/>
              <a:buChar char="•"/>
            </a:pPr>
            <a:endParaRPr lang="sl-SI" sz="2000" dirty="0" smtClean="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2994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4"/>
          </p:nvPr>
        </p:nvSpPr>
        <p:spPr/>
        <p:txBody>
          <a:bodyPr/>
          <a:lstStyle>
            <a:lvl1pPr algn="ctr" defTabSz="816334" fontAlgn="auto">
              <a:spcBef>
                <a:spcPts val="0"/>
              </a:spcBef>
              <a:spcAft>
                <a:spcPts val="0"/>
              </a:spcAft>
              <a:defRPr sz="1100" smtClean="0">
                <a:solidFill>
                  <a:srgbClr val="C0C0C0"/>
                </a:solidFill>
                <a:latin typeface="+mn-lt"/>
                <a:ea typeface="+mn-ea"/>
                <a:cs typeface="+mn-cs"/>
              </a:defRPr>
            </a:lvl1pPr>
          </a:lstStyle>
          <a:p>
            <a:fld id="{DB30CCE6-9770-5A43-A55E-C3ADCAED0195}" type="slidenum">
              <a:rPr lang="en-US" smtClean="0"/>
              <a:pPr/>
              <a:t>11</a:t>
            </a:fld>
            <a:endParaRPr lang="en-US" dirty="0"/>
          </a:p>
        </p:txBody>
      </p:sp>
      <p:sp>
        <p:nvSpPr>
          <p:cNvPr id="3" name="Title 2"/>
          <p:cNvSpPr>
            <a:spLocks noGrp="1"/>
          </p:cNvSpPr>
          <p:nvPr>
            <p:ph type="title" idx="4294967295"/>
          </p:nvPr>
        </p:nvSpPr>
        <p:spPr>
          <a:xfrm>
            <a:off x="0" y="269875"/>
            <a:ext cx="9144000" cy="347663"/>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1629" tIns="40815" rIns="81629" bIns="40815" numCol="1" anchor="ctr" anchorCtr="0" compatLnSpc="1">
            <a:prstTxWarp prst="textNoShape">
              <a:avLst/>
            </a:prstTxWarp>
          </a:bodyPr>
          <a:lstStyle/>
          <a:p>
            <a:r>
              <a:rPr lang="sl-SI" sz="3600" b="1" dirty="0" smtClean="0">
                <a:latin typeface="Calibri" panose="020F0502020204030204" pitchFamily="34" charset="0"/>
                <a:cs typeface="Tahoma"/>
              </a:rPr>
              <a:t>… kot platforma za varnost</a:t>
            </a:r>
            <a:endParaRPr lang="en-US" sz="3600" b="1" dirty="0">
              <a:latin typeface="Calibri" panose="020F0502020204030204" pitchFamily="34" charset="0"/>
              <a:cs typeface="Tahoma"/>
            </a:endParaRPr>
          </a:p>
        </p:txBody>
      </p:sp>
      <p:grpSp>
        <p:nvGrpSpPr>
          <p:cNvPr id="33" name="Group 32"/>
          <p:cNvGrpSpPr/>
          <p:nvPr/>
        </p:nvGrpSpPr>
        <p:grpSpPr bwMode="gray">
          <a:xfrm>
            <a:off x="747857" y="1775890"/>
            <a:ext cx="7648291" cy="1814006"/>
            <a:chOff x="1884043" y="2083307"/>
            <a:chExt cx="8462171" cy="2007039"/>
          </a:xfrm>
        </p:grpSpPr>
        <p:sp>
          <p:nvSpPr>
            <p:cNvPr id="28" name="Rounded Rectangle 27"/>
            <p:cNvSpPr/>
            <p:nvPr/>
          </p:nvSpPr>
          <p:spPr bwMode="gray">
            <a:xfrm>
              <a:off x="3312780" y="2128006"/>
              <a:ext cx="1347059" cy="1962340"/>
            </a:xfrm>
            <a:prstGeom prst="roundRect">
              <a:avLst>
                <a:gd name="adj" fmla="val 7354"/>
              </a:avLst>
            </a:prstGeom>
            <a:solidFill>
              <a:schemeClr val="accent5"/>
            </a:solidFill>
            <a:ln w="25400">
              <a:noFill/>
              <a:round/>
              <a:headEnd/>
              <a:tailEnd/>
            </a:ln>
            <a:effectLst/>
          </p:spPr>
          <p:txBody>
            <a:bodyPr lIns="102665" tIns="102665" rIns="102665" bIns="102665" anchor="ctr" anchorCtr="1"/>
            <a:lstStyle/>
            <a:p>
              <a:pPr algn="ctr" defTabSz="384920">
                <a:lnSpc>
                  <a:spcPct val="90000"/>
                </a:lnSpc>
                <a:defRPr/>
              </a:pPr>
              <a:endParaRPr lang="en-US" sz="900" kern="0" dirty="0">
                <a:solidFill>
                  <a:srgbClr val="FFFFFF"/>
                </a:solidFill>
                <a:latin typeface="Gotham Medium"/>
                <a:cs typeface="Gotham Medium"/>
              </a:endParaRPr>
            </a:p>
          </p:txBody>
        </p:sp>
        <p:sp>
          <p:nvSpPr>
            <p:cNvPr id="29" name="Rounded Rectangle 28"/>
            <p:cNvSpPr/>
            <p:nvPr/>
          </p:nvSpPr>
          <p:spPr bwMode="gray">
            <a:xfrm>
              <a:off x="4734374" y="2128006"/>
              <a:ext cx="1347059" cy="1962340"/>
            </a:xfrm>
            <a:prstGeom prst="roundRect">
              <a:avLst>
                <a:gd name="adj" fmla="val 7354"/>
              </a:avLst>
            </a:prstGeom>
            <a:solidFill>
              <a:schemeClr val="accent5"/>
            </a:solidFill>
            <a:ln w="25400">
              <a:noFill/>
              <a:round/>
              <a:headEnd/>
              <a:tailEnd/>
            </a:ln>
            <a:effectLst/>
          </p:spPr>
          <p:txBody>
            <a:bodyPr lIns="102665" tIns="102665" rIns="102665" bIns="102665" anchor="ctr" anchorCtr="1"/>
            <a:lstStyle/>
            <a:p>
              <a:pPr algn="ctr" defTabSz="384920">
                <a:lnSpc>
                  <a:spcPct val="90000"/>
                </a:lnSpc>
                <a:defRPr/>
              </a:pPr>
              <a:endParaRPr lang="en-US" sz="900" kern="0" dirty="0">
                <a:solidFill>
                  <a:srgbClr val="FFFFFF"/>
                </a:solidFill>
                <a:latin typeface="Gotham Medium"/>
                <a:cs typeface="Gotham Medium"/>
              </a:endParaRPr>
            </a:p>
          </p:txBody>
        </p:sp>
        <p:sp>
          <p:nvSpPr>
            <p:cNvPr id="30" name="Rounded Rectangle 29"/>
            <p:cNvSpPr/>
            <p:nvPr/>
          </p:nvSpPr>
          <p:spPr bwMode="gray">
            <a:xfrm>
              <a:off x="6155968" y="2128006"/>
              <a:ext cx="1347059" cy="1962340"/>
            </a:xfrm>
            <a:prstGeom prst="roundRect">
              <a:avLst>
                <a:gd name="adj" fmla="val 7354"/>
              </a:avLst>
            </a:prstGeom>
            <a:solidFill>
              <a:schemeClr val="accent5"/>
            </a:solidFill>
            <a:ln w="25400">
              <a:noFill/>
              <a:round/>
              <a:headEnd/>
              <a:tailEnd/>
            </a:ln>
            <a:effectLst/>
          </p:spPr>
          <p:txBody>
            <a:bodyPr lIns="102665" tIns="102665" rIns="102665" bIns="102665" anchor="ctr" anchorCtr="1"/>
            <a:lstStyle/>
            <a:p>
              <a:pPr algn="ctr" defTabSz="384920">
                <a:lnSpc>
                  <a:spcPct val="90000"/>
                </a:lnSpc>
                <a:defRPr/>
              </a:pPr>
              <a:endParaRPr lang="en-US" sz="900" kern="0" dirty="0">
                <a:solidFill>
                  <a:srgbClr val="FFFFFF"/>
                </a:solidFill>
                <a:latin typeface="Gotham Medium"/>
                <a:cs typeface="Gotham Medium"/>
              </a:endParaRPr>
            </a:p>
          </p:txBody>
        </p:sp>
        <p:sp>
          <p:nvSpPr>
            <p:cNvPr id="31" name="Rounded Rectangle 30"/>
            <p:cNvSpPr/>
            <p:nvPr/>
          </p:nvSpPr>
          <p:spPr bwMode="gray">
            <a:xfrm>
              <a:off x="7577562" y="2128006"/>
              <a:ext cx="1347059" cy="1962340"/>
            </a:xfrm>
            <a:prstGeom prst="roundRect">
              <a:avLst>
                <a:gd name="adj" fmla="val 7354"/>
              </a:avLst>
            </a:prstGeom>
            <a:solidFill>
              <a:schemeClr val="accent5"/>
            </a:solidFill>
            <a:ln w="25400">
              <a:noFill/>
              <a:round/>
              <a:headEnd/>
              <a:tailEnd/>
            </a:ln>
            <a:effectLst/>
          </p:spPr>
          <p:txBody>
            <a:bodyPr lIns="102665" tIns="102665" rIns="102665" bIns="102665" anchor="ctr" anchorCtr="1"/>
            <a:lstStyle/>
            <a:p>
              <a:pPr algn="ctr" defTabSz="384920">
                <a:lnSpc>
                  <a:spcPct val="90000"/>
                </a:lnSpc>
                <a:defRPr/>
              </a:pPr>
              <a:endParaRPr lang="en-US" sz="900" kern="0" dirty="0">
                <a:solidFill>
                  <a:srgbClr val="FFFFFF"/>
                </a:solidFill>
                <a:latin typeface="Gotham Medium"/>
                <a:cs typeface="Gotham Medium"/>
              </a:endParaRPr>
            </a:p>
          </p:txBody>
        </p:sp>
        <p:sp>
          <p:nvSpPr>
            <p:cNvPr id="32" name="Rounded Rectangle 31"/>
            <p:cNvSpPr/>
            <p:nvPr/>
          </p:nvSpPr>
          <p:spPr bwMode="gray">
            <a:xfrm>
              <a:off x="8999155" y="2128006"/>
              <a:ext cx="1347059" cy="1962340"/>
            </a:xfrm>
            <a:prstGeom prst="roundRect">
              <a:avLst>
                <a:gd name="adj" fmla="val 7354"/>
              </a:avLst>
            </a:prstGeom>
            <a:solidFill>
              <a:schemeClr val="accent5"/>
            </a:solidFill>
            <a:ln w="25400">
              <a:noFill/>
              <a:round/>
              <a:headEnd/>
              <a:tailEnd/>
            </a:ln>
            <a:effectLst/>
          </p:spPr>
          <p:txBody>
            <a:bodyPr lIns="102665" tIns="102665" rIns="102665" bIns="102665" anchor="ctr" anchorCtr="1"/>
            <a:lstStyle/>
            <a:p>
              <a:pPr algn="ctr" defTabSz="384920">
                <a:lnSpc>
                  <a:spcPct val="90000"/>
                </a:lnSpc>
                <a:defRPr/>
              </a:pPr>
              <a:endParaRPr lang="en-US" sz="900" kern="0" dirty="0">
                <a:solidFill>
                  <a:srgbClr val="FFFFFF"/>
                </a:solidFill>
                <a:latin typeface="Gotham Medium"/>
                <a:cs typeface="Gotham Medium"/>
              </a:endParaRPr>
            </a:p>
          </p:txBody>
        </p:sp>
        <p:sp>
          <p:nvSpPr>
            <p:cNvPr id="8" name="Rounded Rectangle 7"/>
            <p:cNvSpPr/>
            <p:nvPr/>
          </p:nvSpPr>
          <p:spPr bwMode="gray">
            <a:xfrm>
              <a:off x="1891186" y="2128006"/>
              <a:ext cx="1347059" cy="1962340"/>
            </a:xfrm>
            <a:prstGeom prst="roundRect">
              <a:avLst>
                <a:gd name="adj" fmla="val 7354"/>
              </a:avLst>
            </a:prstGeom>
            <a:solidFill>
              <a:schemeClr val="accent5"/>
            </a:solidFill>
            <a:ln w="25400">
              <a:noFill/>
              <a:round/>
              <a:headEnd/>
              <a:tailEnd/>
            </a:ln>
            <a:effectLst/>
          </p:spPr>
          <p:txBody>
            <a:bodyPr lIns="102665" tIns="102665" rIns="102665" bIns="102665" anchor="ctr" anchorCtr="1"/>
            <a:lstStyle/>
            <a:p>
              <a:pPr algn="ctr" defTabSz="384920">
                <a:lnSpc>
                  <a:spcPct val="90000"/>
                </a:lnSpc>
                <a:defRPr/>
              </a:pPr>
              <a:endParaRPr lang="en-US" sz="900" kern="0" dirty="0">
                <a:solidFill>
                  <a:srgbClr val="FFFFFF"/>
                </a:solidFill>
                <a:latin typeface="Gotham Medium"/>
                <a:cs typeface="Gotham Medium"/>
              </a:endParaRPr>
            </a:p>
          </p:txBody>
        </p:sp>
        <p:sp>
          <p:nvSpPr>
            <p:cNvPr id="14" name="Rounded Rectangle 13"/>
            <p:cNvSpPr/>
            <p:nvPr/>
          </p:nvSpPr>
          <p:spPr bwMode="gray">
            <a:xfrm>
              <a:off x="3297985" y="3093191"/>
              <a:ext cx="1347059" cy="570728"/>
            </a:xfrm>
            <a:prstGeom prst="roundRect">
              <a:avLst>
                <a:gd name="adj" fmla="val 0"/>
              </a:avLst>
            </a:prstGeom>
            <a:noFill/>
            <a:ln w="25400">
              <a:noFill/>
              <a:round/>
              <a:headEnd/>
              <a:tailEnd/>
            </a:ln>
            <a:effectLst/>
          </p:spPr>
          <p:txBody>
            <a:bodyPr lIns="102665" tIns="102665" rIns="102665" bIns="102665" anchor="t" anchorCtr="1"/>
            <a:lstStyle/>
            <a:p>
              <a:pPr algn="ctr" defTabSz="384920">
                <a:lnSpc>
                  <a:spcPct val="90000"/>
                </a:lnSpc>
                <a:defRPr/>
              </a:pPr>
              <a:r>
                <a:rPr lang="sl-SI" sz="1100" kern="0" cap="all" dirty="0" smtClean="0">
                  <a:solidFill>
                    <a:srgbClr val="FFFFFF"/>
                  </a:solidFill>
                  <a:cs typeface="Gotham Bold"/>
                </a:rPr>
                <a:t>Poročanje o</a:t>
              </a:r>
              <a:r>
                <a:rPr lang="sl-SI" sz="1100" kern="0" cap="all" dirty="0">
                  <a:solidFill>
                    <a:srgbClr val="FFFFFF"/>
                  </a:solidFill>
                  <a:cs typeface="Gotham Bold"/>
                </a:rPr>
                <a:t> </a:t>
              </a:r>
              <a:r>
                <a:rPr lang="sl-SI" sz="1100" kern="0" cap="all" dirty="0" smtClean="0">
                  <a:solidFill>
                    <a:srgbClr val="FFFFFF"/>
                  </a:solidFill>
                  <a:cs typeface="Gotham Bold"/>
                </a:rPr>
                <a:t>varnosti in skladnosti</a:t>
              </a:r>
            </a:p>
          </p:txBody>
        </p:sp>
        <p:sp>
          <p:nvSpPr>
            <p:cNvPr id="15" name="Rounded Rectangle 14"/>
            <p:cNvSpPr/>
            <p:nvPr/>
          </p:nvSpPr>
          <p:spPr bwMode="gray">
            <a:xfrm>
              <a:off x="4714208" y="3070331"/>
              <a:ext cx="1392933" cy="876829"/>
            </a:xfrm>
            <a:prstGeom prst="roundRect">
              <a:avLst>
                <a:gd name="adj" fmla="val 0"/>
              </a:avLst>
            </a:prstGeom>
            <a:noFill/>
            <a:ln w="25400">
              <a:noFill/>
              <a:round/>
              <a:headEnd/>
              <a:tailEnd/>
            </a:ln>
            <a:effectLst/>
          </p:spPr>
          <p:txBody>
            <a:bodyPr lIns="102665" tIns="102665" rIns="102665" bIns="102665" anchor="t" anchorCtr="1"/>
            <a:lstStyle/>
            <a:p>
              <a:pPr algn="ctr" defTabSz="384920">
                <a:defRPr/>
              </a:pPr>
              <a:r>
                <a:rPr lang="sl-SI" sz="1100" kern="0" cap="all" dirty="0" smtClean="0">
                  <a:solidFill>
                    <a:srgbClr val="FFFFFF"/>
                  </a:solidFill>
                  <a:cs typeface="Gotham Bold"/>
                </a:rPr>
                <a:t>Spremljanje</a:t>
              </a:r>
            </a:p>
            <a:p>
              <a:pPr algn="ctr" defTabSz="384920">
                <a:defRPr/>
              </a:pPr>
              <a:r>
                <a:rPr lang="sl-SI" sz="1100" kern="0" cap="all" dirty="0" smtClean="0">
                  <a:solidFill>
                    <a:srgbClr val="FFFFFF"/>
                  </a:solidFill>
                  <a:cs typeface="Gotham Bold"/>
                </a:rPr>
                <a:t>Znanih groženj</a:t>
              </a:r>
            </a:p>
            <a:p>
              <a:pPr algn="ctr" defTabSz="384920">
                <a:defRPr/>
              </a:pPr>
              <a:r>
                <a:rPr lang="sl-SI" sz="1100" kern="0" cap="all" dirty="0" smtClean="0">
                  <a:solidFill>
                    <a:srgbClr val="FFFFFF"/>
                  </a:solidFill>
                  <a:cs typeface="Gotham Bold"/>
                </a:rPr>
                <a:t>V realnem času</a:t>
              </a:r>
              <a:endParaRPr lang="en-US" sz="1100" kern="0" cap="all" dirty="0">
                <a:solidFill>
                  <a:srgbClr val="FFFFFF"/>
                </a:solidFill>
                <a:cs typeface="Gotham Bold"/>
              </a:endParaRPr>
            </a:p>
          </p:txBody>
        </p:sp>
        <p:sp>
          <p:nvSpPr>
            <p:cNvPr id="16" name="Rounded Rectangle 15"/>
            <p:cNvSpPr/>
            <p:nvPr/>
          </p:nvSpPr>
          <p:spPr bwMode="gray">
            <a:xfrm>
              <a:off x="6178359" y="3093191"/>
              <a:ext cx="1294569" cy="793009"/>
            </a:xfrm>
            <a:prstGeom prst="roundRect">
              <a:avLst>
                <a:gd name="adj" fmla="val 0"/>
              </a:avLst>
            </a:prstGeom>
            <a:noFill/>
            <a:ln w="25400">
              <a:noFill/>
              <a:round/>
              <a:headEnd/>
              <a:tailEnd/>
            </a:ln>
            <a:effectLst/>
          </p:spPr>
          <p:txBody>
            <a:bodyPr lIns="0" tIns="102665" rIns="0" bIns="102665" anchor="t" anchorCtr="1"/>
            <a:lstStyle/>
            <a:p>
              <a:pPr algn="ctr" defTabSz="384920">
                <a:lnSpc>
                  <a:spcPct val="90000"/>
                </a:lnSpc>
                <a:defRPr/>
              </a:pPr>
              <a:r>
                <a:rPr lang="sl-SI" sz="1100" kern="0" cap="all" dirty="0" smtClean="0">
                  <a:solidFill>
                    <a:srgbClr val="FFFFFF"/>
                  </a:solidFill>
                  <a:cs typeface="Gotham Bold"/>
                </a:rPr>
                <a:t>Zaznavanje</a:t>
              </a:r>
            </a:p>
            <a:p>
              <a:pPr algn="ctr" defTabSz="384920">
                <a:lnSpc>
                  <a:spcPct val="90000"/>
                </a:lnSpc>
                <a:defRPr/>
              </a:pPr>
              <a:r>
                <a:rPr lang="sl-SI" sz="1100" kern="0" cap="all" dirty="0" smtClean="0">
                  <a:solidFill>
                    <a:srgbClr val="FFFFFF"/>
                  </a:solidFill>
                  <a:cs typeface="Gotham Bold"/>
                </a:rPr>
                <a:t>Neznanih</a:t>
              </a:r>
            </a:p>
            <a:p>
              <a:pPr algn="ctr" defTabSz="384920">
                <a:lnSpc>
                  <a:spcPct val="90000"/>
                </a:lnSpc>
                <a:defRPr/>
              </a:pPr>
              <a:r>
                <a:rPr lang="sl-SI" sz="1100" kern="0" cap="all" dirty="0" smtClean="0">
                  <a:solidFill>
                    <a:srgbClr val="FFFFFF"/>
                  </a:solidFill>
                  <a:cs typeface="Gotham Bold"/>
                </a:rPr>
                <a:t>groženj</a:t>
              </a:r>
              <a:endParaRPr lang="en-US" sz="1100" kern="0" cap="all" dirty="0">
                <a:solidFill>
                  <a:srgbClr val="FFFFFF"/>
                </a:solidFill>
                <a:cs typeface="Gotham Bold"/>
              </a:endParaRPr>
            </a:p>
          </p:txBody>
        </p:sp>
        <p:sp>
          <p:nvSpPr>
            <p:cNvPr id="17" name="Rounded Rectangle 16"/>
            <p:cNvSpPr/>
            <p:nvPr/>
          </p:nvSpPr>
          <p:spPr bwMode="gray">
            <a:xfrm>
              <a:off x="1884043" y="3085571"/>
              <a:ext cx="1347059" cy="570728"/>
            </a:xfrm>
            <a:prstGeom prst="roundRect">
              <a:avLst>
                <a:gd name="adj" fmla="val 0"/>
              </a:avLst>
            </a:prstGeom>
            <a:noFill/>
            <a:ln w="25400">
              <a:noFill/>
              <a:round/>
              <a:headEnd/>
              <a:tailEnd/>
            </a:ln>
            <a:effectLst/>
          </p:spPr>
          <p:txBody>
            <a:bodyPr lIns="102665" tIns="102665" rIns="102665" bIns="102665" anchor="t" anchorCtr="1"/>
            <a:lstStyle/>
            <a:p>
              <a:pPr algn="ctr" defTabSz="384920">
                <a:lnSpc>
                  <a:spcPct val="90000"/>
                </a:lnSpc>
                <a:defRPr/>
              </a:pPr>
              <a:r>
                <a:rPr lang="sl-SI" sz="1100" kern="0" cap="all" dirty="0" smtClean="0">
                  <a:solidFill>
                    <a:srgbClr val="FFFFFF"/>
                  </a:solidFill>
                  <a:cs typeface="Gotham Bold"/>
                </a:rPr>
                <a:t>Raziskovanje</a:t>
              </a:r>
            </a:p>
            <a:p>
              <a:pPr algn="ctr" defTabSz="384920">
                <a:lnSpc>
                  <a:spcPct val="90000"/>
                </a:lnSpc>
                <a:defRPr/>
              </a:pPr>
              <a:r>
                <a:rPr lang="sl-SI" sz="1100" kern="0" cap="all" dirty="0" smtClean="0">
                  <a:solidFill>
                    <a:srgbClr val="FFFFFF"/>
                  </a:solidFill>
                  <a:cs typeface="Gotham Bold"/>
                </a:rPr>
                <a:t>In analiziranje incidentov</a:t>
              </a:r>
              <a:endParaRPr lang="en-US" sz="1100" kern="0" cap="all" dirty="0">
                <a:solidFill>
                  <a:srgbClr val="FFFFFF"/>
                </a:solidFill>
                <a:cs typeface="Gotham Bold"/>
              </a:endParaRPr>
            </a:p>
          </p:txBody>
        </p:sp>
        <p:sp>
          <p:nvSpPr>
            <p:cNvPr id="18" name="Rounded Rectangle 17"/>
            <p:cNvSpPr/>
            <p:nvPr/>
          </p:nvSpPr>
          <p:spPr bwMode="gray">
            <a:xfrm>
              <a:off x="7569453" y="3093191"/>
              <a:ext cx="1391094" cy="410708"/>
            </a:xfrm>
            <a:prstGeom prst="roundRect">
              <a:avLst>
                <a:gd name="adj" fmla="val 0"/>
              </a:avLst>
            </a:prstGeom>
            <a:noFill/>
            <a:ln w="25400">
              <a:noFill/>
              <a:round/>
              <a:headEnd/>
              <a:tailEnd/>
            </a:ln>
            <a:effectLst/>
          </p:spPr>
          <p:txBody>
            <a:bodyPr lIns="0" tIns="102665" rIns="0" bIns="102665" anchor="t" anchorCtr="1"/>
            <a:lstStyle/>
            <a:p>
              <a:pPr algn="ctr" defTabSz="384920">
                <a:lnSpc>
                  <a:spcPct val="90000"/>
                </a:lnSpc>
                <a:defRPr/>
              </a:pPr>
              <a:r>
                <a:rPr lang="sl-SI" sz="1100" kern="0" cap="all" dirty="0" smtClean="0">
                  <a:solidFill>
                    <a:srgbClr val="FFFFFF"/>
                  </a:solidFill>
                  <a:cs typeface="Gotham Bold"/>
                </a:rPr>
                <a:t>Zaznavanje </a:t>
              </a:r>
            </a:p>
            <a:p>
              <a:pPr algn="ctr" defTabSz="384920">
                <a:lnSpc>
                  <a:spcPct val="90000"/>
                </a:lnSpc>
                <a:defRPr/>
              </a:pPr>
              <a:r>
                <a:rPr lang="sl-SI" sz="1100" kern="0" cap="all" dirty="0" smtClean="0">
                  <a:solidFill>
                    <a:srgbClr val="FFFFFF"/>
                  </a:solidFill>
                  <a:cs typeface="Gotham Bold"/>
                </a:rPr>
                <a:t>zlorab</a:t>
              </a:r>
              <a:endParaRPr lang="en-US" sz="1100" kern="0" cap="all" dirty="0">
                <a:solidFill>
                  <a:srgbClr val="FFFFFF"/>
                </a:solidFill>
                <a:cs typeface="Gotham Bold"/>
              </a:endParaRPr>
            </a:p>
          </p:txBody>
        </p:sp>
        <p:sp>
          <p:nvSpPr>
            <p:cNvPr id="19" name="Rounded Rectangle 18"/>
            <p:cNvSpPr/>
            <p:nvPr/>
          </p:nvSpPr>
          <p:spPr bwMode="gray">
            <a:xfrm>
              <a:off x="9023777" y="3093720"/>
              <a:ext cx="1277035" cy="381000"/>
            </a:xfrm>
            <a:prstGeom prst="roundRect">
              <a:avLst>
                <a:gd name="adj" fmla="val 0"/>
              </a:avLst>
            </a:prstGeom>
            <a:noFill/>
            <a:ln w="25400">
              <a:noFill/>
              <a:round/>
              <a:headEnd/>
              <a:tailEnd/>
            </a:ln>
            <a:effectLst/>
          </p:spPr>
          <p:txBody>
            <a:bodyPr lIns="0" tIns="102665" rIns="0" bIns="102665" anchor="t" anchorCtr="1"/>
            <a:lstStyle/>
            <a:p>
              <a:pPr algn="ctr" defTabSz="384920">
                <a:lnSpc>
                  <a:spcPct val="90000"/>
                </a:lnSpc>
                <a:defRPr/>
              </a:pPr>
              <a:r>
                <a:rPr lang="sl-SI" sz="1100" kern="0" cap="all" dirty="0" smtClean="0">
                  <a:solidFill>
                    <a:srgbClr val="FFFFFF"/>
                  </a:solidFill>
                  <a:cs typeface="Gotham Bold"/>
                </a:rPr>
                <a:t>Notranje grožnje</a:t>
              </a:r>
              <a:endParaRPr lang="en-US" sz="1100" kern="0" cap="all" dirty="0">
                <a:solidFill>
                  <a:srgbClr val="FFFFFF"/>
                </a:solidFill>
                <a:cs typeface="Gotham Bold"/>
              </a:endParaRPr>
            </a:p>
          </p:txBody>
        </p:sp>
        <p:pic>
          <p:nvPicPr>
            <p:cNvPr id="20" name="Picture 19" descr="market-groups-icons.png"/>
            <p:cNvPicPr>
              <a:picLocks noChangeAspect="1"/>
            </p:cNvPicPr>
            <p:nvPr/>
          </p:nvPicPr>
          <p:blipFill>
            <a:blip r:embed="rId3"/>
            <a:srcRect l="40267" t="35119" r="53489" b="49890"/>
            <a:stretch>
              <a:fillRect/>
            </a:stretch>
          </p:blipFill>
          <p:spPr bwMode="gray">
            <a:xfrm>
              <a:off x="3607533" y="2083307"/>
              <a:ext cx="760574" cy="1027302"/>
            </a:xfrm>
            <a:prstGeom prst="rect">
              <a:avLst/>
            </a:prstGeom>
          </p:spPr>
        </p:pic>
        <p:pic>
          <p:nvPicPr>
            <p:cNvPr id="21" name="Picture 20" descr="market-groups-icons.png"/>
            <p:cNvPicPr>
              <a:picLocks noChangeAspect="1"/>
            </p:cNvPicPr>
            <p:nvPr/>
          </p:nvPicPr>
          <p:blipFill>
            <a:blip r:embed="rId4">
              <a:lum bright="100000"/>
            </a:blip>
            <a:stretch>
              <a:fillRect/>
            </a:stretch>
          </p:blipFill>
          <p:spPr bwMode="gray">
            <a:xfrm>
              <a:off x="2223491" y="2354769"/>
              <a:ext cx="673147" cy="671617"/>
            </a:xfrm>
            <a:prstGeom prst="rect">
              <a:avLst/>
            </a:prstGeom>
          </p:spPr>
        </p:pic>
        <p:pic>
          <p:nvPicPr>
            <p:cNvPr id="22" name="Picture 21" descr="market-groups-icons.png"/>
            <p:cNvPicPr>
              <a:picLocks noChangeAspect="1"/>
            </p:cNvPicPr>
            <p:nvPr/>
          </p:nvPicPr>
          <p:blipFill>
            <a:blip r:embed="rId5">
              <a:lum bright="100000"/>
            </a:blip>
            <a:stretch>
              <a:fillRect/>
            </a:stretch>
          </p:blipFill>
          <p:spPr bwMode="gray">
            <a:xfrm>
              <a:off x="4988351" y="2490500"/>
              <a:ext cx="786438" cy="400155"/>
            </a:xfrm>
            <a:prstGeom prst="rect">
              <a:avLst/>
            </a:prstGeom>
          </p:spPr>
        </p:pic>
        <p:pic>
          <p:nvPicPr>
            <p:cNvPr id="23" name="Picture 22" descr="market-groups-icons.png"/>
            <p:cNvPicPr>
              <a:picLocks noChangeAspect="1"/>
            </p:cNvPicPr>
            <p:nvPr/>
          </p:nvPicPr>
          <p:blipFill>
            <a:blip r:embed="rId6">
              <a:lum bright="100000"/>
            </a:blip>
            <a:stretch>
              <a:fillRect/>
            </a:stretch>
          </p:blipFill>
          <p:spPr bwMode="gray">
            <a:xfrm>
              <a:off x="6179013" y="2387109"/>
              <a:ext cx="1276620" cy="721238"/>
            </a:xfrm>
            <a:prstGeom prst="rect">
              <a:avLst/>
            </a:prstGeom>
          </p:spPr>
        </p:pic>
        <p:pic>
          <p:nvPicPr>
            <p:cNvPr id="24" name="Picture 23" descr="siren.png"/>
            <p:cNvPicPr>
              <a:picLocks noChangeAspect="1"/>
            </p:cNvPicPr>
            <p:nvPr/>
          </p:nvPicPr>
          <p:blipFill>
            <a:blip r:embed="rId7">
              <a:lum bright="100000"/>
            </a:blip>
            <a:stretch>
              <a:fillRect/>
            </a:stretch>
          </p:blipFill>
          <p:spPr bwMode="gray">
            <a:xfrm>
              <a:off x="7695372" y="2538786"/>
              <a:ext cx="996009" cy="394313"/>
            </a:xfrm>
            <a:prstGeom prst="rect">
              <a:avLst/>
            </a:prstGeom>
          </p:spPr>
        </p:pic>
        <p:pic>
          <p:nvPicPr>
            <p:cNvPr id="25" name="Picture 24" descr="market-groups-icons.png"/>
            <p:cNvPicPr>
              <a:picLocks noChangeAspect="1"/>
            </p:cNvPicPr>
            <p:nvPr/>
          </p:nvPicPr>
          <p:blipFill>
            <a:blip r:embed="rId8">
              <a:lum bright="100000"/>
            </a:blip>
            <a:stretch>
              <a:fillRect/>
            </a:stretch>
          </p:blipFill>
          <p:spPr bwMode="gray">
            <a:xfrm>
              <a:off x="9363421" y="2344246"/>
              <a:ext cx="536530" cy="721238"/>
            </a:xfrm>
            <a:prstGeom prst="rect">
              <a:avLst/>
            </a:prstGeom>
          </p:spPr>
        </p:pic>
      </p:grpSp>
      <p:sp>
        <p:nvSpPr>
          <p:cNvPr id="37" name="Rounded Rectangle 36"/>
          <p:cNvSpPr/>
          <p:nvPr/>
        </p:nvSpPr>
        <p:spPr bwMode="gray">
          <a:xfrm>
            <a:off x="742951" y="3661838"/>
            <a:ext cx="7600950" cy="971550"/>
          </a:xfrm>
          <a:prstGeom prst="roundRect">
            <a:avLst>
              <a:gd name="adj" fmla="val 5129"/>
            </a:avLst>
          </a:prstGeom>
          <a:gradFill flip="none" rotWithShape="1">
            <a:gsLst>
              <a:gs pos="0">
                <a:srgbClr val="656565"/>
              </a:gs>
              <a:gs pos="50000">
                <a:srgbClr val="383A39"/>
              </a:gs>
              <a:gs pos="100000">
                <a:srgbClr val="080A09"/>
              </a:gs>
            </a:gsLst>
            <a:lin ang="5400000" scaled="1"/>
            <a:tileRect/>
          </a:gradFill>
          <a:ln w="12700" cap="flat" cmpd="sng" algn="ctr">
            <a:noFill/>
            <a:prstDash val="solid"/>
          </a:ln>
          <a:effectLst/>
        </p:spPr>
        <p:txBody>
          <a:bodyPr lIns="91417" tIns="45708" rIns="91417" bIns="45708" anchor="ctr"/>
          <a:lstStyle/>
          <a:p>
            <a:pPr algn="ctr" defTabSz="815891">
              <a:defRPr/>
            </a:pPr>
            <a:endParaRPr lang="en-US" kern="0" dirty="0">
              <a:solidFill>
                <a:prstClr val="black"/>
              </a:solidFill>
            </a:endParaRPr>
          </a:p>
        </p:txBody>
      </p:sp>
      <p:pic>
        <p:nvPicPr>
          <p:cNvPr id="38" name="Picture 37" descr="logo_splunk_product_2color_W.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3083" y="3849744"/>
            <a:ext cx="1848841" cy="547257"/>
          </a:xfrm>
          <a:prstGeom prst="rect">
            <a:avLst/>
          </a:prstGeom>
        </p:spPr>
      </p:pic>
      <p:sp>
        <p:nvSpPr>
          <p:cNvPr id="35" name="Rectangle 3"/>
          <p:cNvSpPr>
            <a:spLocks/>
          </p:cNvSpPr>
          <p:nvPr/>
        </p:nvSpPr>
        <p:spPr bwMode="auto">
          <a:xfrm>
            <a:off x="3" y="831944"/>
            <a:ext cx="9143999" cy="438582"/>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wrap="square" lIns="68577" tIns="34289" rIns="68577" bIns="34289">
            <a:spAutoFit/>
          </a:bodyPr>
          <a:lstStyle/>
          <a:p>
            <a:pPr algn="ctr" defTabSz="815933"/>
            <a:r>
              <a:rPr lang="sl-SI" sz="2400" b="1" dirty="0" smtClean="0">
                <a:solidFill>
                  <a:srgbClr val="65A637"/>
                </a:solidFill>
                <a:cs typeface="Gotham Bold"/>
                <a:sym typeface="Lucida Grande" charset="0"/>
              </a:rPr>
              <a:t>Splunk je lahko več kot le SIEM</a:t>
            </a:r>
            <a:endParaRPr lang="en-US" sz="2400" b="1" dirty="0">
              <a:solidFill>
                <a:srgbClr val="65A637"/>
              </a:solidFill>
              <a:cs typeface="Gotham Bold"/>
              <a:sym typeface="Lucida Grande" charset="0"/>
            </a:endParaRPr>
          </a:p>
        </p:txBody>
      </p:sp>
    </p:spTree>
    <p:extLst>
      <p:ext uri="{BB962C8B-B14F-4D97-AF65-F5344CB8AC3E}">
        <p14:creationId xmlns:p14="http://schemas.microsoft.com/office/powerpoint/2010/main" val="1701752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25"/>
            <a:ext cx="9144000" cy="857250"/>
          </a:xfrm>
        </p:spPr>
        <p:txBody>
          <a:bodyPr/>
          <a:lstStyle/>
          <a:p>
            <a:r>
              <a:rPr lang="sl-SI" sz="3200" dirty="0" smtClean="0"/>
              <a:t>Splunk </a:t>
            </a:r>
            <a:r>
              <a:rPr lang="sl-SI" sz="3200" dirty="0" err="1" smtClean="0"/>
              <a:t>Enterprise</a:t>
            </a:r>
            <a:r>
              <a:rPr lang="sl-SI" sz="3200" dirty="0" smtClean="0"/>
              <a:t> </a:t>
            </a:r>
            <a:r>
              <a:rPr lang="sl-SI" sz="3200" dirty="0" err="1" smtClean="0"/>
              <a:t>Security</a:t>
            </a:r>
            <a:endParaRPr lang="en-US" sz="3200" dirty="0"/>
          </a:p>
        </p:txBody>
      </p:sp>
      <p:sp>
        <p:nvSpPr>
          <p:cNvPr id="7" name="Rounded Rectangle 6"/>
          <p:cNvSpPr/>
          <p:nvPr/>
        </p:nvSpPr>
        <p:spPr bwMode="gray">
          <a:xfrm>
            <a:off x="3372971" y="1107863"/>
            <a:ext cx="241070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horz" wrap="square" lIns="91419" tIns="45709" rIns="91419" bIns="45709" numCol="1" spcCol="0" rtlCol="0" fromWordArt="0" anchor="ctr" anchorCtr="0" forceAA="0" compatLnSpc="1">
            <a:prstTxWarp prst="textNoShape">
              <a:avLst/>
            </a:prstTxWarp>
            <a:noAutofit/>
          </a:bodyPr>
          <a:lstStyle>
            <a:defPPr>
              <a:defRPr lang="en-US"/>
            </a:defPPr>
            <a:lvl1pPr algn="l" defTabSz="815975" rtl="0" fontAlgn="base">
              <a:spcBef>
                <a:spcPct val="0"/>
              </a:spcBef>
              <a:spcAft>
                <a:spcPct val="0"/>
              </a:spcAft>
              <a:defRPr sz="1600" kern="1200">
                <a:solidFill>
                  <a:schemeClr val="dk1"/>
                </a:solidFill>
                <a:latin typeface="+mn-lt"/>
                <a:ea typeface="+mn-ea"/>
                <a:cs typeface="+mn-cs"/>
              </a:defRPr>
            </a:lvl1pPr>
            <a:lvl2pPr marL="407988" indent="49213" algn="l" defTabSz="815975" rtl="0" fontAlgn="base">
              <a:spcBef>
                <a:spcPct val="0"/>
              </a:spcBef>
              <a:spcAft>
                <a:spcPct val="0"/>
              </a:spcAft>
              <a:defRPr sz="1600" kern="1200">
                <a:solidFill>
                  <a:schemeClr val="dk1"/>
                </a:solidFill>
                <a:latin typeface="+mn-lt"/>
                <a:ea typeface="+mn-ea"/>
                <a:cs typeface="+mn-cs"/>
              </a:defRPr>
            </a:lvl2pPr>
            <a:lvl3pPr marL="815975" indent="98425" algn="l" defTabSz="815975" rtl="0" fontAlgn="base">
              <a:spcBef>
                <a:spcPct val="0"/>
              </a:spcBef>
              <a:spcAft>
                <a:spcPct val="0"/>
              </a:spcAft>
              <a:defRPr sz="1600" kern="1200">
                <a:solidFill>
                  <a:schemeClr val="dk1"/>
                </a:solidFill>
                <a:latin typeface="+mn-lt"/>
                <a:ea typeface="+mn-ea"/>
                <a:cs typeface="+mn-cs"/>
              </a:defRPr>
            </a:lvl3pPr>
            <a:lvl4pPr marL="1223963" indent="147638" algn="l" defTabSz="815975" rtl="0" fontAlgn="base">
              <a:spcBef>
                <a:spcPct val="0"/>
              </a:spcBef>
              <a:spcAft>
                <a:spcPct val="0"/>
              </a:spcAft>
              <a:defRPr sz="1600" kern="1200">
                <a:solidFill>
                  <a:schemeClr val="dk1"/>
                </a:solidFill>
                <a:latin typeface="+mn-lt"/>
                <a:ea typeface="+mn-ea"/>
                <a:cs typeface="+mn-cs"/>
              </a:defRPr>
            </a:lvl4pPr>
            <a:lvl5pPr marL="1631950" indent="196850" algn="l" defTabSz="815975" rtl="0" fontAlgn="base">
              <a:spcBef>
                <a:spcPct val="0"/>
              </a:spcBef>
              <a:spcAft>
                <a:spcPct val="0"/>
              </a:spcAft>
              <a:defRPr sz="1600" kern="1200">
                <a:solidFill>
                  <a:schemeClr val="dk1"/>
                </a:solidFill>
                <a:latin typeface="+mn-lt"/>
                <a:ea typeface="+mn-ea"/>
                <a:cs typeface="+mn-cs"/>
              </a:defRPr>
            </a:lvl5pPr>
            <a:lvl6pPr marL="2286000" algn="l" defTabSz="457200" rtl="0" eaLnBrk="1" latinLnBrk="0" hangingPunct="1">
              <a:defRPr sz="1600" kern="1200">
                <a:solidFill>
                  <a:schemeClr val="dk1"/>
                </a:solidFill>
                <a:latin typeface="+mn-lt"/>
                <a:ea typeface="+mn-ea"/>
                <a:cs typeface="+mn-cs"/>
              </a:defRPr>
            </a:lvl6pPr>
            <a:lvl7pPr marL="2743200" algn="l" defTabSz="457200" rtl="0" eaLnBrk="1" latinLnBrk="0" hangingPunct="1">
              <a:defRPr sz="1600" kern="1200">
                <a:solidFill>
                  <a:schemeClr val="dk1"/>
                </a:solidFill>
                <a:latin typeface="+mn-lt"/>
                <a:ea typeface="+mn-ea"/>
                <a:cs typeface="+mn-cs"/>
              </a:defRPr>
            </a:lvl7pPr>
            <a:lvl8pPr marL="3200400" algn="l" defTabSz="457200" rtl="0" eaLnBrk="1" latinLnBrk="0" hangingPunct="1">
              <a:defRPr sz="1600" kern="1200">
                <a:solidFill>
                  <a:schemeClr val="dk1"/>
                </a:solidFill>
                <a:latin typeface="+mn-lt"/>
                <a:ea typeface="+mn-ea"/>
                <a:cs typeface="+mn-cs"/>
              </a:defRPr>
            </a:lvl8pPr>
            <a:lvl9pPr marL="3657600" algn="l" defTabSz="457200" rtl="0" eaLnBrk="1" latinLnBrk="0" hangingPunct="1">
              <a:defRPr sz="1600" kern="1200">
                <a:solidFill>
                  <a:schemeClr val="dk1"/>
                </a:solidFill>
                <a:latin typeface="+mn-lt"/>
                <a:ea typeface="+mn-ea"/>
                <a:cs typeface="+mn-cs"/>
              </a:defRPr>
            </a:lvl9p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9" name="Rounded Rectangle 8"/>
          <p:cNvSpPr/>
          <p:nvPr/>
        </p:nvSpPr>
        <p:spPr>
          <a:xfrm>
            <a:off x="3776381" y="1449628"/>
            <a:ext cx="1603880" cy="1603880"/>
          </a:xfrm>
          <a:prstGeom prst="roundRect">
            <a:avLst>
              <a:gd name="adj" fmla="val 2759"/>
            </a:avLst>
          </a:prstGeom>
          <a:gradFill flip="none" rotWithShape="1">
            <a:gsLst>
              <a:gs pos="0">
                <a:srgbClr val="51862C"/>
              </a:gs>
              <a:gs pos="100000">
                <a:schemeClr val="accent3"/>
              </a:gs>
            </a:gsLst>
            <a:lin ang="1620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815975" rtl="0" fontAlgn="base">
              <a:spcBef>
                <a:spcPct val="0"/>
              </a:spcBef>
              <a:spcAft>
                <a:spcPct val="0"/>
              </a:spcAft>
              <a:defRPr sz="1600" kern="1200">
                <a:solidFill>
                  <a:schemeClr val="lt1"/>
                </a:solidFill>
                <a:latin typeface="+mn-lt"/>
                <a:ea typeface="+mn-ea"/>
                <a:cs typeface="+mn-cs"/>
              </a:defRPr>
            </a:lvl1pPr>
            <a:lvl2pPr marL="407988" indent="49213" algn="l" defTabSz="815975" rtl="0" fontAlgn="base">
              <a:spcBef>
                <a:spcPct val="0"/>
              </a:spcBef>
              <a:spcAft>
                <a:spcPct val="0"/>
              </a:spcAft>
              <a:defRPr sz="1600" kern="1200">
                <a:solidFill>
                  <a:schemeClr val="lt1"/>
                </a:solidFill>
                <a:latin typeface="+mn-lt"/>
                <a:ea typeface="+mn-ea"/>
                <a:cs typeface="+mn-cs"/>
              </a:defRPr>
            </a:lvl2pPr>
            <a:lvl3pPr marL="815975" indent="98425" algn="l" defTabSz="815975" rtl="0" fontAlgn="base">
              <a:spcBef>
                <a:spcPct val="0"/>
              </a:spcBef>
              <a:spcAft>
                <a:spcPct val="0"/>
              </a:spcAft>
              <a:defRPr sz="1600" kern="1200">
                <a:solidFill>
                  <a:schemeClr val="lt1"/>
                </a:solidFill>
                <a:latin typeface="+mn-lt"/>
                <a:ea typeface="+mn-ea"/>
                <a:cs typeface="+mn-cs"/>
              </a:defRPr>
            </a:lvl3pPr>
            <a:lvl4pPr marL="1223963" indent="147638" algn="l" defTabSz="815975" rtl="0" fontAlgn="base">
              <a:spcBef>
                <a:spcPct val="0"/>
              </a:spcBef>
              <a:spcAft>
                <a:spcPct val="0"/>
              </a:spcAft>
              <a:defRPr sz="1600" kern="1200">
                <a:solidFill>
                  <a:schemeClr val="lt1"/>
                </a:solidFill>
                <a:latin typeface="+mn-lt"/>
                <a:ea typeface="+mn-ea"/>
                <a:cs typeface="+mn-cs"/>
              </a:defRPr>
            </a:lvl4pPr>
            <a:lvl5pPr marL="1631950" indent="196850" algn="l" defTabSz="815975" rtl="0" fontAlgn="base">
              <a:spcBef>
                <a:spcPct val="0"/>
              </a:spcBef>
              <a:spcAft>
                <a:spcPct val="0"/>
              </a:spcAft>
              <a:defRPr sz="1600" kern="1200">
                <a:solidFill>
                  <a:schemeClr val="lt1"/>
                </a:solidFill>
                <a:latin typeface="+mn-lt"/>
                <a:ea typeface="+mn-ea"/>
                <a:cs typeface="+mn-cs"/>
              </a:defRPr>
            </a:lvl5pPr>
            <a:lvl6pPr marL="2286000" algn="l" defTabSz="457200" rtl="0" eaLnBrk="1" latinLnBrk="0" hangingPunct="1">
              <a:defRPr sz="1600" kern="1200">
                <a:solidFill>
                  <a:schemeClr val="lt1"/>
                </a:solidFill>
                <a:latin typeface="+mn-lt"/>
                <a:ea typeface="+mn-ea"/>
                <a:cs typeface="+mn-cs"/>
              </a:defRPr>
            </a:lvl6pPr>
            <a:lvl7pPr marL="2743200" algn="l" defTabSz="457200" rtl="0" eaLnBrk="1" latinLnBrk="0" hangingPunct="1">
              <a:defRPr sz="1600" kern="1200">
                <a:solidFill>
                  <a:schemeClr val="lt1"/>
                </a:solidFill>
                <a:latin typeface="+mn-lt"/>
                <a:ea typeface="+mn-ea"/>
                <a:cs typeface="+mn-cs"/>
              </a:defRPr>
            </a:lvl7pPr>
            <a:lvl8pPr marL="3200400" algn="l" defTabSz="457200" rtl="0" eaLnBrk="1" latinLnBrk="0" hangingPunct="1">
              <a:defRPr sz="1600" kern="1200">
                <a:solidFill>
                  <a:schemeClr val="lt1"/>
                </a:solidFill>
                <a:latin typeface="+mn-lt"/>
                <a:ea typeface="+mn-ea"/>
                <a:cs typeface="+mn-cs"/>
              </a:defRPr>
            </a:lvl8pPr>
            <a:lvl9pPr marL="3657600" algn="l" defTabSz="457200" rtl="0" eaLnBrk="1" latinLnBrk="0" hangingPunct="1">
              <a:defRPr sz="1600" kern="1200">
                <a:solidFill>
                  <a:schemeClr val="lt1"/>
                </a:solidFill>
                <a:latin typeface="+mn-lt"/>
                <a:ea typeface="+mn-ea"/>
                <a:cs typeface="+mn-cs"/>
              </a:defRPr>
            </a:lvl9pPr>
          </a:lstStyle>
          <a:p>
            <a:pPr algn="ctr"/>
            <a:endParaRPr lang="en-US" dirty="0"/>
          </a:p>
        </p:txBody>
      </p:sp>
      <p:sp>
        <p:nvSpPr>
          <p:cNvPr id="10" name="Rounded Rectangle 9"/>
          <p:cNvSpPr/>
          <p:nvPr/>
        </p:nvSpPr>
        <p:spPr bwMode="gray">
          <a:xfrm>
            <a:off x="6029914" y="1107863"/>
            <a:ext cx="241070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horz" wrap="square" lIns="91419" tIns="45709" rIns="91419" bIns="45709" numCol="1" spcCol="0" rtlCol="0" fromWordArt="0" anchor="ctr" anchorCtr="0" forceAA="0" compatLnSpc="1">
            <a:prstTxWarp prst="textNoShape">
              <a:avLst/>
            </a:prstTxWarp>
            <a:noAutofit/>
          </a:bodyPr>
          <a:lstStyle>
            <a:defPPr>
              <a:defRPr lang="en-US"/>
            </a:defPPr>
            <a:lvl1pPr algn="l" defTabSz="815975" rtl="0" fontAlgn="base">
              <a:spcBef>
                <a:spcPct val="0"/>
              </a:spcBef>
              <a:spcAft>
                <a:spcPct val="0"/>
              </a:spcAft>
              <a:defRPr sz="1600" kern="1200">
                <a:solidFill>
                  <a:schemeClr val="dk1"/>
                </a:solidFill>
                <a:latin typeface="+mn-lt"/>
                <a:ea typeface="+mn-ea"/>
                <a:cs typeface="+mn-cs"/>
              </a:defRPr>
            </a:lvl1pPr>
            <a:lvl2pPr marL="407988" indent="49213" algn="l" defTabSz="815975" rtl="0" fontAlgn="base">
              <a:spcBef>
                <a:spcPct val="0"/>
              </a:spcBef>
              <a:spcAft>
                <a:spcPct val="0"/>
              </a:spcAft>
              <a:defRPr sz="1600" kern="1200">
                <a:solidFill>
                  <a:schemeClr val="dk1"/>
                </a:solidFill>
                <a:latin typeface="+mn-lt"/>
                <a:ea typeface="+mn-ea"/>
                <a:cs typeface="+mn-cs"/>
              </a:defRPr>
            </a:lvl2pPr>
            <a:lvl3pPr marL="815975" indent="98425" algn="l" defTabSz="815975" rtl="0" fontAlgn="base">
              <a:spcBef>
                <a:spcPct val="0"/>
              </a:spcBef>
              <a:spcAft>
                <a:spcPct val="0"/>
              </a:spcAft>
              <a:defRPr sz="1600" kern="1200">
                <a:solidFill>
                  <a:schemeClr val="dk1"/>
                </a:solidFill>
                <a:latin typeface="+mn-lt"/>
                <a:ea typeface="+mn-ea"/>
                <a:cs typeface="+mn-cs"/>
              </a:defRPr>
            </a:lvl3pPr>
            <a:lvl4pPr marL="1223963" indent="147638" algn="l" defTabSz="815975" rtl="0" fontAlgn="base">
              <a:spcBef>
                <a:spcPct val="0"/>
              </a:spcBef>
              <a:spcAft>
                <a:spcPct val="0"/>
              </a:spcAft>
              <a:defRPr sz="1600" kern="1200">
                <a:solidFill>
                  <a:schemeClr val="dk1"/>
                </a:solidFill>
                <a:latin typeface="+mn-lt"/>
                <a:ea typeface="+mn-ea"/>
                <a:cs typeface="+mn-cs"/>
              </a:defRPr>
            </a:lvl4pPr>
            <a:lvl5pPr marL="1631950" indent="196850" algn="l" defTabSz="815975" rtl="0" fontAlgn="base">
              <a:spcBef>
                <a:spcPct val="0"/>
              </a:spcBef>
              <a:spcAft>
                <a:spcPct val="0"/>
              </a:spcAft>
              <a:defRPr sz="1600" kern="1200">
                <a:solidFill>
                  <a:schemeClr val="dk1"/>
                </a:solidFill>
                <a:latin typeface="+mn-lt"/>
                <a:ea typeface="+mn-ea"/>
                <a:cs typeface="+mn-cs"/>
              </a:defRPr>
            </a:lvl5pPr>
            <a:lvl6pPr marL="2286000" algn="l" defTabSz="457200" rtl="0" eaLnBrk="1" latinLnBrk="0" hangingPunct="1">
              <a:defRPr sz="1600" kern="1200">
                <a:solidFill>
                  <a:schemeClr val="dk1"/>
                </a:solidFill>
                <a:latin typeface="+mn-lt"/>
                <a:ea typeface="+mn-ea"/>
                <a:cs typeface="+mn-cs"/>
              </a:defRPr>
            </a:lvl6pPr>
            <a:lvl7pPr marL="2743200" algn="l" defTabSz="457200" rtl="0" eaLnBrk="1" latinLnBrk="0" hangingPunct="1">
              <a:defRPr sz="1600" kern="1200">
                <a:solidFill>
                  <a:schemeClr val="dk1"/>
                </a:solidFill>
                <a:latin typeface="+mn-lt"/>
                <a:ea typeface="+mn-ea"/>
                <a:cs typeface="+mn-cs"/>
              </a:defRPr>
            </a:lvl7pPr>
            <a:lvl8pPr marL="3200400" algn="l" defTabSz="457200" rtl="0" eaLnBrk="1" latinLnBrk="0" hangingPunct="1">
              <a:defRPr sz="1600" kern="1200">
                <a:solidFill>
                  <a:schemeClr val="dk1"/>
                </a:solidFill>
                <a:latin typeface="+mn-lt"/>
                <a:ea typeface="+mn-ea"/>
                <a:cs typeface="+mn-cs"/>
              </a:defRPr>
            </a:lvl8pPr>
            <a:lvl9pPr marL="3657600" algn="l" defTabSz="457200" rtl="0" eaLnBrk="1" latinLnBrk="0" hangingPunct="1">
              <a:defRPr sz="1600" kern="1200">
                <a:solidFill>
                  <a:schemeClr val="dk1"/>
                </a:solidFill>
                <a:latin typeface="+mn-lt"/>
                <a:ea typeface="+mn-ea"/>
                <a:cs typeface="+mn-cs"/>
              </a:defRPr>
            </a:lvl9p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1" name="Rounded Rectangle 10"/>
          <p:cNvSpPr/>
          <p:nvPr/>
        </p:nvSpPr>
        <p:spPr>
          <a:xfrm>
            <a:off x="6433324" y="1449628"/>
            <a:ext cx="1603880" cy="1603880"/>
          </a:xfrm>
          <a:prstGeom prst="roundRect">
            <a:avLst>
              <a:gd name="adj" fmla="val 2759"/>
            </a:avLst>
          </a:prstGeom>
          <a:gradFill flip="none" rotWithShape="1">
            <a:gsLst>
              <a:gs pos="0">
                <a:srgbClr val="51862C"/>
              </a:gs>
              <a:gs pos="100000">
                <a:schemeClr val="accent3"/>
              </a:gs>
            </a:gsLst>
            <a:lin ang="1620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815975" rtl="0" fontAlgn="base">
              <a:spcBef>
                <a:spcPct val="0"/>
              </a:spcBef>
              <a:spcAft>
                <a:spcPct val="0"/>
              </a:spcAft>
              <a:defRPr sz="1600" kern="1200">
                <a:solidFill>
                  <a:schemeClr val="lt1"/>
                </a:solidFill>
                <a:latin typeface="+mn-lt"/>
                <a:ea typeface="+mn-ea"/>
                <a:cs typeface="+mn-cs"/>
              </a:defRPr>
            </a:lvl1pPr>
            <a:lvl2pPr marL="407988" indent="49213" algn="l" defTabSz="815975" rtl="0" fontAlgn="base">
              <a:spcBef>
                <a:spcPct val="0"/>
              </a:spcBef>
              <a:spcAft>
                <a:spcPct val="0"/>
              </a:spcAft>
              <a:defRPr sz="1600" kern="1200">
                <a:solidFill>
                  <a:schemeClr val="lt1"/>
                </a:solidFill>
                <a:latin typeface="+mn-lt"/>
                <a:ea typeface="+mn-ea"/>
                <a:cs typeface="+mn-cs"/>
              </a:defRPr>
            </a:lvl2pPr>
            <a:lvl3pPr marL="815975" indent="98425" algn="l" defTabSz="815975" rtl="0" fontAlgn="base">
              <a:spcBef>
                <a:spcPct val="0"/>
              </a:spcBef>
              <a:spcAft>
                <a:spcPct val="0"/>
              </a:spcAft>
              <a:defRPr sz="1600" kern="1200">
                <a:solidFill>
                  <a:schemeClr val="lt1"/>
                </a:solidFill>
                <a:latin typeface="+mn-lt"/>
                <a:ea typeface="+mn-ea"/>
                <a:cs typeface="+mn-cs"/>
              </a:defRPr>
            </a:lvl3pPr>
            <a:lvl4pPr marL="1223963" indent="147638" algn="l" defTabSz="815975" rtl="0" fontAlgn="base">
              <a:spcBef>
                <a:spcPct val="0"/>
              </a:spcBef>
              <a:spcAft>
                <a:spcPct val="0"/>
              </a:spcAft>
              <a:defRPr sz="1600" kern="1200">
                <a:solidFill>
                  <a:schemeClr val="lt1"/>
                </a:solidFill>
                <a:latin typeface="+mn-lt"/>
                <a:ea typeface="+mn-ea"/>
                <a:cs typeface="+mn-cs"/>
              </a:defRPr>
            </a:lvl4pPr>
            <a:lvl5pPr marL="1631950" indent="196850" algn="l" defTabSz="815975" rtl="0" fontAlgn="base">
              <a:spcBef>
                <a:spcPct val="0"/>
              </a:spcBef>
              <a:spcAft>
                <a:spcPct val="0"/>
              </a:spcAft>
              <a:defRPr sz="1600" kern="1200">
                <a:solidFill>
                  <a:schemeClr val="lt1"/>
                </a:solidFill>
                <a:latin typeface="+mn-lt"/>
                <a:ea typeface="+mn-ea"/>
                <a:cs typeface="+mn-cs"/>
              </a:defRPr>
            </a:lvl5pPr>
            <a:lvl6pPr marL="2286000" algn="l" defTabSz="457200" rtl="0" eaLnBrk="1" latinLnBrk="0" hangingPunct="1">
              <a:defRPr sz="1600" kern="1200">
                <a:solidFill>
                  <a:schemeClr val="lt1"/>
                </a:solidFill>
                <a:latin typeface="+mn-lt"/>
                <a:ea typeface="+mn-ea"/>
                <a:cs typeface="+mn-cs"/>
              </a:defRPr>
            </a:lvl6pPr>
            <a:lvl7pPr marL="2743200" algn="l" defTabSz="457200" rtl="0" eaLnBrk="1" latinLnBrk="0" hangingPunct="1">
              <a:defRPr sz="1600" kern="1200">
                <a:solidFill>
                  <a:schemeClr val="lt1"/>
                </a:solidFill>
                <a:latin typeface="+mn-lt"/>
                <a:ea typeface="+mn-ea"/>
                <a:cs typeface="+mn-cs"/>
              </a:defRPr>
            </a:lvl7pPr>
            <a:lvl8pPr marL="3200400" algn="l" defTabSz="457200" rtl="0" eaLnBrk="1" latinLnBrk="0" hangingPunct="1">
              <a:defRPr sz="1600" kern="1200">
                <a:solidFill>
                  <a:schemeClr val="lt1"/>
                </a:solidFill>
                <a:latin typeface="+mn-lt"/>
                <a:ea typeface="+mn-ea"/>
                <a:cs typeface="+mn-cs"/>
              </a:defRPr>
            </a:lvl8pPr>
            <a:lvl9pPr marL="3657600" algn="l" defTabSz="457200" rtl="0" eaLnBrk="1" latinLnBrk="0" hangingPunct="1">
              <a:defRPr sz="1600" kern="1200">
                <a:solidFill>
                  <a:schemeClr val="lt1"/>
                </a:solidFill>
                <a:latin typeface="+mn-lt"/>
                <a:ea typeface="+mn-ea"/>
                <a:cs typeface="+mn-cs"/>
              </a:defRPr>
            </a:lvl9pPr>
          </a:lstStyle>
          <a:p>
            <a:pPr algn="ctr"/>
            <a:endParaRPr lang="en-US" dirty="0"/>
          </a:p>
        </p:txBody>
      </p:sp>
      <p:sp>
        <p:nvSpPr>
          <p:cNvPr id="12" name="Rounded Rectangle 11"/>
          <p:cNvSpPr/>
          <p:nvPr/>
        </p:nvSpPr>
        <p:spPr bwMode="gray">
          <a:xfrm>
            <a:off x="703384" y="1107863"/>
            <a:ext cx="2410701" cy="3399118"/>
          </a:xfrm>
          <a:prstGeom prst="roundRect">
            <a:avLst>
              <a:gd name="adj" fmla="val 572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horz" wrap="square" lIns="91419" tIns="45709" rIns="91419" bIns="45709" numCol="1" spcCol="0" rtlCol="0" fromWordArt="0" anchor="ctr" anchorCtr="0" forceAA="0" compatLnSpc="1">
            <a:prstTxWarp prst="textNoShape">
              <a:avLst/>
            </a:prstTxWarp>
            <a:noAutofit/>
          </a:bodyPr>
          <a:lstStyle>
            <a:defPPr>
              <a:defRPr lang="en-US"/>
            </a:defPPr>
            <a:lvl1pPr algn="l" defTabSz="815975" rtl="0" fontAlgn="base">
              <a:spcBef>
                <a:spcPct val="0"/>
              </a:spcBef>
              <a:spcAft>
                <a:spcPct val="0"/>
              </a:spcAft>
              <a:defRPr sz="1600" kern="1200">
                <a:solidFill>
                  <a:schemeClr val="dk1"/>
                </a:solidFill>
                <a:latin typeface="+mn-lt"/>
                <a:ea typeface="+mn-ea"/>
                <a:cs typeface="+mn-cs"/>
              </a:defRPr>
            </a:lvl1pPr>
            <a:lvl2pPr marL="407988" indent="49213" algn="l" defTabSz="815975" rtl="0" fontAlgn="base">
              <a:spcBef>
                <a:spcPct val="0"/>
              </a:spcBef>
              <a:spcAft>
                <a:spcPct val="0"/>
              </a:spcAft>
              <a:defRPr sz="1600" kern="1200">
                <a:solidFill>
                  <a:schemeClr val="dk1"/>
                </a:solidFill>
                <a:latin typeface="+mn-lt"/>
                <a:ea typeface="+mn-ea"/>
                <a:cs typeface="+mn-cs"/>
              </a:defRPr>
            </a:lvl2pPr>
            <a:lvl3pPr marL="815975" indent="98425" algn="l" defTabSz="815975" rtl="0" fontAlgn="base">
              <a:spcBef>
                <a:spcPct val="0"/>
              </a:spcBef>
              <a:spcAft>
                <a:spcPct val="0"/>
              </a:spcAft>
              <a:defRPr sz="1600" kern="1200">
                <a:solidFill>
                  <a:schemeClr val="dk1"/>
                </a:solidFill>
                <a:latin typeface="+mn-lt"/>
                <a:ea typeface="+mn-ea"/>
                <a:cs typeface="+mn-cs"/>
              </a:defRPr>
            </a:lvl3pPr>
            <a:lvl4pPr marL="1223963" indent="147638" algn="l" defTabSz="815975" rtl="0" fontAlgn="base">
              <a:spcBef>
                <a:spcPct val="0"/>
              </a:spcBef>
              <a:spcAft>
                <a:spcPct val="0"/>
              </a:spcAft>
              <a:defRPr sz="1600" kern="1200">
                <a:solidFill>
                  <a:schemeClr val="dk1"/>
                </a:solidFill>
                <a:latin typeface="+mn-lt"/>
                <a:ea typeface="+mn-ea"/>
                <a:cs typeface="+mn-cs"/>
              </a:defRPr>
            </a:lvl4pPr>
            <a:lvl5pPr marL="1631950" indent="196850" algn="l" defTabSz="815975" rtl="0" fontAlgn="base">
              <a:spcBef>
                <a:spcPct val="0"/>
              </a:spcBef>
              <a:spcAft>
                <a:spcPct val="0"/>
              </a:spcAft>
              <a:defRPr sz="1600" kern="1200">
                <a:solidFill>
                  <a:schemeClr val="dk1"/>
                </a:solidFill>
                <a:latin typeface="+mn-lt"/>
                <a:ea typeface="+mn-ea"/>
                <a:cs typeface="+mn-cs"/>
              </a:defRPr>
            </a:lvl5pPr>
            <a:lvl6pPr marL="2286000" algn="l" defTabSz="457200" rtl="0" eaLnBrk="1" latinLnBrk="0" hangingPunct="1">
              <a:defRPr sz="1600" kern="1200">
                <a:solidFill>
                  <a:schemeClr val="dk1"/>
                </a:solidFill>
                <a:latin typeface="+mn-lt"/>
                <a:ea typeface="+mn-ea"/>
                <a:cs typeface="+mn-cs"/>
              </a:defRPr>
            </a:lvl6pPr>
            <a:lvl7pPr marL="2743200" algn="l" defTabSz="457200" rtl="0" eaLnBrk="1" latinLnBrk="0" hangingPunct="1">
              <a:defRPr sz="1600" kern="1200">
                <a:solidFill>
                  <a:schemeClr val="dk1"/>
                </a:solidFill>
                <a:latin typeface="+mn-lt"/>
                <a:ea typeface="+mn-ea"/>
                <a:cs typeface="+mn-cs"/>
              </a:defRPr>
            </a:lvl7pPr>
            <a:lvl8pPr marL="3200400" algn="l" defTabSz="457200" rtl="0" eaLnBrk="1" latinLnBrk="0" hangingPunct="1">
              <a:defRPr sz="1600" kern="1200">
                <a:solidFill>
                  <a:schemeClr val="dk1"/>
                </a:solidFill>
                <a:latin typeface="+mn-lt"/>
                <a:ea typeface="+mn-ea"/>
                <a:cs typeface="+mn-cs"/>
              </a:defRPr>
            </a:lvl8pPr>
            <a:lvl9pPr marL="3657600" algn="l" defTabSz="457200" rtl="0" eaLnBrk="1" latinLnBrk="0" hangingPunct="1">
              <a:defRPr sz="1600" kern="1200">
                <a:solidFill>
                  <a:schemeClr val="dk1"/>
                </a:solidFill>
                <a:latin typeface="+mn-lt"/>
                <a:ea typeface="+mn-ea"/>
                <a:cs typeface="+mn-cs"/>
              </a:defRPr>
            </a:lvl9pPr>
          </a:lstStyle>
          <a:p>
            <a:pPr algn="ctr" defTabSz="913925"/>
            <a:endParaRPr lang="en-US" sz="1800" kern="0" dirty="0">
              <a:gradFill>
                <a:gsLst>
                  <a:gs pos="0">
                    <a:srgbClr val="FFFFFF"/>
                  </a:gs>
                  <a:gs pos="100000">
                    <a:srgbClr val="FFFFFF"/>
                  </a:gs>
                </a:gsLst>
                <a:lin ang="5400000" scaled="0"/>
              </a:gradFill>
              <a:latin typeface="Segoe UI"/>
            </a:endParaRPr>
          </a:p>
        </p:txBody>
      </p:sp>
      <p:sp>
        <p:nvSpPr>
          <p:cNvPr id="13" name="Rounded Rectangle 12"/>
          <p:cNvSpPr/>
          <p:nvPr/>
        </p:nvSpPr>
        <p:spPr>
          <a:xfrm>
            <a:off x="1106794" y="1449628"/>
            <a:ext cx="1603880" cy="1603880"/>
          </a:xfrm>
          <a:prstGeom prst="roundRect">
            <a:avLst>
              <a:gd name="adj" fmla="val 2759"/>
            </a:avLst>
          </a:prstGeom>
          <a:gradFill flip="none" rotWithShape="1">
            <a:gsLst>
              <a:gs pos="0">
                <a:srgbClr val="51862C"/>
              </a:gs>
              <a:gs pos="100000">
                <a:schemeClr val="accent3"/>
              </a:gs>
            </a:gsLst>
            <a:lin ang="16200000" scaled="0"/>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815975" rtl="0" fontAlgn="base">
              <a:spcBef>
                <a:spcPct val="0"/>
              </a:spcBef>
              <a:spcAft>
                <a:spcPct val="0"/>
              </a:spcAft>
              <a:defRPr sz="1600" kern="1200">
                <a:solidFill>
                  <a:schemeClr val="lt1"/>
                </a:solidFill>
                <a:latin typeface="+mn-lt"/>
                <a:ea typeface="+mn-ea"/>
                <a:cs typeface="+mn-cs"/>
              </a:defRPr>
            </a:lvl1pPr>
            <a:lvl2pPr marL="407988" indent="49213" algn="l" defTabSz="815975" rtl="0" fontAlgn="base">
              <a:spcBef>
                <a:spcPct val="0"/>
              </a:spcBef>
              <a:spcAft>
                <a:spcPct val="0"/>
              </a:spcAft>
              <a:defRPr sz="1600" kern="1200">
                <a:solidFill>
                  <a:schemeClr val="lt1"/>
                </a:solidFill>
                <a:latin typeface="+mn-lt"/>
                <a:ea typeface="+mn-ea"/>
                <a:cs typeface="+mn-cs"/>
              </a:defRPr>
            </a:lvl2pPr>
            <a:lvl3pPr marL="815975" indent="98425" algn="l" defTabSz="815975" rtl="0" fontAlgn="base">
              <a:spcBef>
                <a:spcPct val="0"/>
              </a:spcBef>
              <a:spcAft>
                <a:spcPct val="0"/>
              </a:spcAft>
              <a:defRPr sz="1600" kern="1200">
                <a:solidFill>
                  <a:schemeClr val="lt1"/>
                </a:solidFill>
                <a:latin typeface="+mn-lt"/>
                <a:ea typeface="+mn-ea"/>
                <a:cs typeface="+mn-cs"/>
              </a:defRPr>
            </a:lvl3pPr>
            <a:lvl4pPr marL="1223963" indent="147638" algn="l" defTabSz="815975" rtl="0" fontAlgn="base">
              <a:spcBef>
                <a:spcPct val="0"/>
              </a:spcBef>
              <a:spcAft>
                <a:spcPct val="0"/>
              </a:spcAft>
              <a:defRPr sz="1600" kern="1200">
                <a:solidFill>
                  <a:schemeClr val="lt1"/>
                </a:solidFill>
                <a:latin typeface="+mn-lt"/>
                <a:ea typeface="+mn-ea"/>
                <a:cs typeface="+mn-cs"/>
              </a:defRPr>
            </a:lvl4pPr>
            <a:lvl5pPr marL="1631950" indent="196850" algn="l" defTabSz="815975" rtl="0" fontAlgn="base">
              <a:spcBef>
                <a:spcPct val="0"/>
              </a:spcBef>
              <a:spcAft>
                <a:spcPct val="0"/>
              </a:spcAft>
              <a:defRPr sz="1600" kern="1200">
                <a:solidFill>
                  <a:schemeClr val="lt1"/>
                </a:solidFill>
                <a:latin typeface="+mn-lt"/>
                <a:ea typeface="+mn-ea"/>
                <a:cs typeface="+mn-cs"/>
              </a:defRPr>
            </a:lvl5pPr>
            <a:lvl6pPr marL="2286000" algn="l" defTabSz="457200" rtl="0" eaLnBrk="1" latinLnBrk="0" hangingPunct="1">
              <a:defRPr sz="1600" kern="1200">
                <a:solidFill>
                  <a:schemeClr val="lt1"/>
                </a:solidFill>
                <a:latin typeface="+mn-lt"/>
                <a:ea typeface="+mn-ea"/>
                <a:cs typeface="+mn-cs"/>
              </a:defRPr>
            </a:lvl6pPr>
            <a:lvl7pPr marL="2743200" algn="l" defTabSz="457200" rtl="0" eaLnBrk="1" latinLnBrk="0" hangingPunct="1">
              <a:defRPr sz="1600" kern="1200">
                <a:solidFill>
                  <a:schemeClr val="lt1"/>
                </a:solidFill>
                <a:latin typeface="+mn-lt"/>
                <a:ea typeface="+mn-ea"/>
                <a:cs typeface="+mn-cs"/>
              </a:defRPr>
            </a:lvl7pPr>
            <a:lvl8pPr marL="3200400" algn="l" defTabSz="457200" rtl="0" eaLnBrk="1" latinLnBrk="0" hangingPunct="1">
              <a:defRPr sz="1600" kern="1200">
                <a:solidFill>
                  <a:schemeClr val="lt1"/>
                </a:solidFill>
                <a:latin typeface="+mn-lt"/>
                <a:ea typeface="+mn-ea"/>
                <a:cs typeface="+mn-cs"/>
              </a:defRPr>
            </a:lvl8pPr>
            <a:lvl9pPr marL="3657600" algn="l" defTabSz="457200" rtl="0" eaLnBrk="1" latinLnBrk="0" hangingPunct="1">
              <a:defRPr sz="1600" kern="1200">
                <a:solidFill>
                  <a:schemeClr val="lt1"/>
                </a:solidFill>
                <a:latin typeface="+mn-lt"/>
                <a:ea typeface="+mn-ea"/>
                <a:cs typeface="+mn-cs"/>
              </a:defRPr>
            </a:lvl9pPr>
          </a:lstStyle>
          <a:p>
            <a:pPr algn="ctr"/>
            <a:endParaRPr lang="en-US" dirty="0"/>
          </a:p>
        </p:txBody>
      </p:sp>
      <p:sp>
        <p:nvSpPr>
          <p:cNvPr id="15" name="Rounded Rectangle 14"/>
          <p:cNvSpPr/>
          <p:nvPr/>
        </p:nvSpPr>
        <p:spPr>
          <a:xfrm>
            <a:off x="1240643" y="3396170"/>
            <a:ext cx="1336183" cy="603620"/>
          </a:xfrm>
          <a:prstGeom prst="roundRect">
            <a:avLst>
              <a:gd name="adj" fmla="val 0"/>
            </a:avLst>
          </a:prstGeom>
          <a:noFill/>
          <a:ln w="25400">
            <a:noFill/>
            <a:round/>
            <a:headEnd/>
            <a:tailEnd/>
          </a:ln>
          <a:effectLst/>
        </p:spPr>
        <p:txBody>
          <a:bodyPr lIns="77139" tIns="77139" rIns="77139" bIns="77139" anchor="t" anchorCtr="0"/>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lgn="ctr" defTabSz="514204">
              <a:lnSpc>
                <a:spcPct val="90000"/>
              </a:lnSpc>
            </a:pPr>
            <a:r>
              <a:rPr lang="sl-SI" sz="1800" dirty="0" smtClean="0">
                <a:solidFill>
                  <a:schemeClr val="accent1"/>
                </a:solidFill>
              </a:rPr>
              <a:t>Analize na podlagi rizika</a:t>
            </a:r>
            <a:endParaRPr lang="en-US" sz="1800" dirty="0">
              <a:solidFill>
                <a:schemeClr val="accent1"/>
              </a:solidFill>
            </a:endParaRPr>
          </a:p>
        </p:txBody>
      </p:sp>
      <p:sp>
        <p:nvSpPr>
          <p:cNvPr id="17" name="Rounded Rectangle 16"/>
          <p:cNvSpPr/>
          <p:nvPr/>
        </p:nvSpPr>
        <p:spPr>
          <a:xfrm>
            <a:off x="3696909" y="3396169"/>
            <a:ext cx="1762824" cy="981188"/>
          </a:xfrm>
          <a:prstGeom prst="roundRect">
            <a:avLst>
              <a:gd name="adj" fmla="val 0"/>
            </a:avLst>
          </a:prstGeom>
          <a:noFill/>
          <a:ln w="25400">
            <a:noFill/>
            <a:round/>
            <a:headEnd/>
            <a:tailEnd/>
          </a:ln>
          <a:effectLst/>
        </p:spPr>
        <p:txBody>
          <a:bodyPr lIns="77139" tIns="77139" rIns="77139" bIns="77139" anchor="t" anchorCtr="0"/>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lgn="ctr" defTabSz="514204">
              <a:lnSpc>
                <a:spcPct val="90000"/>
              </a:lnSpc>
            </a:pPr>
            <a:r>
              <a:rPr lang="sl-SI" sz="1800" dirty="0" smtClean="0">
                <a:solidFill>
                  <a:schemeClr val="accent1"/>
                </a:solidFill>
              </a:rPr>
              <a:t>Vizualizacija in iskanje odvisnosti</a:t>
            </a:r>
            <a:endParaRPr lang="en-US" sz="1800" dirty="0">
              <a:solidFill>
                <a:schemeClr val="accent1"/>
              </a:solidFill>
            </a:endParaRPr>
          </a:p>
        </p:txBody>
      </p:sp>
      <p:sp>
        <p:nvSpPr>
          <p:cNvPr id="18" name="Rounded Rectangle 17"/>
          <p:cNvSpPr/>
          <p:nvPr/>
        </p:nvSpPr>
        <p:spPr>
          <a:xfrm>
            <a:off x="6244146" y="3396169"/>
            <a:ext cx="1982236" cy="994917"/>
          </a:xfrm>
          <a:prstGeom prst="roundRect">
            <a:avLst>
              <a:gd name="adj" fmla="val 0"/>
            </a:avLst>
          </a:prstGeom>
          <a:noFill/>
          <a:ln w="25400">
            <a:noFill/>
            <a:round/>
            <a:headEnd/>
            <a:tailEnd/>
          </a:ln>
          <a:effectLst/>
        </p:spPr>
        <p:txBody>
          <a:bodyPr lIns="77139" tIns="77139" rIns="77139" bIns="77139" anchor="t" anchorCtr="0"/>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lgn="ctr" defTabSz="514204">
              <a:lnSpc>
                <a:spcPct val="90000"/>
              </a:lnSpc>
            </a:pPr>
            <a:r>
              <a:rPr lang="sl-SI" sz="1800" dirty="0" smtClean="0">
                <a:solidFill>
                  <a:schemeClr val="accent1"/>
                </a:solidFill>
              </a:rPr>
              <a:t>Obogatitev analiz s „</a:t>
            </a:r>
            <a:r>
              <a:rPr lang="sl-SI" sz="1800" dirty="0" err="1" smtClean="0">
                <a:solidFill>
                  <a:schemeClr val="accent1"/>
                </a:solidFill>
              </a:rPr>
              <a:t>Threat</a:t>
            </a:r>
            <a:r>
              <a:rPr lang="sl-SI" sz="1800" dirty="0" smtClean="0">
                <a:solidFill>
                  <a:schemeClr val="accent1"/>
                </a:solidFill>
              </a:rPr>
              <a:t> </a:t>
            </a:r>
            <a:r>
              <a:rPr lang="sl-SI" sz="1800" dirty="0" err="1" smtClean="0">
                <a:solidFill>
                  <a:schemeClr val="accent1"/>
                </a:solidFill>
              </a:rPr>
              <a:t>Intelligence</a:t>
            </a:r>
            <a:r>
              <a:rPr lang="sl-SI" sz="1800" dirty="0" smtClean="0">
                <a:solidFill>
                  <a:schemeClr val="accent1"/>
                </a:solidFill>
              </a:rPr>
              <a:t>“ podatki</a:t>
            </a:r>
            <a:endParaRPr lang="en-US" sz="1800" dirty="0">
              <a:solidFill>
                <a:schemeClr val="accent1"/>
              </a:solidFill>
            </a:endParaRPr>
          </a:p>
        </p:txBody>
      </p:sp>
      <p:grpSp>
        <p:nvGrpSpPr>
          <p:cNvPr id="19" name="Group 18"/>
          <p:cNvGrpSpPr/>
          <p:nvPr/>
        </p:nvGrpSpPr>
        <p:grpSpPr>
          <a:xfrm>
            <a:off x="6773770" y="1803785"/>
            <a:ext cx="1009383" cy="960328"/>
            <a:chOff x="6824388" y="1743675"/>
            <a:chExt cx="1067854" cy="1015955"/>
          </a:xfrm>
        </p:grpSpPr>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24388" y="1743675"/>
              <a:ext cx="523127" cy="678129"/>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41604" y="1900612"/>
              <a:ext cx="850638" cy="859018"/>
            </a:xfrm>
            <a:prstGeom prst="rect">
              <a:avLst/>
            </a:prstGeom>
          </p:spPr>
        </p:pic>
      </p:grpSp>
      <p:pic>
        <p:nvPicPr>
          <p:cNvPr id="20" name="Picture 19" descr="active-directory-white-4x.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79760" y="1727518"/>
            <a:ext cx="997122" cy="997122"/>
          </a:xfrm>
          <a:prstGeom prst="rect">
            <a:avLst/>
          </a:prstGeom>
        </p:spPr>
      </p:pic>
      <p:pic>
        <p:nvPicPr>
          <p:cNvPr id="21" name="Picture 20" descr="risk-management-white-4x.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46214" y="1763559"/>
            <a:ext cx="925040" cy="925040"/>
          </a:xfrm>
          <a:prstGeom prst="rect">
            <a:avLst/>
          </a:prstGeom>
        </p:spPr>
      </p:pic>
    </p:spTree>
    <p:extLst>
      <p:ext uri="{BB962C8B-B14F-4D97-AF65-F5344CB8AC3E}">
        <p14:creationId xmlns:p14="http://schemas.microsoft.com/office/powerpoint/2010/main" val="4200019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525"/>
            <a:ext cx="9144000" cy="857250"/>
          </a:xfrm>
        </p:spPr>
        <p:txBody>
          <a:bodyPr/>
          <a:lstStyle/>
          <a:p>
            <a:r>
              <a:rPr lang="sl-SI" sz="3200" dirty="0" smtClean="0"/>
              <a:t>Demonstracija</a:t>
            </a:r>
            <a:endParaRPr lang="en-US" sz="3200" dirty="0"/>
          </a:p>
        </p:txBody>
      </p:sp>
    </p:spTree>
    <p:extLst>
      <p:ext uri="{BB962C8B-B14F-4D97-AF65-F5344CB8AC3E}">
        <p14:creationId xmlns:p14="http://schemas.microsoft.com/office/powerpoint/2010/main" val="3902114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14</a:t>
            </a:fld>
            <a:endParaRPr lang="en-US" dirty="0"/>
          </a:p>
        </p:txBody>
      </p:sp>
      <p:pic>
        <p:nvPicPr>
          <p:cNvPr id="3" name="Picture 2"/>
          <p:cNvPicPr>
            <a:picLocks noChangeAspect="1"/>
          </p:cNvPicPr>
          <p:nvPr/>
        </p:nvPicPr>
        <p:blipFill>
          <a:blip r:embed="rId2"/>
          <a:stretch>
            <a:fillRect/>
          </a:stretch>
        </p:blipFill>
        <p:spPr>
          <a:xfrm>
            <a:off x="54395" y="236020"/>
            <a:ext cx="9036798" cy="4282192"/>
          </a:xfrm>
          <a:prstGeom prst="rect">
            <a:avLst/>
          </a:prstGeom>
        </p:spPr>
      </p:pic>
    </p:spTree>
    <p:extLst>
      <p:ext uri="{BB962C8B-B14F-4D97-AF65-F5344CB8AC3E}">
        <p14:creationId xmlns:p14="http://schemas.microsoft.com/office/powerpoint/2010/main" val="1240630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15</a:t>
            </a:fld>
            <a:endParaRPr lang="en-US" dirty="0"/>
          </a:p>
        </p:txBody>
      </p:sp>
      <p:pic>
        <p:nvPicPr>
          <p:cNvPr id="3" name="Picture 2"/>
          <p:cNvPicPr>
            <a:picLocks noChangeAspect="1"/>
          </p:cNvPicPr>
          <p:nvPr/>
        </p:nvPicPr>
        <p:blipFill>
          <a:blip r:embed="rId3"/>
          <a:stretch>
            <a:fillRect/>
          </a:stretch>
        </p:blipFill>
        <p:spPr>
          <a:xfrm>
            <a:off x="0" y="44594"/>
            <a:ext cx="9144000" cy="5001161"/>
          </a:xfrm>
          <a:prstGeom prst="rect">
            <a:avLst/>
          </a:prstGeom>
        </p:spPr>
      </p:pic>
      <p:cxnSp>
        <p:nvCxnSpPr>
          <p:cNvPr id="5" name="Straight Arrow Connector 4"/>
          <p:cNvCxnSpPr/>
          <p:nvPr/>
        </p:nvCxnSpPr>
        <p:spPr>
          <a:xfrm flipH="1">
            <a:off x="4249271" y="4917167"/>
            <a:ext cx="130642" cy="75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35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16</a:t>
            </a:fld>
            <a:endParaRPr lang="en-US" dirty="0"/>
          </a:p>
        </p:txBody>
      </p:sp>
      <p:pic>
        <p:nvPicPr>
          <p:cNvPr id="4" name="Picture 3"/>
          <p:cNvPicPr>
            <a:picLocks noChangeAspect="1"/>
          </p:cNvPicPr>
          <p:nvPr/>
        </p:nvPicPr>
        <p:blipFill>
          <a:blip r:embed="rId3"/>
          <a:stretch>
            <a:fillRect/>
          </a:stretch>
        </p:blipFill>
        <p:spPr>
          <a:xfrm>
            <a:off x="99418" y="156704"/>
            <a:ext cx="8968222" cy="4889051"/>
          </a:xfrm>
          <a:prstGeom prst="rect">
            <a:avLst/>
          </a:prstGeom>
        </p:spPr>
      </p:pic>
      <p:sp>
        <p:nvSpPr>
          <p:cNvPr id="5" name="Rectangle 4"/>
          <p:cNvSpPr/>
          <p:nvPr/>
        </p:nvSpPr>
        <p:spPr>
          <a:xfrm>
            <a:off x="5938221" y="1602889"/>
            <a:ext cx="903643" cy="1850316"/>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89815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17</a:t>
            </a:fld>
            <a:endParaRPr lang="en-US" dirty="0"/>
          </a:p>
        </p:txBody>
      </p:sp>
      <p:pic>
        <p:nvPicPr>
          <p:cNvPr id="3" name="Picture 2"/>
          <p:cNvPicPr>
            <a:picLocks noChangeAspect="1"/>
          </p:cNvPicPr>
          <p:nvPr/>
        </p:nvPicPr>
        <p:blipFill>
          <a:blip r:embed="rId2"/>
          <a:stretch>
            <a:fillRect/>
          </a:stretch>
        </p:blipFill>
        <p:spPr>
          <a:xfrm>
            <a:off x="579803" y="126770"/>
            <a:ext cx="7985981" cy="5016730"/>
          </a:xfrm>
          <a:prstGeom prst="rect">
            <a:avLst/>
          </a:prstGeom>
        </p:spPr>
      </p:pic>
      <p:sp>
        <p:nvSpPr>
          <p:cNvPr id="4" name="Rectangle 3"/>
          <p:cNvSpPr/>
          <p:nvPr/>
        </p:nvSpPr>
        <p:spPr>
          <a:xfrm>
            <a:off x="1409252" y="3861995"/>
            <a:ext cx="3808207" cy="182880"/>
          </a:xfrm>
          <a:prstGeom prst="rect">
            <a:avLst/>
          </a:prstGeom>
          <a:noFill/>
          <a:ln w="12700" cmpd="sng">
            <a:solidFill>
              <a:srgbClr val="83D45E"/>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74276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18</a:t>
            </a:fld>
            <a:endParaRPr lang="en-US" dirty="0"/>
          </a:p>
        </p:txBody>
      </p:sp>
      <p:pic>
        <p:nvPicPr>
          <p:cNvPr id="3" name="Picture 2"/>
          <p:cNvPicPr>
            <a:picLocks noChangeAspect="1"/>
          </p:cNvPicPr>
          <p:nvPr/>
        </p:nvPicPr>
        <p:blipFill>
          <a:blip r:embed="rId2"/>
          <a:stretch>
            <a:fillRect/>
          </a:stretch>
        </p:blipFill>
        <p:spPr>
          <a:xfrm>
            <a:off x="245667" y="795843"/>
            <a:ext cx="8654254" cy="3419318"/>
          </a:xfrm>
          <a:prstGeom prst="rect">
            <a:avLst/>
          </a:prstGeom>
        </p:spPr>
      </p:pic>
    </p:spTree>
    <p:extLst>
      <p:ext uri="{BB962C8B-B14F-4D97-AF65-F5344CB8AC3E}">
        <p14:creationId xmlns:p14="http://schemas.microsoft.com/office/powerpoint/2010/main" val="1869636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19</a:t>
            </a:fld>
            <a:endParaRPr lang="en-US" dirty="0"/>
          </a:p>
        </p:txBody>
      </p:sp>
      <p:pic>
        <p:nvPicPr>
          <p:cNvPr id="3" name="Picture 2"/>
          <p:cNvPicPr>
            <a:picLocks noChangeAspect="1"/>
          </p:cNvPicPr>
          <p:nvPr/>
        </p:nvPicPr>
        <p:blipFill>
          <a:blip r:embed="rId2"/>
          <a:stretch>
            <a:fillRect/>
          </a:stretch>
        </p:blipFill>
        <p:spPr>
          <a:xfrm>
            <a:off x="129403" y="239841"/>
            <a:ext cx="8886782" cy="4084732"/>
          </a:xfrm>
          <a:prstGeom prst="rect">
            <a:avLst/>
          </a:prstGeom>
        </p:spPr>
      </p:pic>
    </p:spTree>
    <p:extLst>
      <p:ext uri="{BB962C8B-B14F-4D97-AF65-F5344CB8AC3E}">
        <p14:creationId xmlns:p14="http://schemas.microsoft.com/office/powerpoint/2010/main" val="4056996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l-SI" dirty="0" smtClean="0"/>
              <a:t>Sveže kot žemljice pri peku</a:t>
            </a:r>
            <a:endParaRPr lang="en-US" dirty="0"/>
          </a:p>
        </p:txBody>
      </p:sp>
      <p:sp>
        <p:nvSpPr>
          <p:cNvPr id="4" name="Content Placeholder 3"/>
          <p:cNvSpPr>
            <a:spLocks noGrp="1"/>
          </p:cNvSpPr>
          <p:nvPr>
            <p:ph idx="13"/>
          </p:nvPr>
        </p:nvSpPr>
        <p:spPr/>
        <p:txBody>
          <a:bodyPr/>
          <a:lstStyle/>
          <a:p>
            <a:r>
              <a:rPr lang="sl-SI" dirty="0" smtClean="0"/>
              <a:t>Portal </a:t>
            </a:r>
            <a:r>
              <a:rPr lang="sl-SI" dirty="0" err="1" smtClean="0"/>
              <a:t>RTVSLO.si</a:t>
            </a:r>
            <a:r>
              <a:rPr lang="sl-SI" dirty="0" smtClean="0"/>
              <a:t> 17.6.2016 7:52</a:t>
            </a:r>
            <a:endParaRPr lang="en-US" dirty="0"/>
          </a:p>
        </p:txBody>
      </p:sp>
      <p:sp>
        <p:nvSpPr>
          <p:cNvPr id="5" name="Content Placeholder 4"/>
          <p:cNvSpPr>
            <a:spLocks noGrp="1"/>
          </p:cNvSpPr>
          <p:nvPr>
            <p:ph idx="16"/>
          </p:nvPr>
        </p:nvSpPr>
        <p:spPr>
          <a:xfrm>
            <a:off x="393058" y="1431382"/>
            <a:ext cx="5935006" cy="2828891"/>
          </a:xfrm>
        </p:spPr>
        <p:txBody>
          <a:bodyPr/>
          <a:lstStyle/>
          <a:p>
            <a:r>
              <a:rPr lang="en-US" dirty="0" err="1"/>
              <a:t>Informator</a:t>
            </a:r>
            <a:r>
              <a:rPr lang="en-US" dirty="0"/>
              <a:t> </a:t>
            </a:r>
            <a:r>
              <a:rPr lang="en-US" dirty="0" err="1"/>
              <a:t>policije</a:t>
            </a:r>
            <a:r>
              <a:rPr lang="en-US" dirty="0"/>
              <a:t> </a:t>
            </a:r>
            <a:r>
              <a:rPr lang="en-US" dirty="0" err="1"/>
              <a:t>Dejan</a:t>
            </a:r>
            <a:r>
              <a:rPr lang="en-US" dirty="0"/>
              <a:t> </a:t>
            </a:r>
            <a:r>
              <a:rPr lang="en-US" dirty="0" err="1" smtClean="0"/>
              <a:t>Ornig</a:t>
            </a:r>
            <a:r>
              <a:rPr lang="sl-SI" dirty="0" smtClean="0"/>
              <a:t> … </a:t>
            </a:r>
            <a:r>
              <a:rPr lang="sl-SI" dirty="0"/>
              <a:t>j</a:t>
            </a:r>
            <a:r>
              <a:rPr lang="sl-SI" dirty="0" smtClean="0"/>
              <a:t>e </a:t>
            </a:r>
            <a:r>
              <a:rPr lang="en-US" dirty="0" smtClean="0"/>
              <a:t>med </a:t>
            </a:r>
            <a:r>
              <a:rPr lang="en-US" dirty="0" err="1"/>
              <a:t>decembrom</a:t>
            </a:r>
            <a:r>
              <a:rPr lang="en-US" dirty="0"/>
              <a:t> 2012 in </a:t>
            </a:r>
            <a:r>
              <a:rPr lang="en-US" dirty="0" err="1"/>
              <a:t>majem</a:t>
            </a:r>
            <a:r>
              <a:rPr lang="en-US" dirty="0"/>
              <a:t> 2015 v </a:t>
            </a:r>
            <a:r>
              <a:rPr lang="en-US" dirty="0" err="1"/>
              <a:t>dogovoru</a:t>
            </a:r>
            <a:r>
              <a:rPr lang="en-US" dirty="0"/>
              <a:t> z </a:t>
            </a:r>
            <a:r>
              <a:rPr lang="en-US" dirty="0" err="1"/>
              <a:t>dvema</a:t>
            </a:r>
            <a:r>
              <a:rPr lang="en-US" dirty="0"/>
              <a:t> </a:t>
            </a:r>
            <a:r>
              <a:rPr lang="en-US" dirty="0" err="1"/>
              <a:t>kriminalistoma</a:t>
            </a:r>
            <a:r>
              <a:rPr lang="en-US" dirty="0"/>
              <a:t> </a:t>
            </a:r>
            <a:r>
              <a:rPr lang="en-US" dirty="0" err="1"/>
              <a:t>vdiral</a:t>
            </a:r>
            <a:r>
              <a:rPr lang="en-US" dirty="0"/>
              <a:t> v </a:t>
            </a:r>
            <a:r>
              <a:rPr lang="en-US" dirty="0" err="1"/>
              <a:t>elektronsko</a:t>
            </a:r>
            <a:r>
              <a:rPr lang="en-US" dirty="0"/>
              <a:t> </a:t>
            </a:r>
            <a:r>
              <a:rPr lang="en-US" dirty="0" err="1"/>
              <a:t>pošto</a:t>
            </a:r>
            <a:r>
              <a:rPr lang="en-US" dirty="0"/>
              <a:t> in </a:t>
            </a:r>
            <a:r>
              <a:rPr lang="en-US" dirty="0" err="1"/>
              <a:t>preostalo</a:t>
            </a:r>
            <a:r>
              <a:rPr lang="en-US" dirty="0"/>
              <a:t> </a:t>
            </a:r>
            <a:r>
              <a:rPr lang="en-US" dirty="0" err="1"/>
              <a:t>spletno</a:t>
            </a:r>
            <a:r>
              <a:rPr lang="en-US" dirty="0"/>
              <a:t> </a:t>
            </a:r>
            <a:r>
              <a:rPr lang="en-US" dirty="0" err="1"/>
              <a:t>komunikacijo</a:t>
            </a:r>
            <a:r>
              <a:rPr lang="en-US" dirty="0"/>
              <a:t> </a:t>
            </a:r>
            <a:r>
              <a:rPr lang="en-US" dirty="0" err="1"/>
              <a:t>več</a:t>
            </a:r>
            <a:r>
              <a:rPr lang="en-US" dirty="0"/>
              <a:t> </a:t>
            </a:r>
            <a:r>
              <a:rPr lang="en-US" dirty="0" err="1"/>
              <a:t>kot</a:t>
            </a:r>
            <a:r>
              <a:rPr lang="en-US" dirty="0"/>
              <a:t> 300 </a:t>
            </a:r>
            <a:r>
              <a:rPr lang="en-US" dirty="0" err="1"/>
              <a:t>ljudi</a:t>
            </a:r>
            <a:r>
              <a:rPr lang="en-US" dirty="0"/>
              <a:t>, </a:t>
            </a:r>
            <a:r>
              <a:rPr lang="en-US" dirty="0" err="1"/>
              <a:t>ki</a:t>
            </a:r>
            <a:r>
              <a:rPr lang="en-US" dirty="0"/>
              <a:t> so se </a:t>
            </a:r>
            <a:r>
              <a:rPr lang="en-US" dirty="0" err="1"/>
              <a:t>njemu</a:t>
            </a:r>
            <a:r>
              <a:rPr lang="en-US" dirty="0"/>
              <a:t> </a:t>
            </a:r>
            <a:r>
              <a:rPr lang="en-US" dirty="0" err="1"/>
              <a:t>ali</a:t>
            </a:r>
            <a:r>
              <a:rPr lang="en-US" dirty="0"/>
              <a:t> </a:t>
            </a:r>
            <a:r>
              <a:rPr lang="en-US" dirty="0" err="1"/>
              <a:t>policiji</a:t>
            </a:r>
            <a:r>
              <a:rPr lang="en-US" dirty="0"/>
              <a:t> </a:t>
            </a:r>
            <a:r>
              <a:rPr lang="en-US" dirty="0" err="1"/>
              <a:t>zdeli</a:t>
            </a:r>
            <a:r>
              <a:rPr lang="en-US" dirty="0"/>
              <a:t> </a:t>
            </a:r>
            <a:r>
              <a:rPr lang="en-US" dirty="0" err="1"/>
              <a:t>sumljivi</a:t>
            </a:r>
            <a:r>
              <a:rPr lang="en-US" dirty="0" smtClean="0"/>
              <a:t>.</a:t>
            </a:r>
            <a:endParaRPr lang="sl-SI" dirty="0" smtClean="0"/>
          </a:p>
          <a:p>
            <a:endParaRPr lang="en-US" dirty="0"/>
          </a:p>
          <a:p>
            <a:r>
              <a:rPr lang="en-US" dirty="0" err="1"/>
              <a:t>Za</a:t>
            </a:r>
            <a:r>
              <a:rPr lang="en-US" dirty="0"/>
              <a:t> to </a:t>
            </a:r>
            <a:r>
              <a:rPr lang="en-US" dirty="0" err="1"/>
              <a:t>početje</a:t>
            </a:r>
            <a:r>
              <a:rPr lang="en-US" dirty="0"/>
              <a:t> </a:t>
            </a:r>
            <a:r>
              <a:rPr lang="en-US" dirty="0" err="1"/>
              <a:t>naj</a:t>
            </a:r>
            <a:r>
              <a:rPr lang="en-US" dirty="0"/>
              <a:t> bi </a:t>
            </a:r>
            <a:r>
              <a:rPr lang="en-US" dirty="0" err="1"/>
              <a:t>vedeli</a:t>
            </a:r>
            <a:r>
              <a:rPr lang="en-US" dirty="0"/>
              <a:t> </a:t>
            </a:r>
            <a:r>
              <a:rPr lang="en-US" dirty="0" err="1"/>
              <a:t>tudi</a:t>
            </a:r>
            <a:r>
              <a:rPr lang="en-US" dirty="0"/>
              <a:t> </a:t>
            </a:r>
            <a:r>
              <a:rPr lang="en-US" dirty="0" err="1"/>
              <a:t>vodilni</a:t>
            </a:r>
            <a:r>
              <a:rPr lang="en-US" dirty="0"/>
              <a:t> v </a:t>
            </a:r>
            <a:r>
              <a:rPr lang="en-US" dirty="0" err="1" smtClean="0"/>
              <a:t>policiji</a:t>
            </a:r>
            <a:r>
              <a:rPr lang="en-US" dirty="0" smtClean="0"/>
              <a:t> </a:t>
            </a:r>
            <a:r>
              <a:rPr lang="sl-SI" dirty="0" smtClean="0"/>
              <a:t>… </a:t>
            </a:r>
            <a:r>
              <a:rPr lang="en-US" dirty="0" err="1" smtClean="0"/>
              <a:t>Priznavajo</a:t>
            </a:r>
            <a:r>
              <a:rPr lang="en-US" dirty="0" smtClean="0"/>
              <a:t> da </a:t>
            </a:r>
            <a:r>
              <a:rPr lang="en-US" dirty="0"/>
              <a:t>je </a:t>
            </a:r>
            <a:r>
              <a:rPr lang="en-US" dirty="0" err="1"/>
              <a:t>bil</a:t>
            </a:r>
            <a:r>
              <a:rPr lang="en-US" dirty="0"/>
              <a:t> v </a:t>
            </a:r>
            <a:r>
              <a:rPr lang="en-US" dirty="0" err="1"/>
              <a:t>zvezi</a:t>
            </a:r>
            <a:r>
              <a:rPr lang="en-US" dirty="0"/>
              <a:t> s tem </a:t>
            </a:r>
            <a:r>
              <a:rPr lang="en-US" dirty="0" err="1"/>
              <a:t>že</a:t>
            </a:r>
            <a:r>
              <a:rPr lang="en-US" dirty="0"/>
              <a:t> </a:t>
            </a:r>
            <a:r>
              <a:rPr lang="en-US" dirty="0" err="1"/>
              <a:t>pred</a:t>
            </a:r>
            <a:r>
              <a:rPr lang="en-US" dirty="0"/>
              <a:t> </a:t>
            </a:r>
            <a:r>
              <a:rPr lang="en-US" dirty="0" err="1"/>
              <a:t>časom</a:t>
            </a:r>
            <a:r>
              <a:rPr lang="en-US" dirty="0"/>
              <a:t> </a:t>
            </a:r>
            <a:r>
              <a:rPr lang="en-US" dirty="0" err="1"/>
              <a:t>na</a:t>
            </a:r>
            <a:r>
              <a:rPr lang="en-US" dirty="0"/>
              <a:t> </a:t>
            </a:r>
            <a:r>
              <a:rPr lang="en-US" dirty="0" err="1"/>
              <a:t>policiji</a:t>
            </a:r>
            <a:r>
              <a:rPr lang="en-US" dirty="0"/>
              <a:t> </a:t>
            </a:r>
            <a:r>
              <a:rPr lang="en-US" dirty="0" err="1"/>
              <a:t>odrejen</a:t>
            </a:r>
            <a:r>
              <a:rPr lang="en-US" dirty="0"/>
              <a:t> </a:t>
            </a:r>
            <a:r>
              <a:rPr lang="en-US" dirty="0" err="1"/>
              <a:t>strokovni</a:t>
            </a:r>
            <a:r>
              <a:rPr lang="en-US" dirty="0"/>
              <a:t> </a:t>
            </a:r>
            <a:r>
              <a:rPr lang="en-US" dirty="0" err="1"/>
              <a:t>nadzor</a:t>
            </a:r>
            <a:r>
              <a:rPr lang="en-US" dirty="0"/>
              <a:t>, </a:t>
            </a:r>
            <a:r>
              <a:rPr lang="en-US" dirty="0" err="1"/>
              <a:t>ki</a:t>
            </a:r>
            <a:r>
              <a:rPr lang="en-US" dirty="0"/>
              <a:t> pa </a:t>
            </a:r>
            <a:r>
              <a:rPr lang="en-US" dirty="0" err="1"/>
              <a:t>razen</a:t>
            </a:r>
            <a:r>
              <a:rPr lang="en-US" dirty="0"/>
              <a:t> </a:t>
            </a:r>
            <a:r>
              <a:rPr lang="en-US" dirty="0" err="1"/>
              <a:t>neprimerne</a:t>
            </a:r>
            <a:r>
              <a:rPr lang="en-US" dirty="0"/>
              <a:t> </a:t>
            </a:r>
            <a:r>
              <a:rPr lang="en-US" dirty="0" err="1"/>
              <a:t>komunikacije</a:t>
            </a:r>
            <a:r>
              <a:rPr lang="en-US" dirty="0"/>
              <a:t> </a:t>
            </a:r>
            <a:r>
              <a:rPr lang="en-US" dirty="0" err="1"/>
              <a:t>kriminalista</a:t>
            </a:r>
            <a:r>
              <a:rPr lang="en-US" dirty="0"/>
              <a:t> </a:t>
            </a:r>
            <a:r>
              <a:rPr lang="en-US" dirty="0" err="1"/>
              <a:t>po</a:t>
            </a:r>
            <a:r>
              <a:rPr lang="en-US" dirty="0"/>
              <a:t> </a:t>
            </a:r>
            <a:r>
              <a:rPr lang="en-US" dirty="0" err="1"/>
              <a:t>elektronski</a:t>
            </a:r>
            <a:r>
              <a:rPr lang="en-US" dirty="0"/>
              <a:t> </a:t>
            </a:r>
            <a:r>
              <a:rPr lang="en-US" dirty="0" err="1"/>
              <a:t>pošti</a:t>
            </a:r>
            <a:r>
              <a:rPr lang="en-US" dirty="0"/>
              <a:t> </a:t>
            </a:r>
            <a:r>
              <a:rPr lang="en-US" dirty="0" err="1"/>
              <a:t>ni</a:t>
            </a:r>
            <a:r>
              <a:rPr lang="en-US" dirty="0"/>
              <a:t> </a:t>
            </a:r>
            <a:r>
              <a:rPr lang="en-US" dirty="0" err="1"/>
              <a:t>potrdil</a:t>
            </a:r>
            <a:r>
              <a:rPr lang="en-US" dirty="0"/>
              <a:t> </a:t>
            </a:r>
            <a:r>
              <a:rPr lang="en-US" dirty="0" err="1"/>
              <a:t>tovrstnih</a:t>
            </a:r>
            <a:r>
              <a:rPr lang="en-US" dirty="0"/>
              <a:t> </a:t>
            </a:r>
            <a:r>
              <a:rPr lang="en-US" dirty="0" err="1"/>
              <a:t>navedb</a:t>
            </a:r>
            <a:r>
              <a:rPr lang="en-US" dirty="0"/>
              <a:t>.</a:t>
            </a:r>
          </a:p>
        </p:txBody>
      </p:sp>
      <p:pic>
        <p:nvPicPr>
          <p:cNvPr id="1026" name="Picture 2" descr="https://podcrto.si/app/uploads/2015/04/ornig-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18" y="1061170"/>
            <a:ext cx="2092308" cy="33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99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20</a:t>
            </a:fld>
            <a:endParaRPr lang="en-US" dirty="0"/>
          </a:p>
        </p:txBody>
      </p:sp>
      <p:pic>
        <p:nvPicPr>
          <p:cNvPr id="3" name="Picture 2"/>
          <p:cNvPicPr>
            <a:picLocks noChangeAspect="1"/>
          </p:cNvPicPr>
          <p:nvPr/>
        </p:nvPicPr>
        <p:blipFill>
          <a:blip r:embed="rId2"/>
          <a:stretch>
            <a:fillRect/>
          </a:stretch>
        </p:blipFill>
        <p:spPr>
          <a:xfrm>
            <a:off x="151023" y="313809"/>
            <a:ext cx="8843541" cy="3913948"/>
          </a:xfrm>
          <a:prstGeom prst="rect">
            <a:avLst/>
          </a:prstGeom>
        </p:spPr>
      </p:pic>
    </p:spTree>
    <p:extLst>
      <p:ext uri="{BB962C8B-B14F-4D97-AF65-F5344CB8AC3E}">
        <p14:creationId xmlns:p14="http://schemas.microsoft.com/office/powerpoint/2010/main" val="2232919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21</a:t>
            </a:fld>
            <a:endParaRPr lang="en-US" dirty="0"/>
          </a:p>
        </p:txBody>
      </p:sp>
      <p:pic>
        <p:nvPicPr>
          <p:cNvPr id="3" name="Picture 2"/>
          <p:cNvPicPr>
            <a:picLocks noChangeAspect="1"/>
          </p:cNvPicPr>
          <p:nvPr/>
        </p:nvPicPr>
        <p:blipFill>
          <a:blip r:embed="rId2"/>
          <a:stretch>
            <a:fillRect/>
          </a:stretch>
        </p:blipFill>
        <p:spPr>
          <a:xfrm>
            <a:off x="1362864" y="8696"/>
            <a:ext cx="6565522" cy="5037059"/>
          </a:xfrm>
          <a:prstGeom prst="rect">
            <a:avLst/>
          </a:prstGeom>
        </p:spPr>
      </p:pic>
    </p:spTree>
    <p:extLst>
      <p:ext uri="{BB962C8B-B14F-4D97-AF65-F5344CB8AC3E}">
        <p14:creationId xmlns:p14="http://schemas.microsoft.com/office/powerpoint/2010/main" val="847999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DB30CCE6-9770-5A43-A55E-C3ADCAED0195}" type="slidenum">
              <a:rPr lang="en-US" smtClean="0"/>
              <a:pPr>
                <a:defRPr/>
              </a:pPr>
              <a:t>22</a:t>
            </a:fld>
            <a:endParaRPr lang="en-US" dirty="0"/>
          </a:p>
        </p:txBody>
      </p:sp>
      <p:pic>
        <p:nvPicPr>
          <p:cNvPr id="4" name="Picture 3"/>
          <p:cNvPicPr>
            <a:picLocks noChangeAspect="1"/>
          </p:cNvPicPr>
          <p:nvPr/>
        </p:nvPicPr>
        <p:blipFill>
          <a:blip r:embed="rId2"/>
          <a:stretch>
            <a:fillRect/>
          </a:stretch>
        </p:blipFill>
        <p:spPr>
          <a:xfrm>
            <a:off x="2016771" y="92612"/>
            <a:ext cx="5266156" cy="4953143"/>
          </a:xfrm>
          <a:prstGeom prst="rect">
            <a:avLst/>
          </a:prstGeom>
        </p:spPr>
      </p:pic>
    </p:spTree>
    <p:extLst>
      <p:ext uri="{BB962C8B-B14F-4D97-AF65-F5344CB8AC3E}">
        <p14:creationId xmlns:p14="http://schemas.microsoft.com/office/powerpoint/2010/main" val="2818064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7"/>
          <p:cNvSpPr>
            <a:spLocks noGrp="1"/>
          </p:cNvSpPr>
          <p:nvPr>
            <p:ph type="sldNum" sz="quarter" idx="4"/>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ヒラギノ角ゴ ProN W3" charset="0"/>
                <a:cs typeface="ヒラギノ角ゴ ProN W3" charset="0"/>
              </a:defRPr>
            </a:lvl1pPr>
            <a:lvl2pPr marL="417509" indent="-160583" eaLnBrk="0" hangingPunct="0">
              <a:defRPr sz="1800">
                <a:solidFill>
                  <a:schemeClr val="tx1"/>
                </a:solidFill>
                <a:latin typeface="Arial" charset="0"/>
                <a:ea typeface="ヒラギノ角ゴ ProN W3" charset="0"/>
                <a:cs typeface="ヒラギノ角ゴ ProN W3" charset="0"/>
              </a:defRPr>
            </a:lvl2pPr>
            <a:lvl3pPr marL="642325" indent="-128465" eaLnBrk="0" hangingPunct="0">
              <a:defRPr sz="1800">
                <a:solidFill>
                  <a:schemeClr val="tx1"/>
                </a:solidFill>
                <a:latin typeface="Arial" charset="0"/>
                <a:ea typeface="ヒラギノ角ゴ ProN W3" charset="0"/>
                <a:cs typeface="ヒラギノ角ゴ ProN W3" charset="0"/>
              </a:defRPr>
            </a:lvl3pPr>
            <a:lvl4pPr marL="899258" indent="-128465" eaLnBrk="0" hangingPunct="0">
              <a:defRPr sz="1800">
                <a:solidFill>
                  <a:schemeClr val="tx1"/>
                </a:solidFill>
                <a:latin typeface="Arial" charset="0"/>
                <a:ea typeface="ヒラギノ角ゴ ProN W3" charset="0"/>
                <a:cs typeface="ヒラギノ角ゴ ProN W3" charset="0"/>
              </a:defRPr>
            </a:lvl4pPr>
            <a:lvl5pPr marL="1156186" indent="-128465" eaLnBrk="0" hangingPunct="0">
              <a:defRPr sz="1800">
                <a:solidFill>
                  <a:schemeClr val="tx1"/>
                </a:solidFill>
                <a:latin typeface="Arial" charset="0"/>
                <a:ea typeface="ヒラギノ角ゴ ProN W3" charset="0"/>
                <a:cs typeface="ヒラギノ角ゴ ProN W3" charset="0"/>
              </a:defRPr>
            </a:lvl5pPr>
            <a:lvl6pPr marL="1413118" indent="-128465" defTabSz="455873"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6pPr>
            <a:lvl7pPr marL="1670048" indent="-128465" defTabSz="455873"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7pPr>
            <a:lvl8pPr marL="1926977" indent="-128465" defTabSz="455873"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8pPr>
            <a:lvl9pPr marL="2183907" indent="-128465" defTabSz="455873"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9pPr>
          </a:lstStyle>
          <a:p>
            <a:pPr eaLnBrk="1" hangingPunct="1"/>
            <a:fld id="{8B6D1CB6-1363-2B4B-96E8-D86462197DDC}" type="slidenum">
              <a:rPr lang="en-US" sz="1000">
                <a:solidFill>
                  <a:schemeClr val="bg1"/>
                </a:solidFill>
              </a:rPr>
              <a:pPr eaLnBrk="1" hangingPunct="1"/>
              <a:t>23</a:t>
            </a:fld>
            <a:endParaRPr lang="en-US" sz="1000">
              <a:solidFill>
                <a:schemeClr val="bg1"/>
              </a:solidFill>
            </a:endParaRPr>
          </a:p>
        </p:txBody>
      </p:sp>
      <p:sp>
        <p:nvSpPr>
          <p:cNvPr id="2" name="Title 1"/>
          <p:cNvSpPr>
            <a:spLocks noGrp="1"/>
          </p:cNvSpPr>
          <p:nvPr>
            <p:ph type="title" idx="4294967295"/>
          </p:nvPr>
        </p:nvSpPr>
        <p:spPr>
          <a:xfrm>
            <a:off x="61913" y="0"/>
            <a:ext cx="9082087" cy="723900"/>
          </a:xfrm>
        </p:spPr>
        <p:txBody>
          <a:bodyPr wrap="square" numCol="1" anchorCtr="0" compatLnSpc="1">
            <a:prstTxWarp prst="textNoShape">
              <a:avLst/>
            </a:prstTxWarp>
            <a:normAutofit/>
          </a:bodyPr>
          <a:lstStyle/>
          <a:p>
            <a:pPr>
              <a:defRPr/>
            </a:pPr>
            <a:r>
              <a:rPr lang="en-US" dirty="0" smtClean="0">
                <a:ea typeface="MS PGothic" charset="0"/>
                <a:cs typeface="Calibri" charset="0"/>
              </a:rPr>
              <a:t>            </a:t>
            </a:r>
            <a:r>
              <a:rPr lang="sl-SI" dirty="0" smtClean="0">
                <a:ea typeface="MS PGothic" charset="0"/>
                <a:cs typeface="Calibri" charset="0"/>
              </a:rPr>
              <a:t>Omejitve obstoječih SIEM</a:t>
            </a:r>
            <a:endParaRPr lang="en-US" dirty="0">
              <a:solidFill>
                <a:srgbClr val="00B050"/>
              </a:solidFill>
              <a:latin typeface="Calibri" charset="0"/>
              <a:ea typeface="MS PGothic" charset="0"/>
              <a:cs typeface="Calibri" charset="0"/>
            </a:endParaRPr>
          </a:p>
        </p:txBody>
      </p:sp>
      <p:grpSp>
        <p:nvGrpSpPr>
          <p:cNvPr id="3" name="Group 2"/>
          <p:cNvGrpSpPr/>
          <p:nvPr/>
        </p:nvGrpSpPr>
        <p:grpSpPr>
          <a:xfrm>
            <a:off x="864570" y="842106"/>
            <a:ext cx="8167452" cy="2195234"/>
            <a:chOff x="864570" y="842106"/>
            <a:chExt cx="8167452" cy="2195234"/>
          </a:xfrm>
        </p:grpSpPr>
        <p:sp>
          <p:nvSpPr>
            <p:cNvPr id="35850" name="TextBox 2"/>
            <p:cNvSpPr txBox="1">
              <a:spLocks noChangeArrowheads="1"/>
            </p:cNvSpPr>
            <p:nvPr/>
          </p:nvSpPr>
          <p:spPr bwMode="auto">
            <a:xfrm>
              <a:off x="2293688" y="984905"/>
              <a:ext cx="6738334" cy="2052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389" tIns="25693" rIns="51389" bIns="25693">
              <a:spAutoFit/>
            </a:bodyPr>
            <a:lstStyle>
              <a:lvl1pPr eaLnBrk="0" hangingPunct="0">
                <a:defRPr sz="3200">
                  <a:solidFill>
                    <a:schemeClr val="tx1"/>
                  </a:solidFill>
                  <a:latin typeface="Arial" charset="0"/>
                  <a:ea typeface="ヒラギノ角ゴ ProN W3" charset="0"/>
                  <a:cs typeface="ヒラギノ角ゴ ProN W3" charset="0"/>
                </a:defRPr>
              </a:lvl1pPr>
              <a:lvl2pPr marL="742950" indent="-285750" eaLnBrk="0" hangingPunct="0">
                <a:defRPr sz="3200">
                  <a:solidFill>
                    <a:schemeClr val="tx1"/>
                  </a:solidFill>
                  <a:latin typeface="Arial" charset="0"/>
                  <a:ea typeface="ヒラギノ角ゴ ProN W3" charset="0"/>
                  <a:cs typeface="ヒラギノ角ゴ ProN W3" charset="0"/>
                </a:defRPr>
              </a:lvl2pPr>
              <a:lvl3pPr marL="1143000" indent="-228600" eaLnBrk="0" hangingPunct="0">
                <a:defRPr sz="3200">
                  <a:solidFill>
                    <a:schemeClr val="tx1"/>
                  </a:solidFill>
                  <a:latin typeface="Arial" charset="0"/>
                  <a:ea typeface="ヒラギノ角ゴ ProN W3" charset="0"/>
                  <a:cs typeface="ヒラギノ角ゴ ProN W3" charset="0"/>
                </a:defRPr>
              </a:lvl3pPr>
              <a:lvl4pPr marL="1600200" indent="-228600" eaLnBrk="0" hangingPunct="0">
                <a:defRPr sz="3200">
                  <a:solidFill>
                    <a:schemeClr val="tx1"/>
                  </a:solidFill>
                  <a:latin typeface="Arial" charset="0"/>
                  <a:ea typeface="ヒラギノ角ゴ ProN W3" charset="0"/>
                  <a:cs typeface="ヒラギノ角ゴ ProN W3" charset="0"/>
                </a:defRPr>
              </a:lvl4pPr>
              <a:lvl5pPr marL="2057400" indent="-228600" eaLnBrk="0" hangingPunct="0">
                <a:defRPr sz="3200">
                  <a:solidFill>
                    <a:schemeClr val="tx1"/>
                  </a:solidFill>
                  <a:latin typeface="Arial" charset="0"/>
                  <a:ea typeface="ヒラギノ角ゴ ProN W3" charset="0"/>
                  <a:cs typeface="ヒラギノ角ゴ ProN W3" charset="0"/>
                </a:defRPr>
              </a:lvl5pPr>
              <a:lvl6pPr marL="25146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6pPr>
              <a:lvl7pPr marL="29718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7pPr>
              <a:lvl8pPr marL="34290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8pPr>
              <a:lvl9pPr marL="38862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9pPr>
            </a:lstStyle>
            <a:p>
              <a:pPr marL="537383" indent="-256032" eaLnBrk="1" hangingPunct="1">
                <a:spcBef>
                  <a:spcPts val="600"/>
                </a:spcBef>
                <a:buFont typeface="Arial" pitchFamily="34" charset="0"/>
                <a:buChar char="•"/>
              </a:pPr>
              <a:r>
                <a:rPr lang="sl-SI" sz="2000" dirty="0" smtClean="0">
                  <a:latin typeface="Calibri" charset="0"/>
                </a:rPr>
                <a:t>Omejen pogled v varnostne grožnje. Otežkočeno zbiranje varnostnih podatkov; dragi agenti za zbiranje; potreba po definiranju shem.</a:t>
              </a:r>
            </a:p>
            <a:p>
              <a:pPr marL="537383" indent="-256032" eaLnBrk="1" hangingPunct="1">
                <a:spcBef>
                  <a:spcPts val="600"/>
                </a:spcBef>
                <a:buFont typeface="Arial" pitchFamily="34" charset="0"/>
                <a:buChar char="•"/>
              </a:pPr>
              <a:endParaRPr lang="sl-SI" sz="2000" dirty="0" smtClean="0">
                <a:latin typeface="Calibri" charset="0"/>
              </a:endParaRPr>
            </a:p>
            <a:p>
              <a:pPr marL="537383" indent="-256032" eaLnBrk="1" hangingPunct="1">
                <a:spcBef>
                  <a:spcPts val="600"/>
                </a:spcBef>
                <a:buFont typeface="Arial" pitchFamily="34" charset="0"/>
                <a:buChar char="•"/>
              </a:pPr>
              <a:r>
                <a:rPr lang="sl-SI" sz="2000" dirty="0" smtClean="0">
                  <a:latin typeface="Calibri" charset="0"/>
                </a:rPr>
                <a:t>Neprilagodljiva iskanja in izdelava poročil ter obveščanje o napakah.</a:t>
              </a:r>
              <a:endParaRPr lang="en-US" sz="2000" dirty="0" smtClean="0">
                <a:latin typeface="Calibri" charset="0"/>
              </a:endParaRPr>
            </a:p>
          </p:txBody>
        </p:sp>
        <p:pic>
          <p:nvPicPr>
            <p:cNvPr id="13" name="Picture 12" descr="unstructured-data-green.png"/>
            <p:cNvPicPr>
              <a:picLocks noChangeAspect="1"/>
            </p:cNvPicPr>
            <p:nvPr/>
          </p:nvPicPr>
          <p:blipFill>
            <a:blip r:embed="rId3" cstate="email">
              <a:alphaModFix amt="3100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4570" y="842106"/>
              <a:ext cx="873712" cy="861789"/>
            </a:xfrm>
            <a:prstGeom prst="rect">
              <a:avLst/>
            </a:prstGeom>
          </p:spPr>
        </p:pic>
      </p:grpSp>
      <p:grpSp>
        <p:nvGrpSpPr>
          <p:cNvPr id="4" name="Group 3"/>
          <p:cNvGrpSpPr/>
          <p:nvPr/>
        </p:nvGrpSpPr>
        <p:grpSpPr>
          <a:xfrm>
            <a:off x="737571" y="2066906"/>
            <a:ext cx="8294451" cy="1484523"/>
            <a:chOff x="737571" y="2066906"/>
            <a:chExt cx="8294451" cy="1484523"/>
          </a:xfrm>
        </p:grpSpPr>
        <p:pic>
          <p:nvPicPr>
            <p:cNvPr id="12" name="Picture 11" descr="Clock-8-30-blue.png"/>
            <p:cNvPicPr>
              <a:picLocks noChangeAspect="1"/>
            </p:cNvPicPr>
            <p:nvPr/>
          </p:nvPicPr>
          <p:blipFill>
            <a:blip r:embed="rId4" cstate="email">
              <a:duotone>
                <a:schemeClr val="accent2">
                  <a:shade val="45000"/>
                  <a:satMod val="135000"/>
                </a:schemeClr>
                <a:prstClr val="white"/>
              </a:duotone>
              <a:alphaModFix amt="39000"/>
              <a:extLst>
                <a:ext uri="{28A0092B-C50C-407E-A947-70E740481C1C}">
                  <a14:useLocalDpi xmlns:a14="http://schemas.microsoft.com/office/drawing/2010/main" val="0"/>
                </a:ext>
              </a:extLst>
            </a:blip>
            <a:stretch>
              <a:fillRect/>
            </a:stretch>
          </p:blipFill>
          <p:spPr>
            <a:xfrm>
              <a:off x="737571" y="2066906"/>
              <a:ext cx="1124859" cy="1124859"/>
            </a:xfrm>
            <a:prstGeom prst="rect">
              <a:avLst/>
            </a:prstGeom>
          </p:spPr>
        </p:pic>
        <p:sp>
          <p:nvSpPr>
            <p:cNvPr id="8" name="TextBox 2"/>
            <p:cNvSpPr txBox="1">
              <a:spLocks noChangeArrowheads="1"/>
            </p:cNvSpPr>
            <p:nvPr/>
          </p:nvSpPr>
          <p:spPr bwMode="auto">
            <a:xfrm>
              <a:off x="2293688" y="3191765"/>
              <a:ext cx="6738334" cy="35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389" tIns="25693" rIns="51389" bIns="25693">
              <a:spAutoFit/>
            </a:bodyPr>
            <a:lstStyle>
              <a:lvl1pPr eaLnBrk="0" hangingPunct="0">
                <a:defRPr sz="3200">
                  <a:solidFill>
                    <a:schemeClr val="tx1"/>
                  </a:solidFill>
                  <a:latin typeface="Arial" charset="0"/>
                  <a:ea typeface="ヒラギノ角ゴ ProN W3" charset="0"/>
                  <a:cs typeface="ヒラギノ角ゴ ProN W3" charset="0"/>
                </a:defRPr>
              </a:lvl1pPr>
              <a:lvl2pPr marL="742950" indent="-285750" eaLnBrk="0" hangingPunct="0">
                <a:defRPr sz="3200">
                  <a:solidFill>
                    <a:schemeClr val="tx1"/>
                  </a:solidFill>
                  <a:latin typeface="Arial" charset="0"/>
                  <a:ea typeface="ヒラギノ角ゴ ProN W3" charset="0"/>
                  <a:cs typeface="ヒラギノ角ゴ ProN W3" charset="0"/>
                </a:defRPr>
              </a:lvl2pPr>
              <a:lvl3pPr marL="1143000" indent="-228600" eaLnBrk="0" hangingPunct="0">
                <a:defRPr sz="3200">
                  <a:solidFill>
                    <a:schemeClr val="tx1"/>
                  </a:solidFill>
                  <a:latin typeface="Arial" charset="0"/>
                  <a:ea typeface="ヒラギノ角ゴ ProN W3" charset="0"/>
                  <a:cs typeface="ヒラギノ角ゴ ProN W3" charset="0"/>
                </a:defRPr>
              </a:lvl3pPr>
              <a:lvl4pPr marL="1600200" indent="-228600" eaLnBrk="0" hangingPunct="0">
                <a:defRPr sz="3200">
                  <a:solidFill>
                    <a:schemeClr val="tx1"/>
                  </a:solidFill>
                  <a:latin typeface="Arial" charset="0"/>
                  <a:ea typeface="ヒラギノ角ゴ ProN W3" charset="0"/>
                  <a:cs typeface="ヒラギノ角ゴ ProN W3" charset="0"/>
                </a:defRPr>
              </a:lvl4pPr>
              <a:lvl5pPr marL="2057400" indent="-228600" eaLnBrk="0" hangingPunct="0">
                <a:defRPr sz="3200">
                  <a:solidFill>
                    <a:schemeClr val="tx1"/>
                  </a:solidFill>
                  <a:latin typeface="Arial" charset="0"/>
                  <a:ea typeface="ヒラギノ角ゴ ProN W3" charset="0"/>
                  <a:cs typeface="ヒラギノ角ゴ ProN W3" charset="0"/>
                </a:defRPr>
              </a:lvl5pPr>
              <a:lvl6pPr marL="25146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6pPr>
              <a:lvl7pPr marL="29718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7pPr>
              <a:lvl8pPr marL="34290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8pPr>
              <a:lvl9pPr marL="38862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9pPr>
            </a:lstStyle>
            <a:p>
              <a:pPr marL="537383" indent="-256032" eaLnBrk="1" hangingPunct="1">
                <a:spcBef>
                  <a:spcPts val="600"/>
                </a:spcBef>
                <a:buFont typeface="Arial" pitchFamily="34" charset="0"/>
                <a:buChar char="•"/>
              </a:pPr>
              <a:r>
                <a:rPr lang="sl-SI" sz="2000" dirty="0" smtClean="0">
                  <a:latin typeface="Calibri" charset="0"/>
                </a:rPr>
                <a:t>Omejena </a:t>
              </a:r>
              <a:r>
                <a:rPr lang="sl-SI" sz="2000" dirty="0" err="1" smtClean="0">
                  <a:latin typeface="Calibri" charset="0"/>
                </a:rPr>
                <a:t>skalabilnost</a:t>
              </a:r>
              <a:r>
                <a:rPr lang="sl-SI" sz="2000" dirty="0" smtClean="0">
                  <a:latin typeface="Calibri" charset="0"/>
                </a:rPr>
                <a:t> onemogoča Big </a:t>
              </a:r>
              <a:r>
                <a:rPr lang="sl-SI" sz="2000" dirty="0" err="1" smtClean="0">
                  <a:latin typeface="Calibri" charset="0"/>
                </a:rPr>
                <a:t>data</a:t>
              </a:r>
              <a:r>
                <a:rPr lang="sl-SI" sz="2000" dirty="0" smtClean="0">
                  <a:latin typeface="Calibri" charset="0"/>
                </a:rPr>
                <a:t> analitiko</a:t>
              </a:r>
              <a:endParaRPr lang="en-US" sz="2000" dirty="0">
                <a:latin typeface="Calibri" charset="0"/>
              </a:endParaRPr>
            </a:p>
          </p:txBody>
        </p:sp>
      </p:grpSp>
      <p:grpSp>
        <p:nvGrpSpPr>
          <p:cNvPr id="5" name="Group 4"/>
          <p:cNvGrpSpPr/>
          <p:nvPr/>
        </p:nvGrpSpPr>
        <p:grpSpPr>
          <a:xfrm>
            <a:off x="797929" y="3513415"/>
            <a:ext cx="8234093" cy="1267958"/>
            <a:chOff x="797929" y="3513415"/>
            <a:chExt cx="8234093" cy="1267958"/>
          </a:xfrm>
        </p:grpSpPr>
        <p:pic>
          <p:nvPicPr>
            <p:cNvPr id="15" name="Picture 14" descr="gears-blue-2.png"/>
            <p:cNvPicPr>
              <a:picLocks noChangeAspect="1"/>
            </p:cNvPicPr>
            <p:nvPr/>
          </p:nvPicPr>
          <p:blipFill>
            <a:blip r:embed="rId5" cstate="email">
              <a:alphaModFix amt="4300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7929" y="3513415"/>
              <a:ext cx="1115787" cy="1115787"/>
            </a:xfrm>
            <a:prstGeom prst="rect">
              <a:avLst/>
            </a:prstGeom>
          </p:spPr>
        </p:pic>
        <p:sp>
          <p:nvSpPr>
            <p:cNvPr id="9" name="TextBox 2"/>
            <p:cNvSpPr txBox="1">
              <a:spLocks noChangeArrowheads="1"/>
            </p:cNvSpPr>
            <p:nvPr/>
          </p:nvSpPr>
          <p:spPr bwMode="auto">
            <a:xfrm>
              <a:off x="2293688" y="4113932"/>
              <a:ext cx="6738334" cy="667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389" tIns="25693" rIns="51389" bIns="25693">
              <a:spAutoFit/>
            </a:bodyPr>
            <a:lstStyle>
              <a:lvl1pPr eaLnBrk="0" hangingPunct="0">
                <a:defRPr sz="3200">
                  <a:solidFill>
                    <a:schemeClr val="tx1"/>
                  </a:solidFill>
                  <a:latin typeface="Arial" charset="0"/>
                  <a:ea typeface="ヒラギノ角ゴ ProN W3" charset="0"/>
                  <a:cs typeface="ヒラギノ角ゴ ProN W3" charset="0"/>
                </a:defRPr>
              </a:lvl1pPr>
              <a:lvl2pPr marL="742950" indent="-285750" eaLnBrk="0" hangingPunct="0">
                <a:defRPr sz="3200">
                  <a:solidFill>
                    <a:schemeClr val="tx1"/>
                  </a:solidFill>
                  <a:latin typeface="Arial" charset="0"/>
                  <a:ea typeface="ヒラギノ角ゴ ProN W3" charset="0"/>
                  <a:cs typeface="ヒラギノ角ゴ ProN W3" charset="0"/>
                </a:defRPr>
              </a:lvl2pPr>
              <a:lvl3pPr marL="1143000" indent="-228600" eaLnBrk="0" hangingPunct="0">
                <a:defRPr sz="3200">
                  <a:solidFill>
                    <a:schemeClr val="tx1"/>
                  </a:solidFill>
                  <a:latin typeface="Arial" charset="0"/>
                  <a:ea typeface="ヒラギノ角ゴ ProN W3" charset="0"/>
                  <a:cs typeface="ヒラギノ角ゴ ProN W3" charset="0"/>
                </a:defRPr>
              </a:lvl3pPr>
              <a:lvl4pPr marL="1600200" indent="-228600" eaLnBrk="0" hangingPunct="0">
                <a:defRPr sz="3200">
                  <a:solidFill>
                    <a:schemeClr val="tx1"/>
                  </a:solidFill>
                  <a:latin typeface="Arial" charset="0"/>
                  <a:ea typeface="ヒラギノ角ゴ ProN W3" charset="0"/>
                  <a:cs typeface="ヒラギノ角ゴ ProN W3" charset="0"/>
                </a:defRPr>
              </a:lvl4pPr>
              <a:lvl5pPr marL="2057400" indent="-228600" eaLnBrk="0" hangingPunct="0">
                <a:defRPr sz="3200">
                  <a:solidFill>
                    <a:schemeClr val="tx1"/>
                  </a:solidFill>
                  <a:latin typeface="Arial" charset="0"/>
                  <a:ea typeface="ヒラギノ角ゴ ProN W3" charset="0"/>
                  <a:cs typeface="ヒラギノ角ゴ ProN W3" charset="0"/>
                </a:defRPr>
              </a:lvl5pPr>
              <a:lvl6pPr marL="25146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6pPr>
              <a:lvl7pPr marL="29718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7pPr>
              <a:lvl8pPr marL="34290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8pPr>
              <a:lvl9pPr marL="38862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9pPr>
            </a:lstStyle>
            <a:p>
              <a:pPr marL="537383" indent="-256032" eaLnBrk="1" hangingPunct="1">
                <a:spcBef>
                  <a:spcPts val="600"/>
                </a:spcBef>
                <a:buFont typeface="Arial" pitchFamily="34" charset="0"/>
                <a:buChar char="•"/>
              </a:pPr>
              <a:r>
                <a:rPr lang="sl-SI" sz="2000" dirty="0" smtClean="0">
                  <a:latin typeface="Calibri" charset="0"/>
                </a:rPr>
                <a:t>Težavna namestitev in upravljanje. Velikokrat skupek različnih produktov.</a:t>
              </a:r>
            </a:p>
          </p:txBody>
        </p:sp>
      </p:grpSp>
    </p:spTree>
    <p:extLst>
      <p:ext uri="{BB962C8B-B14F-4D97-AF65-F5344CB8AC3E}">
        <p14:creationId xmlns:p14="http://schemas.microsoft.com/office/powerpoint/2010/main" val="635100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7"/>
          <p:cNvSpPr>
            <a:spLocks noGrp="1"/>
          </p:cNvSpPr>
          <p:nvPr>
            <p:ph type="sldNum" sz="quarter" idx="4"/>
          </p:nvPr>
        </p:nvSpPr>
        <p:spPr>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charset="0"/>
                <a:ea typeface="ヒラギノ角ゴ ProN W3" charset="0"/>
                <a:cs typeface="ヒラギノ角ゴ ProN W3" charset="0"/>
              </a:defRPr>
            </a:lvl1pPr>
            <a:lvl2pPr marL="417440" indent="-160556" eaLnBrk="0" hangingPunct="0">
              <a:defRPr sz="1800">
                <a:solidFill>
                  <a:schemeClr val="tx1"/>
                </a:solidFill>
                <a:latin typeface="Arial" charset="0"/>
                <a:ea typeface="ヒラギノ角ゴ ProN W3" charset="0"/>
                <a:cs typeface="ヒラギノ角ゴ ProN W3" charset="0"/>
              </a:defRPr>
            </a:lvl2pPr>
            <a:lvl3pPr marL="642219" indent="-128444" eaLnBrk="0" hangingPunct="0">
              <a:defRPr sz="1800">
                <a:solidFill>
                  <a:schemeClr val="tx1"/>
                </a:solidFill>
                <a:latin typeface="Arial" charset="0"/>
                <a:ea typeface="ヒラギノ角ゴ ProN W3" charset="0"/>
                <a:cs typeface="ヒラギノ角ゴ ProN W3" charset="0"/>
              </a:defRPr>
            </a:lvl3pPr>
            <a:lvl4pPr marL="899109" indent="-128444" eaLnBrk="0" hangingPunct="0">
              <a:defRPr sz="1800">
                <a:solidFill>
                  <a:schemeClr val="tx1"/>
                </a:solidFill>
                <a:latin typeface="Arial" charset="0"/>
                <a:ea typeface="ヒラギノ角ゴ ProN W3" charset="0"/>
                <a:cs typeface="ヒラギノ角ゴ ProN W3" charset="0"/>
              </a:defRPr>
            </a:lvl4pPr>
            <a:lvl5pPr marL="1155995" indent="-128444" eaLnBrk="0" hangingPunct="0">
              <a:defRPr sz="1800">
                <a:solidFill>
                  <a:schemeClr val="tx1"/>
                </a:solidFill>
                <a:latin typeface="Arial" charset="0"/>
                <a:ea typeface="ヒラギノ角ゴ ProN W3" charset="0"/>
                <a:cs typeface="ヒラギノ角ゴ ProN W3" charset="0"/>
              </a:defRPr>
            </a:lvl5pPr>
            <a:lvl6pPr marL="1412884" indent="-128444" defTabSz="455798"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6pPr>
            <a:lvl7pPr marL="1669772" indent="-128444" defTabSz="455798"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7pPr>
            <a:lvl8pPr marL="1926659" indent="-128444" defTabSz="455798"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8pPr>
            <a:lvl9pPr marL="2183546" indent="-128444" defTabSz="455798" eaLnBrk="0" fontAlgn="base" hangingPunct="0">
              <a:spcBef>
                <a:spcPct val="0"/>
              </a:spcBef>
              <a:spcAft>
                <a:spcPct val="0"/>
              </a:spcAft>
              <a:defRPr sz="1800">
                <a:solidFill>
                  <a:schemeClr val="tx1"/>
                </a:solidFill>
                <a:latin typeface="Arial" charset="0"/>
                <a:ea typeface="ヒラギノ角ゴ ProN W3" charset="0"/>
                <a:cs typeface="ヒラギノ角ゴ ProN W3" charset="0"/>
              </a:defRPr>
            </a:lvl9pPr>
          </a:lstStyle>
          <a:p>
            <a:pPr eaLnBrk="1" hangingPunct="1"/>
            <a:fld id="{8B6D1CB6-1363-2B4B-96E8-D86462197DDC}" type="slidenum">
              <a:rPr lang="en-US" sz="1000">
                <a:solidFill>
                  <a:schemeClr val="bg1"/>
                </a:solidFill>
              </a:rPr>
              <a:pPr eaLnBrk="1" hangingPunct="1"/>
              <a:t>24</a:t>
            </a:fld>
            <a:endParaRPr lang="en-US" sz="1000">
              <a:solidFill>
                <a:schemeClr val="bg1"/>
              </a:solidFill>
            </a:endParaRPr>
          </a:p>
        </p:txBody>
      </p:sp>
      <p:sp>
        <p:nvSpPr>
          <p:cNvPr id="2" name="Title 1"/>
          <p:cNvSpPr>
            <a:spLocks noGrp="1"/>
          </p:cNvSpPr>
          <p:nvPr>
            <p:ph type="title" idx="4294967295"/>
          </p:nvPr>
        </p:nvSpPr>
        <p:spPr>
          <a:xfrm>
            <a:off x="0" y="0"/>
            <a:ext cx="9144000" cy="723900"/>
          </a:xfrm>
        </p:spPr>
        <p:txBody>
          <a:bodyPr wrap="square" numCol="1" anchorCtr="0" compatLnSpc="1">
            <a:prstTxWarp prst="textNoShape">
              <a:avLst/>
            </a:prstTxWarp>
            <a:normAutofit/>
          </a:bodyPr>
          <a:lstStyle/>
          <a:p>
            <a:pPr>
              <a:defRPr/>
            </a:pPr>
            <a:r>
              <a:rPr lang="sl-SI" dirty="0" smtClean="0">
                <a:ea typeface="MS PGothic" charset="0"/>
                <a:cs typeface="Calibri" charset="0"/>
              </a:rPr>
              <a:t>Splunk</a:t>
            </a:r>
            <a:endParaRPr lang="en-US" dirty="0">
              <a:solidFill>
                <a:srgbClr val="00B050"/>
              </a:solidFill>
              <a:latin typeface="Calibri" charset="0"/>
              <a:ea typeface="MS PGothic" charset="0"/>
              <a:cs typeface="Calibri" charset="0"/>
            </a:endParaRPr>
          </a:p>
        </p:txBody>
      </p:sp>
      <p:grpSp>
        <p:nvGrpSpPr>
          <p:cNvPr id="3" name="Group 2"/>
          <p:cNvGrpSpPr/>
          <p:nvPr/>
        </p:nvGrpSpPr>
        <p:grpSpPr>
          <a:xfrm>
            <a:off x="604503" y="844328"/>
            <a:ext cx="8539497" cy="1861961"/>
            <a:chOff x="604503" y="844328"/>
            <a:chExt cx="8539497" cy="1861961"/>
          </a:xfrm>
        </p:grpSpPr>
        <p:sp>
          <p:nvSpPr>
            <p:cNvPr id="13" name="TextBox 2"/>
            <p:cNvSpPr txBox="1">
              <a:spLocks noChangeArrowheads="1"/>
            </p:cNvSpPr>
            <p:nvPr/>
          </p:nvSpPr>
          <p:spPr bwMode="auto">
            <a:xfrm>
              <a:off x="2293688" y="844328"/>
              <a:ext cx="6850312" cy="1861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9" tIns="45677" rIns="91359" bIns="45677">
              <a:spAutoFit/>
            </a:bodyPr>
            <a:lstStyle>
              <a:lvl1pPr eaLnBrk="0" hangingPunct="0">
                <a:defRPr sz="3200">
                  <a:solidFill>
                    <a:schemeClr val="tx1"/>
                  </a:solidFill>
                  <a:latin typeface="Arial" charset="0"/>
                  <a:ea typeface="ヒラギノ角ゴ ProN W3" charset="0"/>
                  <a:cs typeface="ヒラギノ角ゴ ProN W3" charset="0"/>
                </a:defRPr>
              </a:lvl1pPr>
              <a:lvl2pPr marL="742950" indent="-285750" eaLnBrk="0" hangingPunct="0">
                <a:defRPr sz="3200">
                  <a:solidFill>
                    <a:schemeClr val="tx1"/>
                  </a:solidFill>
                  <a:latin typeface="Arial" charset="0"/>
                  <a:ea typeface="ヒラギノ角ゴ ProN W3" charset="0"/>
                  <a:cs typeface="ヒラギノ角ゴ ProN W3" charset="0"/>
                </a:defRPr>
              </a:lvl2pPr>
              <a:lvl3pPr marL="1143000" indent="-228600" eaLnBrk="0" hangingPunct="0">
                <a:defRPr sz="3200">
                  <a:solidFill>
                    <a:schemeClr val="tx1"/>
                  </a:solidFill>
                  <a:latin typeface="Arial" charset="0"/>
                  <a:ea typeface="ヒラギノ角ゴ ProN W3" charset="0"/>
                  <a:cs typeface="ヒラギノ角ゴ ProN W3" charset="0"/>
                </a:defRPr>
              </a:lvl3pPr>
              <a:lvl4pPr marL="1600200" indent="-228600" eaLnBrk="0" hangingPunct="0">
                <a:defRPr sz="3200">
                  <a:solidFill>
                    <a:schemeClr val="tx1"/>
                  </a:solidFill>
                  <a:latin typeface="Arial" charset="0"/>
                  <a:ea typeface="ヒラギノ角ゴ ProN W3" charset="0"/>
                  <a:cs typeface="ヒラギノ角ゴ ProN W3" charset="0"/>
                </a:defRPr>
              </a:lvl4pPr>
              <a:lvl5pPr marL="2057400" indent="-228600" eaLnBrk="0" hangingPunct="0">
                <a:defRPr sz="3200">
                  <a:solidFill>
                    <a:schemeClr val="tx1"/>
                  </a:solidFill>
                  <a:latin typeface="Arial" charset="0"/>
                  <a:ea typeface="ヒラギノ角ゴ ProN W3" charset="0"/>
                  <a:cs typeface="ヒラギノ角ゴ ProN W3" charset="0"/>
                </a:defRPr>
              </a:lvl5pPr>
              <a:lvl6pPr marL="25146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6pPr>
              <a:lvl7pPr marL="29718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7pPr>
              <a:lvl8pPr marL="34290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8pPr>
              <a:lvl9pPr marL="38862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9pPr>
            </a:lstStyle>
            <a:p>
              <a:pPr marL="537294" indent="-246888" eaLnBrk="1" hangingPunct="1">
                <a:spcBef>
                  <a:spcPts val="600"/>
                </a:spcBef>
                <a:buFont typeface="Arial" pitchFamily="34" charset="0"/>
                <a:buChar char="•"/>
              </a:pPr>
              <a:r>
                <a:rPr lang="sl-SI" sz="2000" dirty="0" smtClean="0">
                  <a:latin typeface="Calibri" charset="0"/>
                </a:rPr>
                <a:t>Lahko zajame vse tekstovne vire</a:t>
              </a:r>
              <a:endParaRPr lang="en-US" sz="2000" dirty="0">
                <a:latin typeface="Calibri" charset="0"/>
              </a:endParaRPr>
            </a:p>
            <a:p>
              <a:pPr marL="537294" indent="-246888" eaLnBrk="1" hangingPunct="1">
                <a:spcBef>
                  <a:spcPts val="600"/>
                </a:spcBef>
                <a:buFont typeface="Arial" pitchFamily="34" charset="0"/>
                <a:buChar char="•"/>
              </a:pPr>
              <a:r>
                <a:rPr lang="sl-SI" sz="2000" dirty="0" smtClean="0">
                  <a:latin typeface="Calibri" charset="0"/>
                </a:rPr>
                <a:t>Možno iskanje po vseh zajetih virih</a:t>
              </a:r>
              <a:endParaRPr lang="en-US" sz="2000" dirty="0">
                <a:latin typeface="Calibri" charset="0"/>
              </a:endParaRPr>
            </a:p>
            <a:p>
              <a:pPr marL="537294" indent="-246888" eaLnBrk="1" hangingPunct="1">
                <a:spcBef>
                  <a:spcPts val="600"/>
                </a:spcBef>
                <a:buFont typeface="Arial" pitchFamily="34" charset="0"/>
                <a:buChar char="•"/>
              </a:pPr>
              <a:r>
                <a:rPr lang="sl-SI" sz="2000" dirty="0" smtClean="0">
                  <a:latin typeface="Calibri" charset="0"/>
                </a:rPr>
                <a:t>Big </a:t>
              </a:r>
              <a:r>
                <a:rPr lang="sl-SI" sz="2000" dirty="0" err="1" smtClean="0">
                  <a:latin typeface="Calibri" charset="0"/>
                </a:rPr>
                <a:t>data</a:t>
              </a:r>
              <a:r>
                <a:rPr lang="sl-SI" sz="2000" dirty="0" smtClean="0">
                  <a:latin typeface="Calibri" charset="0"/>
                </a:rPr>
                <a:t> arhitektura, ki omogoča </a:t>
              </a:r>
              <a:r>
                <a:rPr lang="sl-SI" sz="2000" dirty="0" err="1" smtClean="0">
                  <a:latin typeface="Calibri" charset="0"/>
                </a:rPr>
                <a:t>skalabilnost</a:t>
              </a:r>
              <a:r>
                <a:rPr lang="sl-SI" sz="2000" dirty="0" smtClean="0">
                  <a:latin typeface="Calibri" charset="0"/>
                </a:rPr>
                <a:t> in hitrost</a:t>
              </a:r>
              <a:endParaRPr lang="en-US" sz="2000" dirty="0">
                <a:latin typeface="Calibri" charset="0"/>
              </a:endParaRPr>
            </a:p>
            <a:p>
              <a:pPr marL="537294" indent="-246888" eaLnBrk="1" hangingPunct="1">
                <a:spcBef>
                  <a:spcPts val="600"/>
                </a:spcBef>
                <a:buFont typeface="Arial" pitchFamily="34" charset="0"/>
                <a:buChar char="•"/>
              </a:pPr>
              <a:r>
                <a:rPr lang="sl-SI" sz="2000" dirty="0" smtClean="0">
                  <a:latin typeface="Calibri" charset="0"/>
                </a:rPr>
                <a:t>Fleksibilnost iskanj in poročil omogoča hitrejše in boljše raziskovanje groženj in napadov</a:t>
              </a:r>
              <a:endParaRPr lang="en-US" sz="2000" dirty="0" smtClean="0">
                <a:latin typeface="Calibri" charset="0"/>
              </a:endParaRPr>
            </a:p>
          </p:txBody>
        </p:sp>
        <p:pic>
          <p:nvPicPr>
            <p:cNvPr id="18" name="Picture 17"/>
            <p:cNvPicPr>
              <a:picLocks noChangeAspect="1"/>
            </p:cNvPicPr>
            <p:nvPr/>
          </p:nvPicPr>
          <p:blipFill>
            <a:blip r:embed="rId3">
              <a:duotone>
                <a:schemeClr val="accent2">
                  <a:shade val="45000"/>
                  <a:satMod val="135000"/>
                </a:schemeClr>
                <a:prstClr val="white"/>
              </a:duotone>
              <a:alphaModFix amt="25000"/>
            </a:blip>
            <a:stretch>
              <a:fillRect/>
            </a:stretch>
          </p:blipFill>
          <p:spPr>
            <a:xfrm>
              <a:off x="604503" y="1028874"/>
              <a:ext cx="1217387" cy="1217387"/>
            </a:xfrm>
            <a:prstGeom prst="rect">
              <a:avLst/>
            </a:prstGeom>
          </p:spPr>
        </p:pic>
      </p:grpSp>
      <p:grpSp>
        <p:nvGrpSpPr>
          <p:cNvPr id="4" name="Group 3"/>
          <p:cNvGrpSpPr/>
          <p:nvPr/>
        </p:nvGrpSpPr>
        <p:grpSpPr>
          <a:xfrm>
            <a:off x="736810" y="2413423"/>
            <a:ext cx="8407190" cy="1730366"/>
            <a:chOff x="736810" y="2413423"/>
            <a:chExt cx="8407190" cy="1730366"/>
          </a:xfrm>
        </p:grpSpPr>
        <p:grpSp>
          <p:nvGrpSpPr>
            <p:cNvPr id="9" name="Group 8"/>
            <p:cNvGrpSpPr/>
            <p:nvPr/>
          </p:nvGrpSpPr>
          <p:grpSpPr>
            <a:xfrm>
              <a:off x="736810" y="2413423"/>
              <a:ext cx="1014252" cy="1070517"/>
              <a:chOff x="767194" y="2334432"/>
              <a:chExt cx="1014252" cy="1070517"/>
            </a:xfrm>
          </p:grpSpPr>
          <p:sp>
            <p:nvSpPr>
              <p:cNvPr id="7" name="TextBox 6"/>
              <p:cNvSpPr txBox="1"/>
              <p:nvPr/>
            </p:nvSpPr>
            <p:spPr>
              <a:xfrm>
                <a:off x="1018588" y="2334432"/>
                <a:ext cx="346753" cy="975258"/>
              </a:xfrm>
              <a:prstGeom prst="rect">
                <a:avLst/>
              </a:prstGeom>
            </p:spPr>
            <p:txBody>
              <a:bodyPr wrap="square" lIns="51426" tIns="25713" rIns="51426" bIns="25713" rtlCol="0">
                <a:spAutoFit/>
              </a:bodyPr>
              <a:lstStyle/>
              <a:p>
                <a:r>
                  <a:rPr lang="en-US" sz="6000" dirty="0" smtClean="0">
                    <a:solidFill>
                      <a:srgbClr val="AACEDE"/>
                    </a:solidFill>
                  </a:rPr>
                  <a:t>$</a:t>
                </a:r>
              </a:p>
            </p:txBody>
          </p:sp>
          <p:sp>
            <p:nvSpPr>
              <p:cNvPr id="8" name="&quot;No&quot; Symbol 7"/>
              <p:cNvSpPr/>
              <p:nvPr/>
            </p:nvSpPr>
            <p:spPr>
              <a:xfrm>
                <a:off x="767194" y="2390697"/>
                <a:ext cx="1014252" cy="1014252"/>
              </a:xfrm>
              <a:prstGeom prst="noSmoking">
                <a:avLst>
                  <a:gd name="adj" fmla="val 8499"/>
                </a:avLst>
              </a:prstGeom>
              <a:solidFill>
                <a:srgbClr val="AACEDE"/>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0" name="TextBox 2"/>
            <p:cNvSpPr txBox="1">
              <a:spLocks noChangeArrowheads="1"/>
            </p:cNvSpPr>
            <p:nvPr/>
          </p:nvSpPr>
          <p:spPr bwMode="auto">
            <a:xfrm>
              <a:off x="2293688" y="2666548"/>
              <a:ext cx="6850312" cy="1477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9" tIns="45677" rIns="91359" bIns="45677">
              <a:spAutoFit/>
            </a:bodyPr>
            <a:lstStyle>
              <a:lvl1pPr eaLnBrk="0" hangingPunct="0">
                <a:defRPr sz="3200">
                  <a:solidFill>
                    <a:schemeClr val="tx1"/>
                  </a:solidFill>
                  <a:latin typeface="Arial" charset="0"/>
                  <a:ea typeface="ヒラギノ角ゴ ProN W3" charset="0"/>
                  <a:cs typeface="ヒラギノ角ゴ ProN W3" charset="0"/>
                </a:defRPr>
              </a:lvl1pPr>
              <a:lvl2pPr marL="742950" indent="-285750" eaLnBrk="0" hangingPunct="0">
                <a:defRPr sz="3200">
                  <a:solidFill>
                    <a:schemeClr val="tx1"/>
                  </a:solidFill>
                  <a:latin typeface="Arial" charset="0"/>
                  <a:ea typeface="ヒラギノ角ゴ ProN W3" charset="0"/>
                  <a:cs typeface="ヒラギノ角ゴ ProN W3" charset="0"/>
                </a:defRPr>
              </a:lvl2pPr>
              <a:lvl3pPr marL="1143000" indent="-228600" eaLnBrk="0" hangingPunct="0">
                <a:defRPr sz="3200">
                  <a:solidFill>
                    <a:schemeClr val="tx1"/>
                  </a:solidFill>
                  <a:latin typeface="Arial" charset="0"/>
                  <a:ea typeface="ヒラギノ角ゴ ProN W3" charset="0"/>
                  <a:cs typeface="ヒラギノ角ゴ ProN W3" charset="0"/>
                </a:defRPr>
              </a:lvl3pPr>
              <a:lvl4pPr marL="1600200" indent="-228600" eaLnBrk="0" hangingPunct="0">
                <a:defRPr sz="3200">
                  <a:solidFill>
                    <a:schemeClr val="tx1"/>
                  </a:solidFill>
                  <a:latin typeface="Arial" charset="0"/>
                  <a:ea typeface="ヒラギノ角ゴ ProN W3" charset="0"/>
                  <a:cs typeface="ヒラギノ角ゴ ProN W3" charset="0"/>
                </a:defRPr>
              </a:lvl4pPr>
              <a:lvl5pPr marL="2057400" indent="-228600" eaLnBrk="0" hangingPunct="0">
                <a:defRPr sz="3200">
                  <a:solidFill>
                    <a:schemeClr val="tx1"/>
                  </a:solidFill>
                  <a:latin typeface="Arial" charset="0"/>
                  <a:ea typeface="ヒラギノ角ゴ ProN W3" charset="0"/>
                  <a:cs typeface="ヒラギノ角ゴ ProN W3" charset="0"/>
                </a:defRPr>
              </a:lvl5pPr>
              <a:lvl6pPr marL="25146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6pPr>
              <a:lvl7pPr marL="29718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7pPr>
              <a:lvl8pPr marL="34290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8pPr>
              <a:lvl9pPr marL="38862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9pPr>
            </a:lstStyle>
            <a:p>
              <a:pPr marL="537294" indent="-246888" eaLnBrk="1" hangingPunct="1">
                <a:spcBef>
                  <a:spcPts val="600"/>
                </a:spcBef>
                <a:buFont typeface="Arial" pitchFamily="34" charset="0"/>
                <a:buChar char="•"/>
              </a:pPr>
              <a:r>
                <a:rPr lang="sl-SI" sz="2000" dirty="0" smtClean="0">
                  <a:latin typeface="Calibri" charset="0"/>
                </a:rPr>
                <a:t>En produkt, grafični vmesnik in podatkovna zbirke</a:t>
              </a:r>
            </a:p>
            <a:p>
              <a:pPr marL="537294" indent="-246888" eaLnBrk="1" hangingPunct="1">
                <a:spcBef>
                  <a:spcPts val="600"/>
                </a:spcBef>
                <a:buFont typeface="Arial" pitchFamily="34" charset="0"/>
                <a:buChar char="•"/>
              </a:pPr>
              <a:r>
                <a:rPr lang="sl-SI" sz="2000" dirty="0" smtClean="0">
                  <a:latin typeface="Calibri" charset="0"/>
                </a:rPr>
                <a:t>Programska oprema, ki teče na strežnikih</a:t>
              </a:r>
              <a:endParaRPr lang="en-US" sz="2000" dirty="0">
                <a:latin typeface="Calibri" charset="0"/>
              </a:endParaRPr>
            </a:p>
            <a:p>
              <a:pPr marL="537294" indent="-246888" eaLnBrk="1" hangingPunct="1">
                <a:spcBef>
                  <a:spcPts val="600"/>
                </a:spcBef>
                <a:buFont typeface="Arial" pitchFamily="34" charset="0"/>
                <a:buChar char="•"/>
              </a:pPr>
              <a:r>
                <a:rPr lang="sl-SI" sz="2000" dirty="0" smtClean="0">
                  <a:latin typeface="Calibri" charset="0"/>
                </a:rPr>
                <a:t>Hitra postavitev + enostavnost uporabe </a:t>
              </a:r>
              <a:r>
                <a:rPr lang="en-US" sz="2000" dirty="0" smtClean="0">
                  <a:latin typeface="Calibri" charset="0"/>
                </a:rPr>
                <a:t>=  </a:t>
              </a:r>
              <a:r>
                <a:rPr lang="sl-SI" sz="2000" dirty="0" smtClean="0">
                  <a:latin typeface="Calibri" charset="0"/>
                </a:rPr>
                <a:t>hiter time-to-</a:t>
              </a:r>
              <a:r>
                <a:rPr lang="sl-SI" sz="2000" dirty="0" err="1" smtClean="0">
                  <a:latin typeface="Calibri" charset="0"/>
                </a:rPr>
                <a:t>value</a:t>
              </a:r>
              <a:endParaRPr lang="en-US" sz="2000" dirty="0">
                <a:latin typeface="Calibri" charset="0"/>
              </a:endParaRPr>
            </a:p>
          </p:txBody>
        </p:sp>
      </p:grpSp>
      <p:grpSp>
        <p:nvGrpSpPr>
          <p:cNvPr id="5" name="Group 4"/>
          <p:cNvGrpSpPr/>
          <p:nvPr/>
        </p:nvGrpSpPr>
        <p:grpSpPr>
          <a:xfrm>
            <a:off x="702018" y="3924543"/>
            <a:ext cx="8441982" cy="864037"/>
            <a:chOff x="702018" y="3924543"/>
            <a:chExt cx="8441982" cy="864037"/>
          </a:xfrm>
        </p:grpSpPr>
        <p:pic>
          <p:nvPicPr>
            <p:cNvPr id="21" name="Picture 20" descr="market-groups-icons.png"/>
            <p:cNvPicPr>
              <a:picLocks noChangeAspect="1"/>
            </p:cNvPicPr>
            <p:nvPr/>
          </p:nvPicPr>
          <p:blipFill>
            <a:blip r:embed="rId4">
              <a:duotone>
                <a:schemeClr val="accent2">
                  <a:shade val="45000"/>
                  <a:satMod val="135000"/>
                </a:schemeClr>
                <a:prstClr val="white"/>
              </a:duotone>
              <a:alphaModFix amt="25000"/>
            </a:blip>
            <a:stretch>
              <a:fillRect/>
            </a:stretch>
          </p:blipFill>
          <p:spPr>
            <a:xfrm>
              <a:off x="702018" y="3924543"/>
              <a:ext cx="1185585" cy="603248"/>
            </a:xfrm>
            <a:prstGeom prst="rect">
              <a:avLst/>
            </a:prstGeom>
          </p:spPr>
        </p:pic>
        <p:sp>
          <p:nvSpPr>
            <p:cNvPr id="11" name="TextBox 2"/>
            <p:cNvSpPr txBox="1">
              <a:spLocks noChangeArrowheads="1"/>
            </p:cNvSpPr>
            <p:nvPr/>
          </p:nvSpPr>
          <p:spPr bwMode="auto">
            <a:xfrm>
              <a:off x="2293688" y="4003837"/>
              <a:ext cx="6850312" cy="784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9" tIns="45677" rIns="91359" bIns="45677">
              <a:spAutoFit/>
            </a:bodyPr>
            <a:lstStyle>
              <a:lvl1pPr eaLnBrk="0" hangingPunct="0">
                <a:defRPr sz="3200">
                  <a:solidFill>
                    <a:schemeClr val="tx1"/>
                  </a:solidFill>
                  <a:latin typeface="Arial" charset="0"/>
                  <a:ea typeface="ヒラギノ角ゴ ProN W3" charset="0"/>
                  <a:cs typeface="ヒラギノ角ゴ ProN W3" charset="0"/>
                </a:defRPr>
              </a:lvl1pPr>
              <a:lvl2pPr marL="742950" indent="-285750" eaLnBrk="0" hangingPunct="0">
                <a:defRPr sz="3200">
                  <a:solidFill>
                    <a:schemeClr val="tx1"/>
                  </a:solidFill>
                  <a:latin typeface="Arial" charset="0"/>
                  <a:ea typeface="ヒラギノ角ゴ ProN W3" charset="0"/>
                  <a:cs typeface="ヒラギノ角ゴ ProN W3" charset="0"/>
                </a:defRPr>
              </a:lvl2pPr>
              <a:lvl3pPr marL="1143000" indent="-228600" eaLnBrk="0" hangingPunct="0">
                <a:defRPr sz="3200">
                  <a:solidFill>
                    <a:schemeClr val="tx1"/>
                  </a:solidFill>
                  <a:latin typeface="Arial" charset="0"/>
                  <a:ea typeface="ヒラギノ角ゴ ProN W3" charset="0"/>
                  <a:cs typeface="ヒラギノ角ゴ ProN W3" charset="0"/>
                </a:defRPr>
              </a:lvl3pPr>
              <a:lvl4pPr marL="1600200" indent="-228600" eaLnBrk="0" hangingPunct="0">
                <a:defRPr sz="3200">
                  <a:solidFill>
                    <a:schemeClr val="tx1"/>
                  </a:solidFill>
                  <a:latin typeface="Arial" charset="0"/>
                  <a:ea typeface="ヒラギノ角ゴ ProN W3" charset="0"/>
                  <a:cs typeface="ヒラギノ角ゴ ProN W3" charset="0"/>
                </a:defRPr>
              </a:lvl4pPr>
              <a:lvl5pPr marL="2057400" indent="-228600" eaLnBrk="0" hangingPunct="0">
                <a:defRPr sz="3200">
                  <a:solidFill>
                    <a:schemeClr val="tx1"/>
                  </a:solidFill>
                  <a:latin typeface="Arial" charset="0"/>
                  <a:ea typeface="ヒラギノ角ゴ ProN W3" charset="0"/>
                  <a:cs typeface="ヒラギノ角ゴ ProN W3" charset="0"/>
                </a:defRPr>
              </a:lvl5pPr>
              <a:lvl6pPr marL="25146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6pPr>
              <a:lvl7pPr marL="29718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7pPr>
              <a:lvl8pPr marL="34290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8pPr>
              <a:lvl9pPr marL="3886200" indent="-228600" defTabSz="811213" eaLnBrk="0" fontAlgn="base" hangingPunct="0">
                <a:spcBef>
                  <a:spcPct val="0"/>
                </a:spcBef>
                <a:spcAft>
                  <a:spcPct val="0"/>
                </a:spcAft>
                <a:defRPr sz="3200">
                  <a:solidFill>
                    <a:schemeClr val="tx1"/>
                  </a:solidFill>
                  <a:latin typeface="Arial" charset="0"/>
                  <a:ea typeface="ヒラギノ角ゴ ProN W3" charset="0"/>
                  <a:cs typeface="ヒラギノ角ゴ ProN W3" charset="0"/>
                </a:defRPr>
              </a:lvl9pPr>
            </a:lstStyle>
            <a:p>
              <a:pPr marL="537294" indent="-246888" eaLnBrk="1" hangingPunct="1">
                <a:spcBef>
                  <a:spcPts val="600"/>
                </a:spcBef>
                <a:buFont typeface="Arial" pitchFamily="34" charset="0"/>
                <a:buChar char="•"/>
              </a:pPr>
              <a:r>
                <a:rPr lang="sl-SI" sz="2000" dirty="0" smtClean="0">
                  <a:latin typeface="Calibri" charset="0"/>
                </a:rPr>
                <a:t>Odprtost platforme z </a:t>
              </a:r>
              <a:r>
                <a:rPr lang="en-US" sz="2000" dirty="0" smtClean="0">
                  <a:latin typeface="Calibri" charset="0"/>
                </a:rPr>
                <a:t>API</a:t>
              </a:r>
              <a:r>
                <a:rPr lang="en-US" sz="2000" dirty="0">
                  <a:latin typeface="Calibri" charset="0"/>
                </a:rPr>
                <a:t>, </a:t>
              </a:r>
              <a:r>
                <a:rPr lang="en-US" sz="2000" dirty="0" smtClean="0">
                  <a:latin typeface="Calibri" charset="0"/>
                </a:rPr>
                <a:t>SDK</a:t>
              </a:r>
              <a:r>
                <a:rPr lang="sl-SI" sz="2000" dirty="0" smtClean="0">
                  <a:latin typeface="Calibri" charset="0"/>
                </a:rPr>
                <a:t> in aplikacijami.</a:t>
              </a:r>
              <a:endParaRPr lang="en-US" sz="2000" dirty="0">
                <a:latin typeface="Calibri" charset="0"/>
              </a:endParaRPr>
            </a:p>
            <a:p>
              <a:pPr marL="537294" indent="-246888" eaLnBrk="1" hangingPunct="1">
                <a:spcBef>
                  <a:spcPts val="600"/>
                </a:spcBef>
                <a:buFont typeface="Arial" pitchFamily="34" charset="0"/>
                <a:buChar char="•"/>
              </a:pPr>
              <a:r>
                <a:rPr lang="sl-SI" sz="2000" dirty="0" smtClean="0">
                  <a:latin typeface="Calibri" charset="0"/>
                </a:rPr>
                <a:t>Uporaben tudi zunaj področja varnosti.</a:t>
              </a:r>
              <a:endParaRPr lang="en-US" sz="2000" dirty="0">
                <a:latin typeface="Calibri" charset="0"/>
              </a:endParaRPr>
            </a:p>
          </p:txBody>
        </p:sp>
      </p:grpSp>
    </p:spTree>
    <p:extLst>
      <p:ext uri="{BB962C8B-B14F-4D97-AF65-F5344CB8AC3E}">
        <p14:creationId xmlns:p14="http://schemas.microsoft.com/office/powerpoint/2010/main" val="2087972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4"/>
          </p:nvPr>
        </p:nvSpPr>
        <p:spPr/>
        <p:txBody>
          <a:bodyPr/>
          <a:lstStyle/>
          <a:p>
            <a:fld id="{4821D795-FE12-2247-BAA5-F1F065BE8D34}" type="slidenum">
              <a:rPr lang="en-US" smtClean="0"/>
              <a:pPr/>
              <a:t>25</a:t>
            </a:fld>
            <a:endParaRPr lang="en-US"/>
          </a:p>
        </p:txBody>
      </p:sp>
      <p:sp>
        <p:nvSpPr>
          <p:cNvPr id="2" name="Title 1"/>
          <p:cNvSpPr>
            <a:spLocks noGrp="1"/>
          </p:cNvSpPr>
          <p:nvPr>
            <p:ph type="title" idx="4294967295"/>
          </p:nvPr>
        </p:nvSpPr>
        <p:spPr>
          <a:xfrm>
            <a:off x="0" y="9525"/>
            <a:ext cx="9144000" cy="857250"/>
          </a:xfrm>
        </p:spPr>
        <p:txBody>
          <a:bodyPr/>
          <a:lstStyle/>
          <a:p>
            <a:r>
              <a:rPr lang="sl-SI" sz="3200" dirty="0" smtClean="0"/>
              <a:t>ES v družbi najboljših</a:t>
            </a:r>
            <a:endParaRPr lang="en-US" sz="3200" dirty="0"/>
          </a:p>
        </p:txBody>
      </p:sp>
      <p:sp>
        <p:nvSpPr>
          <p:cNvPr id="14" name="Rounded Rectangle 13"/>
          <p:cNvSpPr/>
          <p:nvPr/>
        </p:nvSpPr>
        <p:spPr>
          <a:xfrm>
            <a:off x="354390" y="900943"/>
            <a:ext cx="3972120" cy="2377900"/>
          </a:xfrm>
          <a:prstGeom prst="roundRect">
            <a:avLst>
              <a:gd name="adj" fmla="val 3945"/>
            </a:avLst>
          </a:prstGeom>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lIns="76977" tIns="76977" rIns="76977" bIns="76977" anchor="ctr" anchorCtr="1"/>
          <a:lstStyle/>
          <a:p>
            <a:pPr>
              <a:lnSpc>
                <a:spcPct val="90000"/>
              </a:lnSpc>
              <a:spcAft>
                <a:spcPts val="1000"/>
              </a:spcAft>
            </a:pPr>
            <a:r>
              <a:rPr lang="en-US" sz="1800" b="1" dirty="0" smtClean="0"/>
              <a:t>2015</a:t>
            </a:r>
            <a:r>
              <a:rPr lang="en-US" sz="1800" dirty="0" smtClean="0"/>
              <a:t> </a:t>
            </a:r>
            <a:r>
              <a:rPr lang="sl-SI" sz="1800" dirty="0" smtClean="0"/>
              <a:t>Vodja – edini ki je izboljšal</a:t>
            </a:r>
          </a:p>
          <a:p>
            <a:pPr>
              <a:lnSpc>
                <a:spcPct val="90000"/>
              </a:lnSpc>
              <a:spcAft>
                <a:spcPts val="1000"/>
              </a:spcAft>
            </a:pPr>
            <a:r>
              <a:rPr lang="sl-SI" sz="1800" dirty="0" smtClean="0"/>
              <a:t>Vizionarsko pozicijo</a:t>
            </a:r>
            <a:endParaRPr lang="en-US" sz="1800" dirty="0" smtClean="0"/>
          </a:p>
          <a:p>
            <a:pPr>
              <a:lnSpc>
                <a:spcPct val="90000"/>
              </a:lnSpc>
              <a:spcAft>
                <a:spcPts val="1000"/>
              </a:spcAft>
            </a:pPr>
            <a:r>
              <a:rPr lang="en-US" sz="1800" b="1" dirty="0" smtClean="0"/>
              <a:t>2014</a:t>
            </a:r>
            <a:r>
              <a:rPr lang="en-US" sz="1800" dirty="0" smtClean="0"/>
              <a:t> </a:t>
            </a:r>
            <a:r>
              <a:rPr lang="sl-SI" sz="1800" dirty="0" smtClean="0"/>
              <a:t>Vodja</a:t>
            </a:r>
            <a:endParaRPr lang="en-US" sz="1800" dirty="0" smtClean="0"/>
          </a:p>
          <a:p>
            <a:pPr>
              <a:lnSpc>
                <a:spcPct val="90000"/>
              </a:lnSpc>
              <a:spcAft>
                <a:spcPts val="1000"/>
              </a:spcAft>
            </a:pPr>
            <a:r>
              <a:rPr lang="en-US" sz="1800" b="1" dirty="0" smtClean="0"/>
              <a:t>2013</a:t>
            </a:r>
            <a:r>
              <a:rPr lang="en-US" sz="1800" dirty="0" smtClean="0"/>
              <a:t> </a:t>
            </a:r>
            <a:r>
              <a:rPr lang="sl-SI" sz="1800" dirty="0" smtClean="0"/>
              <a:t>Vodja</a:t>
            </a:r>
            <a:endParaRPr lang="en-US" sz="1800" dirty="0" smtClean="0"/>
          </a:p>
          <a:p>
            <a:pPr>
              <a:lnSpc>
                <a:spcPct val="90000"/>
              </a:lnSpc>
              <a:spcAft>
                <a:spcPts val="1000"/>
              </a:spcAft>
            </a:pPr>
            <a:r>
              <a:rPr lang="en-US" sz="1800" b="1" dirty="0" smtClean="0"/>
              <a:t>2012</a:t>
            </a:r>
            <a:r>
              <a:rPr lang="en-US" sz="1800" dirty="0" smtClean="0"/>
              <a:t> </a:t>
            </a:r>
            <a:r>
              <a:rPr lang="sl-SI" sz="1800" dirty="0" smtClean="0"/>
              <a:t>Izzivalec</a:t>
            </a:r>
            <a:endParaRPr lang="en-US" sz="1800" dirty="0" smtClean="0"/>
          </a:p>
          <a:p>
            <a:pPr>
              <a:lnSpc>
                <a:spcPct val="90000"/>
              </a:lnSpc>
              <a:spcAft>
                <a:spcPts val="1000"/>
              </a:spcAft>
            </a:pPr>
            <a:r>
              <a:rPr lang="en-US" sz="1800" b="1" dirty="0" smtClean="0"/>
              <a:t>2011</a:t>
            </a:r>
            <a:r>
              <a:rPr lang="en-US" sz="1800" dirty="0" smtClean="0"/>
              <a:t> </a:t>
            </a:r>
            <a:r>
              <a:rPr lang="sl-SI" sz="1800" dirty="0" smtClean="0"/>
              <a:t>Nišni igralec</a:t>
            </a:r>
            <a:endParaRPr lang="en-US" sz="1800" dirty="0"/>
          </a:p>
        </p:txBody>
      </p:sp>
      <p:sp>
        <p:nvSpPr>
          <p:cNvPr id="4" name="TextBox 3"/>
          <p:cNvSpPr txBox="1"/>
          <p:nvPr/>
        </p:nvSpPr>
        <p:spPr>
          <a:xfrm>
            <a:off x="6362140" y="768462"/>
            <a:ext cx="1060353" cy="328983"/>
          </a:xfrm>
          <a:prstGeom prst="rect">
            <a:avLst/>
          </a:prstGeom>
        </p:spPr>
        <p:txBody>
          <a:bodyPr wrap="square" lIns="51426" tIns="25713" rIns="51426" bIns="25713" rtlCol="0">
            <a:spAutoFit/>
          </a:bodyPr>
          <a:lstStyle/>
          <a:p>
            <a:pPr marL="9144" algn="ctr">
              <a:spcAft>
                <a:spcPts val="400"/>
              </a:spcAft>
              <a:buClr>
                <a:schemeClr val="accent4">
                  <a:lumMod val="75000"/>
                </a:schemeClr>
              </a:buClr>
              <a:buSzPct val="95000"/>
            </a:pPr>
            <a:r>
              <a:rPr lang="en-US" sz="1800" dirty="0" smtClean="0"/>
              <a:t>2015</a:t>
            </a:r>
          </a:p>
        </p:txBody>
      </p:sp>
      <p:pic>
        <p:nvPicPr>
          <p:cNvPr id="8" name="Picture 7"/>
          <p:cNvPicPr/>
          <p:nvPr/>
        </p:nvPicPr>
        <p:blipFill>
          <a:blip r:embed="rId3">
            <a:extLst>
              <a:ext uri="{BEBA8EAE-BF5A-486C-A8C5-ECC9F3942E4B}">
                <a14:imgProps xmlns:a14="http://schemas.microsoft.com/office/drawing/2010/main">
                  <a14:imgLayer r:embed="rId4">
                    <a14:imgEffect>
                      <a14:backgroundRemoval t="174" b="99653" l="1217" r="100000">
                        <a14:foregroundMark x1="4522" y1="98090" x2="42435" y2="98090"/>
                        <a14:foregroundMark x1="85217" y1="97917" x2="97739" y2="98264"/>
                        <a14:foregroundMark x1="1217" y1="65799" x2="1739" y2="86979"/>
                        <a14:backgroundMark x1="81913" y1="97569" x2="47826" y2="97396"/>
                        <a14:backgroundMark x1="1217" y1="62674" x2="1565" y2="1563"/>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99616" y="1140398"/>
            <a:ext cx="3924565" cy="3652593"/>
          </a:xfrm>
          <a:prstGeom prst="rect">
            <a:avLst/>
          </a:prstGeom>
          <a:noFill/>
          <a:ln>
            <a:noFill/>
          </a:ln>
        </p:spPr>
      </p:pic>
    </p:spTree>
    <p:extLst>
      <p:ext uri="{BB962C8B-B14F-4D97-AF65-F5344CB8AC3E}">
        <p14:creationId xmlns:p14="http://schemas.microsoft.com/office/powerpoint/2010/main" val="2988254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143500"/>
          </a:xfrm>
          <a:prstGeom prst="rect">
            <a:avLst/>
          </a:prstGeom>
          <a:solidFill>
            <a:srgbClr val="FFFFFF">
              <a:alpha val="28000"/>
            </a:srgbClr>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12268201" y="1879601"/>
            <a:ext cx="138497" cy="315469"/>
          </a:xfrm>
          <a:prstGeom prst="rect">
            <a:avLst/>
          </a:prstGeom>
          <a:noFill/>
        </p:spPr>
        <p:txBody>
          <a:bodyPr wrap="none" lIns="68579" tIns="34289" rIns="68579" bIns="34289" rtlCol="0">
            <a:spAutoFit/>
          </a:bodyPr>
          <a:lstStyle/>
          <a:p>
            <a:pPr defTabSz="685545"/>
            <a:endParaRPr lang="en-US" dirty="0">
              <a:solidFill>
                <a:prstClr val="black"/>
              </a:solidFill>
              <a:latin typeface="Calibri"/>
            </a:endParaRPr>
          </a:p>
        </p:txBody>
      </p:sp>
      <p:sp>
        <p:nvSpPr>
          <p:cNvPr id="10" name="Slide Number Placeholder 3"/>
          <p:cNvSpPr txBox="1">
            <a:spLocks/>
          </p:cNvSpPr>
          <p:nvPr/>
        </p:nvSpPr>
        <p:spPr>
          <a:xfrm>
            <a:off x="4379913" y="4770438"/>
            <a:ext cx="385762" cy="257175"/>
          </a:xfrm>
          <a:prstGeom prst="rect">
            <a:avLst/>
          </a:prstGeom>
        </p:spPr>
        <p:txBody>
          <a:bodyPr lIns="91428" tIns="45714" rIns="91428" bIns="45714"/>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lgn="ctr" defTabSz="685545">
              <a:defRPr/>
            </a:pPr>
            <a:fld id="{EC3E9CF1-D74C-C84C-BFDE-2F04DF0BE563}" type="slidenum">
              <a:rPr lang="en-US" sz="1100" smtClean="0">
                <a:solidFill>
                  <a:schemeClr val="accent4"/>
                </a:solidFill>
                <a:latin typeface="Calibri"/>
              </a:rPr>
              <a:pPr algn="ctr" defTabSz="685545">
                <a:defRPr/>
              </a:pPr>
              <a:t>26</a:t>
            </a:fld>
            <a:endParaRPr lang="en-US" sz="1100" dirty="0">
              <a:solidFill>
                <a:schemeClr val="accent4"/>
              </a:solidFill>
              <a:latin typeface="Calibri"/>
            </a:endParaRPr>
          </a:p>
        </p:txBody>
      </p:sp>
      <p:sp>
        <p:nvSpPr>
          <p:cNvPr id="4" name="Slide Number Placeholder 3"/>
          <p:cNvSpPr txBox="1">
            <a:spLocks/>
          </p:cNvSpPr>
          <p:nvPr/>
        </p:nvSpPr>
        <p:spPr>
          <a:xfrm>
            <a:off x="4379913" y="4788580"/>
            <a:ext cx="385762" cy="257175"/>
          </a:xfrm>
          <a:prstGeom prst="rect">
            <a:avLst/>
          </a:prstGeom>
        </p:spPr>
        <p:txBody>
          <a:bodyPr/>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endParaRPr lang="en-US" dirty="0"/>
          </a:p>
        </p:txBody>
      </p:sp>
      <p:sp>
        <p:nvSpPr>
          <p:cNvPr id="5" name="Title 1"/>
          <p:cNvSpPr txBox="1">
            <a:spLocks/>
          </p:cNvSpPr>
          <p:nvPr/>
        </p:nvSpPr>
        <p:spPr bwMode="gray">
          <a:xfrm>
            <a:off x="0" y="9525"/>
            <a:ext cx="91440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1633" tIns="40817" rIns="81633" bIns="40817" numCol="1" anchor="ctr" anchorCtr="0" compatLnSpc="1">
            <a:prstTxWarp prst="textNoShape">
              <a:avLst/>
            </a:prstTxWarp>
          </a:bodyPr>
          <a:lstStyle>
            <a:lvl1pPr algn="ctr" defTabSz="815975" rtl="0" eaLnBrk="1" fontAlgn="base" hangingPunct="1">
              <a:spcBef>
                <a:spcPct val="0"/>
              </a:spcBef>
              <a:spcAft>
                <a:spcPct val="0"/>
              </a:spcAft>
              <a:defRPr sz="3700" kern="1200">
                <a:solidFill>
                  <a:srgbClr val="000000"/>
                </a:solidFill>
                <a:latin typeface="+mj-lt"/>
                <a:ea typeface="ＭＳ Ｐゴシック" charset="0"/>
                <a:cs typeface="ＭＳ Ｐゴシック" charset="0"/>
              </a:defRPr>
            </a:lvl1pPr>
            <a:lvl2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2pPr>
            <a:lvl3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3pPr>
            <a:lvl4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4pPr>
            <a:lvl5pPr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5pPr>
            <a:lvl6pPr marL="4572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6pPr>
            <a:lvl7pPr marL="9144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7pPr>
            <a:lvl8pPr marL="13716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8pPr>
            <a:lvl9pPr marL="1828800" algn="ctr" defTabSz="815975" rtl="0" eaLnBrk="1" fontAlgn="base" hangingPunct="1">
              <a:spcBef>
                <a:spcPct val="0"/>
              </a:spcBef>
              <a:spcAft>
                <a:spcPct val="0"/>
              </a:spcAft>
              <a:defRPr sz="3700">
                <a:solidFill>
                  <a:srgbClr val="000000"/>
                </a:solidFill>
                <a:latin typeface="Calibri" charset="0"/>
                <a:ea typeface="ＭＳ Ｐゴシック" charset="0"/>
                <a:cs typeface="ＭＳ Ｐゴシック" charset="0"/>
              </a:defRPr>
            </a:lvl9pPr>
          </a:lstStyle>
          <a:p>
            <a:r>
              <a:rPr lang="sl-SI" sz="3200" dirty="0" smtClean="0"/>
              <a:t>Ne pozabimo</a:t>
            </a:r>
            <a:endParaRPr lang="en-US" sz="3200" dirty="0"/>
          </a:p>
        </p:txBody>
      </p:sp>
      <p:pic>
        <p:nvPicPr>
          <p:cNvPr id="6" name="Picture 5" descr="attacker,-internal-blue-wBadg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6956" y="2303215"/>
            <a:ext cx="558426" cy="627351"/>
          </a:xfrm>
          <a:prstGeom prst="rect">
            <a:avLst/>
          </a:prstGeom>
          <a:noFill/>
          <a:ln>
            <a:no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3374" y="2433582"/>
            <a:ext cx="555498" cy="590217"/>
          </a:xfrm>
          <a:prstGeom prst="rect">
            <a:avLst/>
          </a:prstGeom>
          <a:noFill/>
          <a:ln>
            <a:noFill/>
          </a:ln>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7223" y="2616890"/>
            <a:ext cx="639755" cy="590217"/>
          </a:xfrm>
          <a:prstGeom prst="rect">
            <a:avLst/>
          </a:prstGeom>
          <a:noFill/>
          <a:ln>
            <a:noFill/>
          </a:ln>
        </p:spPr>
      </p:pic>
      <p:sp>
        <p:nvSpPr>
          <p:cNvPr id="9" name="Rectangle 3"/>
          <p:cNvSpPr>
            <a:spLocks/>
          </p:cNvSpPr>
          <p:nvPr/>
        </p:nvSpPr>
        <p:spPr bwMode="auto">
          <a:xfrm>
            <a:off x="3" y="831944"/>
            <a:ext cx="9143999" cy="438582"/>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type="none" w="med" len="med"/>
                <a:tailEnd type="none" w="med" len="med"/>
              </a14:hiddenLine>
            </a:ext>
          </a:extLst>
        </p:spPr>
        <p:txBody>
          <a:bodyPr wrap="square" lIns="68577" tIns="34289" rIns="68577" bIns="34289">
            <a:spAutoFit/>
          </a:bodyPr>
          <a:lstStyle/>
          <a:p>
            <a:pPr algn="ctr" defTabSz="815933"/>
            <a:r>
              <a:rPr lang="sl-SI" sz="2400" b="1" dirty="0" smtClean="0">
                <a:solidFill>
                  <a:srgbClr val="00B0F0"/>
                </a:solidFill>
                <a:cs typeface="Gotham Bold"/>
                <a:sym typeface="Lucida Grande" charset="0"/>
              </a:rPr>
              <a:t>SIEM je proces in ne produkt.</a:t>
            </a:r>
            <a:endParaRPr lang="en-US" sz="2400" b="1" dirty="0">
              <a:solidFill>
                <a:srgbClr val="00B0F0"/>
              </a:solidFill>
              <a:cs typeface="Gotham Bold"/>
              <a:sym typeface="Lucida Grande" charset="0"/>
            </a:endParaRPr>
          </a:p>
        </p:txBody>
      </p:sp>
      <p:sp>
        <p:nvSpPr>
          <p:cNvPr id="11" name="Rectangle 10"/>
          <p:cNvSpPr/>
          <p:nvPr/>
        </p:nvSpPr>
        <p:spPr bwMode="gray">
          <a:xfrm>
            <a:off x="3175709" y="1850530"/>
            <a:ext cx="5020261" cy="2452583"/>
          </a:xfrm>
          <a:prstGeom prst="rect">
            <a:avLst/>
          </a:prstGeom>
          <a:noFill/>
        </p:spPr>
        <p:txBody>
          <a:bodyPr wrap="square" lIns="51424" tIns="25712" rIns="51424" bIns="25712" rtlCol="0">
            <a:spAutoFit/>
          </a:bodyPr>
          <a:lstStyle/>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Ni le skupek programske in strojne opreme.</a:t>
            </a:r>
          </a:p>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Spremljanje sprememb, stalno spremljanje varnostnih priporočil.</a:t>
            </a:r>
          </a:p>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Posodabljanje seznamov virov (kadri, naprave)</a:t>
            </a:r>
          </a:p>
          <a:p>
            <a:pPr marL="182880" indent="-182880" defTabSz="815933">
              <a:lnSpc>
                <a:spcPct val="90000"/>
              </a:lnSpc>
              <a:spcBef>
                <a:spcPts val="600"/>
              </a:spcBef>
              <a:spcAft>
                <a:spcPts val="600"/>
              </a:spcAft>
              <a:buSzPct val="80000"/>
              <a:buFont typeface="Arial"/>
              <a:buChar char="•"/>
            </a:pPr>
            <a:r>
              <a:rPr lang="sl-SI" sz="2000" dirty="0" smtClean="0">
                <a:latin typeface="+mn-lt"/>
                <a:ea typeface="Tahoma" panose="020B0604030504040204" pitchFamily="34" charset="0"/>
                <a:cs typeface="Tahoma" panose="020B0604030504040204" pitchFamily="34" charset="0"/>
              </a:rPr>
              <a:t>Potrebuje </a:t>
            </a:r>
            <a:r>
              <a:rPr lang="sl-SI" sz="2000" dirty="0" err="1" smtClean="0">
                <a:latin typeface="+mn-lt"/>
                <a:ea typeface="Tahoma" panose="020B0604030504040204" pitchFamily="34" charset="0"/>
                <a:cs typeface="Tahoma" panose="020B0604030504040204" pitchFamily="34" charset="0"/>
              </a:rPr>
              <a:t>dediciranega</a:t>
            </a:r>
            <a:r>
              <a:rPr lang="sl-SI" sz="2000" dirty="0" smtClean="0">
                <a:latin typeface="+mn-lt"/>
                <a:ea typeface="Tahoma" panose="020B0604030504040204" pitchFamily="34" charset="0"/>
                <a:cs typeface="Tahoma" panose="020B0604030504040204" pitchFamily="34" charset="0"/>
              </a:rPr>
              <a:t> in vestnega varnostnega inženirja.</a:t>
            </a:r>
            <a:endParaRPr lang="sl-SI" sz="2000" dirty="0">
              <a:latin typeface="+mn-lt"/>
              <a:ea typeface="Tahoma" panose="020B0604030504040204" pitchFamily="34" charset="0"/>
              <a:cs typeface="Tahoma" panose="020B0604030504040204" pitchFamily="34" charset="0"/>
            </a:endParaRPr>
          </a:p>
        </p:txBody>
      </p:sp>
      <p:pic>
        <p:nvPicPr>
          <p:cNvPr id="15" name="Picture 14" descr="market-groups-icons.png"/>
          <p:cNvPicPr>
            <a:picLocks noChangeAspect="1"/>
          </p:cNvPicPr>
          <p:nvPr/>
        </p:nvPicPr>
        <p:blipFill>
          <a:blip r:embed="rId6">
            <a:duotone>
              <a:schemeClr val="accent2">
                <a:shade val="45000"/>
                <a:satMod val="135000"/>
              </a:schemeClr>
              <a:prstClr val="white"/>
            </a:duotone>
          </a:blip>
          <a:stretch>
            <a:fillRect/>
          </a:stretch>
        </p:blipFill>
        <p:spPr bwMode="gray">
          <a:xfrm>
            <a:off x="767846" y="2042334"/>
            <a:ext cx="1929993" cy="1925606"/>
          </a:xfrm>
          <a:prstGeom prst="rect">
            <a:avLst/>
          </a:prstGeom>
        </p:spPr>
      </p:pic>
    </p:spTree>
    <p:extLst>
      <p:ext uri="{BB962C8B-B14F-4D97-AF65-F5344CB8AC3E}">
        <p14:creationId xmlns:p14="http://schemas.microsoft.com/office/powerpoint/2010/main" val="4020384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4"/>
          </p:nvPr>
        </p:nvSpPr>
        <p:spPr/>
        <p:txBody>
          <a:bodyPr/>
          <a:lstStyle>
            <a:lvl1pPr algn="ctr" defTabSz="816334" fontAlgn="auto">
              <a:spcBef>
                <a:spcPts val="0"/>
              </a:spcBef>
              <a:spcAft>
                <a:spcPts val="0"/>
              </a:spcAft>
              <a:defRPr sz="1100" smtClean="0">
                <a:solidFill>
                  <a:srgbClr val="C0C0C0"/>
                </a:solidFill>
                <a:latin typeface="+mn-lt"/>
                <a:ea typeface="+mn-ea"/>
                <a:cs typeface="+mn-cs"/>
              </a:defRPr>
            </a:lvl1pPr>
          </a:lstStyle>
          <a:p>
            <a:fld id="{DB30CCE6-9770-5A43-A55E-C3ADCAED0195}" type="slidenum">
              <a:rPr lang="en-US" smtClean="0"/>
              <a:pPr/>
              <a:t>27</a:t>
            </a:fld>
            <a:endParaRPr lang="en-US" dirty="0"/>
          </a:p>
        </p:txBody>
      </p:sp>
      <p:sp>
        <p:nvSpPr>
          <p:cNvPr id="3" name="Title 2"/>
          <p:cNvSpPr>
            <a:spLocks noGrp="1"/>
          </p:cNvSpPr>
          <p:nvPr>
            <p:ph type="title" idx="4294967295"/>
          </p:nvPr>
        </p:nvSpPr>
        <p:spPr>
          <a:xfrm>
            <a:off x="0" y="566738"/>
            <a:ext cx="9144000" cy="3476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1629" tIns="40815" rIns="81629" bIns="40815" numCol="1" anchor="ctr" anchorCtr="0" compatLnSpc="1">
            <a:prstTxWarp prst="textNoShape">
              <a:avLst/>
            </a:prstTxWarp>
          </a:bodyPr>
          <a:lstStyle/>
          <a:p>
            <a:r>
              <a:rPr lang="sl-SI" sz="3600" b="1" dirty="0" smtClean="0">
                <a:latin typeface="Calibri" panose="020F0502020204030204" pitchFamily="34" charset="0"/>
                <a:cs typeface="Tahoma"/>
              </a:rPr>
              <a:t>Pa smo </a:t>
            </a:r>
            <a:r>
              <a:rPr lang="sl-SI" sz="3600" b="1" dirty="0" smtClean="0">
                <a:latin typeface="Calibri" panose="020F0502020204030204" pitchFamily="34" charset="0"/>
                <a:cs typeface="Tahoma"/>
              </a:rPr>
              <a:t>prileteli do </a:t>
            </a:r>
            <a:r>
              <a:rPr lang="sl-SI" sz="3600" b="1" dirty="0" smtClean="0">
                <a:latin typeface="Calibri" panose="020F0502020204030204" pitchFamily="34" charset="0"/>
                <a:cs typeface="Tahoma"/>
              </a:rPr>
              <a:t>konca…</a:t>
            </a:r>
            <a:endParaRPr lang="en-US" sz="3600" b="1" dirty="0">
              <a:latin typeface="Calibri" panose="020F0502020204030204" pitchFamily="34" charset="0"/>
              <a:cs typeface="Tahoma"/>
            </a:endParaRPr>
          </a:p>
        </p:txBody>
      </p:sp>
      <p:sp>
        <p:nvSpPr>
          <p:cNvPr id="34" name="Rectangle 33"/>
          <p:cNvSpPr/>
          <p:nvPr/>
        </p:nvSpPr>
        <p:spPr bwMode="gray">
          <a:xfrm>
            <a:off x="332994" y="1665044"/>
            <a:ext cx="8403501" cy="328925"/>
          </a:xfrm>
          <a:prstGeom prst="rect">
            <a:avLst/>
          </a:prstGeom>
          <a:noFill/>
        </p:spPr>
        <p:txBody>
          <a:bodyPr wrap="square" lIns="51424" tIns="25712" rIns="51424" bIns="25712" rtlCol="0">
            <a:spAutoFit/>
          </a:bodyPr>
          <a:lstStyle/>
          <a:p>
            <a:pPr defTabSz="815933">
              <a:lnSpc>
                <a:spcPct val="90000"/>
              </a:lnSpc>
              <a:spcBef>
                <a:spcPts val="600"/>
              </a:spcBef>
              <a:spcAft>
                <a:spcPts val="600"/>
              </a:spcAft>
              <a:buSzPct val="80000"/>
            </a:pPr>
            <a:r>
              <a:rPr lang="sl-SI" sz="2000" b="1" dirty="0" smtClean="0">
                <a:latin typeface="+mn-lt"/>
                <a:ea typeface="Tahoma" panose="020B0604030504040204" pitchFamily="34" charset="0"/>
                <a:cs typeface="Tahoma" panose="020B0604030504040204" pitchFamily="34" charset="0"/>
              </a:rPr>
              <a:t>Hvala za vašo pozornost!</a:t>
            </a:r>
          </a:p>
        </p:txBody>
      </p:sp>
      <p:sp>
        <p:nvSpPr>
          <p:cNvPr id="5" name="Rectangle 4"/>
          <p:cNvSpPr/>
          <p:nvPr/>
        </p:nvSpPr>
        <p:spPr bwMode="gray">
          <a:xfrm>
            <a:off x="370249" y="2895469"/>
            <a:ext cx="8403501" cy="328925"/>
          </a:xfrm>
          <a:prstGeom prst="rect">
            <a:avLst/>
          </a:prstGeom>
          <a:noFill/>
        </p:spPr>
        <p:txBody>
          <a:bodyPr wrap="square" lIns="51424" tIns="25712" rIns="51424" bIns="25712" rtlCol="0">
            <a:spAutoFit/>
          </a:bodyPr>
          <a:lstStyle/>
          <a:p>
            <a:pPr algn="ctr" defTabSz="815933">
              <a:lnSpc>
                <a:spcPct val="90000"/>
              </a:lnSpc>
              <a:spcBef>
                <a:spcPts val="600"/>
              </a:spcBef>
              <a:spcAft>
                <a:spcPts val="600"/>
              </a:spcAft>
              <a:buSzPct val="80000"/>
            </a:pPr>
            <a:r>
              <a:rPr lang="sl-SI" sz="2000" b="1" dirty="0" err="1" smtClean="0">
                <a:latin typeface="+mn-lt"/>
                <a:ea typeface="Tahoma" panose="020B0604030504040204" pitchFamily="34" charset="0"/>
                <a:cs typeface="Tahoma" panose="020B0604030504040204" pitchFamily="34" charset="0"/>
              </a:rPr>
              <a:t>www.osap.si/anketa</a:t>
            </a:r>
            <a:endParaRPr lang="sl-SI" sz="2000" b="1" dirty="0" smtClean="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8271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rot="16200000" flipV="1">
            <a:off x="1604017" y="-209552"/>
            <a:ext cx="1142999" cy="33528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800" kern="0" dirty="0">
              <a:gradFill>
                <a:gsLst>
                  <a:gs pos="0">
                    <a:srgbClr val="FFFFFF"/>
                  </a:gs>
                  <a:gs pos="100000">
                    <a:srgbClr val="FFFFFF"/>
                  </a:gs>
                </a:gsLst>
                <a:lin ang="5400000" scaled="0"/>
              </a:gradFill>
              <a:latin typeface="Segoe UI"/>
            </a:endParaRPr>
          </a:p>
        </p:txBody>
      </p:sp>
      <p:sp>
        <p:nvSpPr>
          <p:cNvPr id="27" name="Slide Number Placeholder 3"/>
          <p:cNvSpPr>
            <a:spLocks noGrp="1"/>
          </p:cNvSpPr>
          <p:nvPr>
            <p:ph type="sldNum" sz="quarter" idx="4"/>
          </p:nvPr>
        </p:nvSpPr>
        <p:spPr/>
        <p:txBody>
          <a:bodyPr/>
          <a:lstStyle/>
          <a:p>
            <a:pPr>
              <a:defRPr/>
            </a:pPr>
            <a:fld id="{EC3E9CF1-D74C-C84C-BFDE-2F04DF0BE563}" type="slidenum">
              <a:rPr lang="en-US" smtClean="0"/>
              <a:pPr>
                <a:defRPr/>
              </a:pPr>
              <a:t>3</a:t>
            </a:fld>
            <a:endParaRPr lang="en-US" dirty="0"/>
          </a:p>
        </p:txBody>
      </p:sp>
      <p:sp>
        <p:nvSpPr>
          <p:cNvPr id="2" name="Title 1"/>
          <p:cNvSpPr>
            <a:spLocks noGrp="1"/>
          </p:cNvSpPr>
          <p:nvPr>
            <p:ph type="title" idx="4294967295"/>
          </p:nvPr>
        </p:nvSpPr>
        <p:spPr>
          <a:xfrm>
            <a:off x="0" y="133350"/>
            <a:ext cx="9144000" cy="542925"/>
          </a:xfrm>
        </p:spPr>
        <p:txBody>
          <a:bodyPr>
            <a:normAutofit fontScale="90000"/>
          </a:bodyPr>
          <a:lstStyle/>
          <a:p>
            <a:r>
              <a:rPr lang="sl-SI" dirty="0" smtClean="0">
                <a:solidFill>
                  <a:prstClr val="black"/>
                </a:solidFill>
                <a:cs typeface="Tahoma"/>
              </a:rPr>
              <a:t>Napredne grožnje težko odkrijemo</a:t>
            </a:r>
            <a:endParaRPr lang="en-US" dirty="0"/>
          </a:p>
        </p:txBody>
      </p:sp>
      <p:sp>
        <p:nvSpPr>
          <p:cNvPr id="15" name="Rectangle 14"/>
          <p:cNvSpPr/>
          <p:nvPr/>
        </p:nvSpPr>
        <p:spPr bwMode="auto">
          <a:xfrm rot="16200000" flipV="1">
            <a:off x="1604017" y="2152645"/>
            <a:ext cx="1143001" cy="335280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800" kern="0" dirty="0">
              <a:gradFill>
                <a:gsLst>
                  <a:gs pos="0">
                    <a:srgbClr val="FFFFFF"/>
                  </a:gs>
                  <a:gs pos="100000">
                    <a:srgbClr val="FFFFFF"/>
                  </a:gs>
                </a:gsLst>
                <a:lin ang="5400000" scaled="0"/>
              </a:gradFill>
              <a:latin typeface="Segoe UI"/>
            </a:endParaRPr>
          </a:p>
        </p:txBody>
      </p:sp>
      <p:sp>
        <p:nvSpPr>
          <p:cNvPr id="17" name="Rectangle 16"/>
          <p:cNvSpPr/>
          <p:nvPr/>
        </p:nvSpPr>
        <p:spPr bwMode="auto">
          <a:xfrm rot="16200000" flipV="1">
            <a:off x="1642118" y="971544"/>
            <a:ext cx="1066799" cy="3352803"/>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defRPr/>
            </a:pPr>
            <a:endParaRPr lang="en-US" sz="1800" kern="0" dirty="0">
              <a:gradFill>
                <a:gsLst>
                  <a:gs pos="0">
                    <a:srgbClr val="FFFFFF"/>
                  </a:gs>
                  <a:gs pos="100000">
                    <a:srgbClr val="FFFFFF"/>
                  </a:gs>
                </a:gsLst>
                <a:lin ang="5400000" scaled="0"/>
              </a:gradFill>
              <a:latin typeface="Segoe UI"/>
            </a:endParaRPr>
          </a:p>
        </p:txBody>
      </p:sp>
      <p:sp>
        <p:nvSpPr>
          <p:cNvPr id="4" name="TextBox 3"/>
          <p:cNvSpPr txBox="1"/>
          <p:nvPr/>
        </p:nvSpPr>
        <p:spPr>
          <a:xfrm>
            <a:off x="1794517" y="1353848"/>
            <a:ext cx="1905000" cy="544371"/>
          </a:xfrm>
          <a:prstGeom prst="rect">
            <a:avLst/>
          </a:prstGeom>
        </p:spPr>
        <p:txBody>
          <a:bodyPr wrap="square" lIns="51426" tIns="25713" rIns="51426" bIns="25713" rtlCol="0">
            <a:spAutoFit/>
          </a:bodyPr>
          <a:lstStyle/>
          <a:p>
            <a:r>
              <a:rPr lang="sl-SI" b="1" kern="0" dirty="0" smtClean="0"/>
              <a:t>Spletni kriminal</a:t>
            </a:r>
            <a:endParaRPr lang="en-US" b="1" kern="0" dirty="0"/>
          </a:p>
          <a:p>
            <a:endParaRPr lang="en-US" dirty="0" smtClean="0"/>
          </a:p>
        </p:txBody>
      </p:sp>
      <p:sp>
        <p:nvSpPr>
          <p:cNvPr id="5" name="TextBox 4"/>
          <p:cNvSpPr txBox="1"/>
          <p:nvPr/>
        </p:nvSpPr>
        <p:spPr>
          <a:xfrm>
            <a:off x="1794517" y="2471164"/>
            <a:ext cx="1905000" cy="544371"/>
          </a:xfrm>
          <a:prstGeom prst="rect">
            <a:avLst/>
          </a:prstGeom>
        </p:spPr>
        <p:txBody>
          <a:bodyPr wrap="square" lIns="51426" tIns="25713" rIns="51426" bIns="25713" rtlCol="0">
            <a:spAutoFit/>
          </a:bodyPr>
          <a:lstStyle/>
          <a:p>
            <a:r>
              <a:rPr lang="sl-SI" b="1" kern="0" dirty="0" smtClean="0">
                <a:solidFill>
                  <a:srgbClr val="000000"/>
                </a:solidFill>
              </a:rPr>
              <a:t>Države</a:t>
            </a:r>
            <a:endParaRPr lang="en-US" b="1" kern="0" dirty="0">
              <a:solidFill>
                <a:srgbClr val="000000"/>
              </a:solidFill>
            </a:endParaRPr>
          </a:p>
          <a:p>
            <a:endParaRPr lang="en-US" dirty="0" smtClean="0"/>
          </a:p>
        </p:txBody>
      </p:sp>
      <p:sp>
        <p:nvSpPr>
          <p:cNvPr id="7" name="TextBox 6"/>
          <p:cNvSpPr txBox="1"/>
          <p:nvPr/>
        </p:nvSpPr>
        <p:spPr>
          <a:xfrm>
            <a:off x="1794517" y="3627580"/>
            <a:ext cx="2057400" cy="544371"/>
          </a:xfrm>
          <a:prstGeom prst="rect">
            <a:avLst/>
          </a:prstGeom>
        </p:spPr>
        <p:txBody>
          <a:bodyPr wrap="square" lIns="51426" tIns="25713" rIns="51426" bIns="25713" rtlCol="0">
            <a:spAutoFit/>
          </a:bodyPr>
          <a:lstStyle/>
          <a:p>
            <a:r>
              <a:rPr lang="sl-SI" b="1" kern="0" dirty="0" smtClean="0">
                <a:solidFill>
                  <a:srgbClr val="000000"/>
                </a:solidFill>
              </a:rPr>
              <a:t>Notranje grožnje</a:t>
            </a:r>
            <a:endParaRPr lang="en-US" b="1" kern="0" dirty="0">
              <a:solidFill>
                <a:srgbClr val="000000"/>
              </a:solidFill>
            </a:endParaRPr>
          </a:p>
          <a:p>
            <a:endParaRPr lang="en-US" dirty="0" smtClean="0"/>
          </a:p>
        </p:txBody>
      </p:sp>
      <p:pic>
        <p:nvPicPr>
          <p:cNvPr id="6" name="Picture 5" descr="attacker,-general-black-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17" y="1123950"/>
            <a:ext cx="762000" cy="809625"/>
          </a:xfrm>
          <a:prstGeom prst="rect">
            <a:avLst/>
          </a:prstGeom>
        </p:spPr>
      </p:pic>
      <p:pic>
        <p:nvPicPr>
          <p:cNvPr id="9" name="Picture 8" descr="attacker,-nation-state-black-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17" y="2266950"/>
            <a:ext cx="845613" cy="782005"/>
          </a:xfrm>
          <a:prstGeom prst="rect">
            <a:avLst/>
          </a:prstGeom>
        </p:spPr>
      </p:pic>
      <p:grpSp>
        <p:nvGrpSpPr>
          <p:cNvPr id="8" name="Group 7"/>
          <p:cNvGrpSpPr/>
          <p:nvPr/>
        </p:nvGrpSpPr>
        <p:grpSpPr>
          <a:xfrm>
            <a:off x="4716016" y="893039"/>
            <a:ext cx="3755680" cy="3528870"/>
            <a:chOff x="5387110" y="893039"/>
            <a:chExt cx="3755680" cy="3528870"/>
          </a:xfrm>
        </p:grpSpPr>
        <p:sp>
          <p:nvSpPr>
            <p:cNvPr id="29" name="Rectangle 28"/>
            <p:cNvSpPr/>
            <p:nvPr/>
          </p:nvSpPr>
          <p:spPr bwMode="auto">
            <a:xfrm rot="16200000" flipV="1">
              <a:off x="5431848" y="848301"/>
              <a:ext cx="3528870" cy="361834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21" tIns="45710" rIns="91421" bIns="45710" numCol="1" spcCol="0" rtlCol="0" fromWordArt="0" anchor="ctr" anchorCtr="0" forceAA="0" compatLnSpc="1">
              <a:prstTxWarp prst="textNoShape">
                <a:avLst/>
              </a:prstTxWarp>
              <a:noAutofit/>
            </a:bodyPr>
            <a:lstStyle/>
            <a:p>
              <a:pPr algn="ctr" defTabSz="913948"/>
              <a:endParaRPr lang="en-US" sz="1800" kern="0" dirty="0">
                <a:gradFill>
                  <a:gsLst>
                    <a:gs pos="0">
                      <a:srgbClr val="FFFFFF"/>
                    </a:gs>
                    <a:gs pos="100000">
                      <a:srgbClr val="FFFFFF"/>
                    </a:gs>
                  </a:gsLst>
                  <a:lin ang="5400000" scaled="0"/>
                </a:gradFill>
                <a:latin typeface="Segoe UI"/>
              </a:endParaRPr>
            </a:p>
          </p:txBody>
        </p:sp>
        <p:sp>
          <p:nvSpPr>
            <p:cNvPr id="39" name="TextBox 38"/>
            <p:cNvSpPr txBox="1"/>
            <p:nvPr/>
          </p:nvSpPr>
          <p:spPr>
            <a:xfrm>
              <a:off x="5410200" y="4171951"/>
              <a:ext cx="3510666" cy="228600"/>
            </a:xfrm>
            <a:prstGeom prst="rect">
              <a:avLst/>
            </a:prstGeom>
          </p:spPr>
          <p:txBody>
            <a:bodyPr wrap="square" lIns="51426" tIns="25713" rIns="51426" bIns="25713" rtlCol="0">
              <a:spAutoFit/>
            </a:bodyPr>
            <a:lstStyle/>
            <a:p>
              <a:pPr algn="r"/>
              <a:r>
                <a:rPr lang="sl-SI" sz="1100" dirty="0" smtClean="0"/>
                <a:t>Vir</a:t>
              </a:r>
              <a:r>
                <a:rPr lang="en-US" sz="1100" dirty="0" smtClean="0"/>
                <a:t>: Mandiant M-Trends Report 2012/2013/2014</a:t>
              </a:r>
              <a:endParaRPr lang="en-US" sz="1100" dirty="0" smtClean="0">
                <a:solidFill>
                  <a:srgbClr val="FF0000"/>
                </a:solidFill>
              </a:endParaRPr>
            </a:p>
          </p:txBody>
        </p:sp>
        <p:grpSp>
          <p:nvGrpSpPr>
            <p:cNvPr id="20" name="Group 19"/>
            <p:cNvGrpSpPr/>
            <p:nvPr/>
          </p:nvGrpSpPr>
          <p:grpSpPr>
            <a:xfrm>
              <a:off x="5531378" y="906895"/>
              <a:ext cx="3611412" cy="3188855"/>
              <a:chOff x="5531378" y="1022345"/>
              <a:chExt cx="3611412" cy="3188855"/>
            </a:xfrm>
          </p:grpSpPr>
          <p:grpSp>
            <p:nvGrpSpPr>
              <p:cNvPr id="3" name="Group 2"/>
              <p:cNvGrpSpPr/>
              <p:nvPr/>
            </p:nvGrpSpPr>
            <p:grpSpPr>
              <a:xfrm>
                <a:off x="5638800" y="1022345"/>
                <a:ext cx="3503990" cy="3188855"/>
                <a:chOff x="5638800" y="1022345"/>
                <a:chExt cx="3503990" cy="3188855"/>
              </a:xfrm>
            </p:grpSpPr>
            <p:sp>
              <p:nvSpPr>
                <p:cNvPr id="13" name="Title 17"/>
                <p:cNvSpPr txBox="1">
                  <a:spLocks/>
                </p:cNvSpPr>
                <p:nvPr/>
              </p:nvSpPr>
              <p:spPr bwMode="gray">
                <a:xfrm>
                  <a:off x="6437929" y="1022345"/>
                  <a:ext cx="2704861" cy="646331"/>
                </a:xfrm>
                <a:prstGeom prst="rect">
                  <a:avLst/>
                </a:prstGeom>
              </p:spPr>
              <p:txBody>
                <a:bodyPr wrap="square" lIns="0" tIns="0" rIns="0" bIns="0">
                  <a:spAutoFit/>
                </a:bodyPr>
                <a:lstStyle/>
                <a:p>
                  <a:pPr>
                    <a:defRPr/>
                  </a:pPr>
                  <a:r>
                    <a:rPr lang="en-US" sz="2800" b="1" kern="0" dirty="0" smtClean="0">
                      <a:solidFill>
                        <a:srgbClr val="005F86"/>
                      </a:solidFill>
                      <a:latin typeface="+mj-lt"/>
                      <a:ea typeface="+mj-ea"/>
                      <a:cs typeface="Tahoma"/>
                    </a:rPr>
                    <a:t>100% </a:t>
                  </a:r>
                  <a:r>
                    <a:rPr lang="en-US" sz="4000" kern="0" dirty="0">
                      <a:solidFill>
                        <a:srgbClr val="005F86"/>
                      </a:solidFill>
                      <a:latin typeface="+mj-lt"/>
                      <a:ea typeface="+mj-ea"/>
                      <a:cs typeface="Arial" pitchFamily="34" charset="0"/>
                    </a:rPr>
                    <a:t/>
                  </a:r>
                  <a:br>
                    <a:rPr lang="en-US" sz="4000" kern="0" dirty="0">
                      <a:solidFill>
                        <a:srgbClr val="005F86"/>
                      </a:solidFill>
                      <a:latin typeface="+mj-lt"/>
                      <a:ea typeface="+mj-ea"/>
                      <a:cs typeface="Arial" pitchFamily="34" charset="0"/>
                    </a:rPr>
                  </a:br>
                  <a:r>
                    <a:rPr lang="sl-SI" sz="1400" kern="0" dirty="0" smtClean="0">
                      <a:solidFill>
                        <a:srgbClr val="000000"/>
                      </a:solidFill>
                      <a:latin typeface="+mn-lt"/>
                      <a:cs typeface="Tahoma"/>
                    </a:rPr>
                    <a:t>Uporaba veljavnih poverilnic</a:t>
                  </a:r>
                  <a:endParaRPr lang="en-US" sz="1200" kern="0" dirty="0">
                    <a:solidFill>
                      <a:srgbClr val="000000"/>
                    </a:solidFill>
                    <a:latin typeface="+mn-lt"/>
                    <a:cs typeface="Tahoma"/>
                  </a:endParaRPr>
                </a:p>
              </p:txBody>
            </p:sp>
            <p:sp>
              <p:nvSpPr>
                <p:cNvPr id="14" name="Title 17"/>
                <p:cNvSpPr txBox="1">
                  <a:spLocks/>
                </p:cNvSpPr>
                <p:nvPr/>
              </p:nvSpPr>
              <p:spPr bwMode="gray">
                <a:xfrm>
                  <a:off x="6437929" y="1741484"/>
                  <a:ext cx="2704861" cy="707886"/>
                </a:xfrm>
                <a:prstGeom prst="rect">
                  <a:avLst/>
                </a:prstGeom>
              </p:spPr>
              <p:txBody>
                <a:bodyPr wrap="square" lIns="0" tIns="0" rIns="0" bIns="0">
                  <a:spAutoFit/>
                </a:bodyPr>
                <a:lstStyle/>
                <a:p>
                  <a:pPr>
                    <a:defRPr/>
                  </a:pPr>
                  <a:r>
                    <a:rPr lang="en-US" sz="2800" b="1" kern="0" dirty="0" smtClean="0">
                      <a:solidFill>
                        <a:srgbClr val="005F86"/>
                      </a:solidFill>
                      <a:latin typeface="+mj-lt"/>
                      <a:ea typeface="+mj-ea"/>
                      <a:cs typeface="Tahoma"/>
                    </a:rPr>
                    <a:t>40</a:t>
                  </a:r>
                  <a:r>
                    <a:rPr lang="en-US" sz="3200" b="1" kern="0" dirty="0" smtClean="0">
                      <a:solidFill>
                        <a:srgbClr val="005F86"/>
                      </a:solidFill>
                      <a:latin typeface="+mj-lt"/>
                      <a:ea typeface="+mj-ea"/>
                      <a:cs typeface="Tahoma"/>
                    </a:rPr>
                    <a:t> </a:t>
                  </a:r>
                  <a:endParaRPr lang="en-US" sz="3200" b="1" kern="0" dirty="0">
                    <a:solidFill>
                      <a:srgbClr val="005F86"/>
                    </a:solidFill>
                    <a:latin typeface="+mj-lt"/>
                    <a:ea typeface="+mj-ea"/>
                    <a:cs typeface="Tahoma"/>
                  </a:endParaRPr>
                </a:p>
                <a:p>
                  <a:pPr>
                    <a:defRPr/>
                  </a:pPr>
                  <a:r>
                    <a:rPr lang="sl-SI" sz="1400" kern="0" dirty="0" smtClean="0">
                      <a:solidFill>
                        <a:srgbClr val="000000"/>
                      </a:solidFill>
                      <a:latin typeface="+mn-lt"/>
                      <a:cs typeface="Tahoma"/>
                    </a:rPr>
                    <a:t>Povprečno št. napadenih sistemov. </a:t>
                  </a:r>
                  <a:endParaRPr lang="en-US" sz="1400" kern="0" dirty="0">
                    <a:solidFill>
                      <a:srgbClr val="000000"/>
                    </a:solidFill>
                    <a:latin typeface="+mn-lt"/>
                    <a:cs typeface="Tahoma"/>
                  </a:endParaRPr>
                </a:p>
              </p:txBody>
            </p:sp>
            <p:sp>
              <p:nvSpPr>
                <p:cNvPr id="22" name="Title 17"/>
                <p:cNvSpPr txBox="1">
                  <a:spLocks/>
                </p:cNvSpPr>
                <p:nvPr/>
              </p:nvSpPr>
              <p:spPr bwMode="gray">
                <a:xfrm>
                  <a:off x="6437929" y="2586614"/>
                  <a:ext cx="2704861" cy="646331"/>
                </a:xfrm>
                <a:prstGeom prst="rect">
                  <a:avLst/>
                </a:prstGeom>
              </p:spPr>
              <p:txBody>
                <a:bodyPr wrap="square" lIns="0" tIns="0" rIns="0" bIns="0">
                  <a:spAutoFit/>
                </a:bodyPr>
                <a:lstStyle/>
                <a:p>
                  <a:pPr>
                    <a:defRPr/>
                  </a:pPr>
                  <a:r>
                    <a:rPr lang="en-US" sz="2800" b="1" kern="0" dirty="0" smtClean="0">
                      <a:solidFill>
                        <a:srgbClr val="005F86"/>
                      </a:solidFill>
                      <a:latin typeface="+mj-lt"/>
                      <a:ea typeface="+mj-ea"/>
                      <a:cs typeface="Tahoma"/>
                    </a:rPr>
                    <a:t>229</a:t>
                  </a:r>
                  <a:r>
                    <a:rPr lang="en-US" sz="3600" kern="0" dirty="0">
                      <a:solidFill>
                        <a:srgbClr val="005F86"/>
                      </a:solidFill>
                      <a:latin typeface="+mj-lt"/>
                      <a:ea typeface="+mj-ea"/>
                      <a:cs typeface="Arial" pitchFamily="34" charset="0"/>
                    </a:rPr>
                    <a:t/>
                  </a:r>
                  <a:br>
                    <a:rPr lang="en-US" sz="3600" kern="0" dirty="0">
                      <a:solidFill>
                        <a:srgbClr val="005F86"/>
                      </a:solidFill>
                      <a:latin typeface="+mj-lt"/>
                      <a:ea typeface="+mj-ea"/>
                      <a:cs typeface="Arial" pitchFamily="34" charset="0"/>
                    </a:rPr>
                  </a:br>
                  <a:r>
                    <a:rPr lang="sl-SI" sz="1400" kern="0" dirty="0" smtClean="0">
                      <a:solidFill>
                        <a:srgbClr val="000000"/>
                      </a:solidFill>
                      <a:latin typeface="+mn-lt"/>
                      <a:cs typeface="Tahoma"/>
                    </a:rPr>
                    <a:t>Dni do odkritja</a:t>
                  </a:r>
                  <a:endParaRPr lang="en-US" sz="1400" kern="0" dirty="0">
                    <a:solidFill>
                      <a:srgbClr val="000000"/>
                    </a:solidFill>
                    <a:latin typeface="+mn-lt"/>
                    <a:cs typeface="Tahoma"/>
                  </a:endParaRPr>
                </a:p>
              </p:txBody>
            </p:sp>
            <p:sp>
              <p:nvSpPr>
                <p:cNvPr id="24" name="Title 17"/>
                <p:cNvSpPr txBox="1">
                  <a:spLocks/>
                </p:cNvSpPr>
                <p:nvPr/>
              </p:nvSpPr>
              <p:spPr bwMode="gray">
                <a:xfrm>
                  <a:off x="6475790" y="3349426"/>
                  <a:ext cx="2209800" cy="861774"/>
                </a:xfrm>
                <a:prstGeom prst="rect">
                  <a:avLst/>
                </a:prstGeom>
              </p:spPr>
              <p:txBody>
                <a:bodyPr wrap="square" lIns="0" tIns="0" rIns="0" bIns="0">
                  <a:spAutoFit/>
                </a:bodyPr>
                <a:lstStyle/>
                <a:p>
                  <a:pPr>
                    <a:defRPr/>
                  </a:pPr>
                  <a:r>
                    <a:rPr lang="en-US" sz="2800" b="1" kern="0" dirty="0" smtClean="0">
                      <a:solidFill>
                        <a:srgbClr val="005F86"/>
                      </a:solidFill>
                      <a:latin typeface="+mj-lt"/>
                      <a:ea typeface="+mj-ea"/>
                      <a:cs typeface="Tahoma"/>
                    </a:rPr>
                    <a:t>67%</a:t>
                  </a:r>
                </a:p>
                <a:p>
                  <a:pPr>
                    <a:defRPr/>
                  </a:pPr>
                  <a:r>
                    <a:rPr lang="sl-SI" sz="1400" kern="0" dirty="0" smtClean="0">
                      <a:solidFill>
                        <a:srgbClr val="000000"/>
                      </a:solidFill>
                      <a:latin typeface="+mn-lt"/>
                      <a:cs typeface="Tahoma"/>
                    </a:rPr>
                    <a:t>Organizacij je bilo o napadu obveščenih od zunaj.</a:t>
                  </a:r>
                  <a:endParaRPr lang="en-US" sz="1400" kern="0" dirty="0">
                    <a:solidFill>
                      <a:srgbClr val="000000"/>
                    </a:solidFill>
                    <a:latin typeface="+mn-lt"/>
                    <a:cs typeface="Tahoma"/>
                  </a:endParaRPr>
                </a:p>
              </p:txBody>
            </p:sp>
            <p:pic>
              <p:nvPicPr>
                <p:cNvPr id="41" name="Picture 40" descr="alert-lightorang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507341"/>
                  <a:ext cx="531526" cy="536815"/>
                </a:xfrm>
                <a:prstGeom prst="rect">
                  <a:avLst/>
                </a:prstGeom>
              </p:spPr>
            </p:pic>
            <p:pic>
              <p:nvPicPr>
                <p:cNvPr id="42" name="Picture 41" descr="datacenters-black-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1885950"/>
                  <a:ext cx="555678" cy="555678"/>
                </a:xfrm>
                <a:prstGeom prst="rect">
                  <a:avLst/>
                </a:prstGeom>
              </p:spPr>
            </p:pic>
            <p:pic>
              <p:nvPicPr>
                <p:cNvPr id="51" name="Picture 50"/>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5638800" y="2703375"/>
                  <a:ext cx="533400" cy="533400"/>
                </a:xfrm>
                <a:prstGeom prst="rect">
                  <a:avLst/>
                </a:prstGeom>
              </p:spPr>
            </p:pic>
          </p:grpSp>
          <p:pic>
            <p:nvPicPr>
              <p:cNvPr id="19" name="Picture 18" descr="key-gree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31378" y="1177066"/>
                <a:ext cx="686881" cy="355397"/>
              </a:xfrm>
              <a:prstGeom prst="rect">
                <a:avLst/>
              </a:prstGeom>
            </p:spPr>
          </p:pic>
        </p:grpSp>
      </p:grpSp>
      <p:grpSp>
        <p:nvGrpSpPr>
          <p:cNvPr id="28" name="Group 27"/>
          <p:cNvGrpSpPr/>
          <p:nvPr/>
        </p:nvGrpSpPr>
        <p:grpSpPr>
          <a:xfrm>
            <a:off x="727717" y="3414713"/>
            <a:ext cx="857551" cy="909637"/>
            <a:chOff x="533400" y="3414713"/>
            <a:chExt cx="857551" cy="909637"/>
          </a:xfrm>
        </p:grpSpPr>
        <p:pic>
          <p:nvPicPr>
            <p:cNvPr id="38" name="Picture 37" descr="attacker,-internal-black-2x.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400" y="3414713"/>
              <a:ext cx="762000" cy="833437"/>
            </a:xfrm>
            <a:prstGeom prst="rect">
              <a:avLst/>
            </a:prstGeom>
          </p:spPr>
        </p:pic>
        <p:pic>
          <p:nvPicPr>
            <p:cNvPr id="43" name="Picture 42" descr="security badge-black-horizont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7450" y="4073858"/>
              <a:ext cx="343501" cy="250492"/>
            </a:xfrm>
            <a:prstGeom prst="rect">
              <a:avLst/>
            </a:prstGeom>
          </p:spPr>
        </p:pic>
      </p:grpSp>
    </p:spTree>
    <p:extLst>
      <p:ext uri="{BB962C8B-B14F-4D97-AF65-F5344CB8AC3E}">
        <p14:creationId xmlns:p14="http://schemas.microsoft.com/office/powerpoint/2010/main" val="3544232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Isosceles Triangle 70"/>
          <p:cNvSpPr/>
          <p:nvPr/>
        </p:nvSpPr>
        <p:spPr bwMode="auto">
          <a:xfrm rot="5400000">
            <a:off x="-132977" y="2596954"/>
            <a:ext cx="3311623" cy="670420"/>
          </a:xfrm>
          <a:prstGeom prst="triangle">
            <a:avLst/>
          </a:prstGeom>
          <a:gradFill rotWithShape="1">
            <a:gsLst>
              <a:gs pos="0">
                <a:schemeClr val="accent4">
                  <a:lumMod val="50000"/>
                </a:schemeClr>
              </a:gs>
              <a:gs pos="100000">
                <a:schemeClr val="bg2"/>
              </a:gs>
            </a:gsLst>
            <a:lin ang="5400000" scaled="1"/>
          </a:gradFill>
          <a:ln w="9525">
            <a:noFill/>
            <a:miter lim="800000"/>
            <a:headEnd/>
            <a:tailEnd/>
          </a:ln>
          <a:effectLst>
            <a:innerShdw blurRad="165100" dist="50800" dir="16200000">
              <a:schemeClr val="bg1">
                <a:alpha val="28000"/>
              </a:schemeClr>
            </a:innerShdw>
          </a:effectLst>
        </p:spPr>
        <p:txBody>
          <a:bodyPr wrap="none" lIns="102852" tIns="102852" rIns="102852" bIns="102852" anchor="ctr" anchorCtr="1"/>
          <a:lstStyle/>
          <a:p>
            <a:pPr defTabSz="514259" fontAlgn="auto">
              <a:spcBef>
                <a:spcPts val="0"/>
              </a:spcBef>
              <a:spcAft>
                <a:spcPts val="0"/>
              </a:spcAft>
              <a:defRPr/>
            </a:pPr>
            <a:endParaRPr lang="en-US" kern="0">
              <a:solidFill>
                <a:srgbClr val="FFFFFF"/>
              </a:solidFill>
              <a:latin typeface="+mj-lt"/>
            </a:endParaRPr>
          </a:p>
        </p:txBody>
      </p:sp>
      <p:sp>
        <p:nvSpPr>
          <p:cNvPr id="33" name="Isosceles Triangle 32"/>
          <p:cNvSpPr/>
          <p:nvPr/>
        </p:nvSpPr>
        <p:spPr bwMode="auto">
          <a:xfrm rot="5400000">
            <a:off x="3481078" y="2560949"/>
            <a:ext cx="3311623" cy="742429"/>
          </a:xfrm>
          <a:prstGeom prst="triangle">
            <a:avLst/>
          </a:prstGeom>
          <a:gradFill rotWithShape="1">
            <a:gsLst>
              <a:gs pos="0">
                <a:schemeClr val="accent4">
                  <a:lumMod val="50000"/>
                </a:schemeClr>
              </a:gs>
              <a:gs pos="100000">
                <a:schemeClr val="bg2"/>
              </a:gs>
            </a:gsLst>
            <a:lin ang="5400000" scaled="1"/>
          </a:gradFill>
          <a:ln w="9525">
            <a:noFill/>
            <a:miter lim="800000"/>
            <a:headEnd/>
            <a:tailEnd/>
          </a:ln>
          <a:effectLst>
            <a:innerShdw blurRad="165100" dist="50800" dir="16200000">
              <a:schemeClr val="bg1">
                <a:alpha val="28000"/>
              </a:schemeClr>
            </a:innerShdw>
          </a:effectLst>
        </p:spPr>
        <p:txBody>
          <a:bodyPr wrap="none" lIns="102852" tIns="102852" rIns="102852" bIns="102852" anchor="ctr" anchorCtr="1"/>
          <a:lstStyle/>
          <a:p>
            <a:pPr defTabSz="514259" fontAlgn="auto">
              <a:spcBef>
                <a:spcPts val="0"/>
              </a:spcBef>
              <a:spcAft>
                <a:spcPts val="0"/>
              </a:spcAft>
              <a:defRPr/>
            </a:pPr>
            <a:endParaRPr lang="en-US" kern="0">
              <a:solidFill>
                <a:srgbClr val="FFFFFF"/>
              </a:solidFill>
              <a:latin typeface="+mj-lt"/>
            </a:endParaRPr>
          </a:p>
        </p:txBody>
      </p:sp>
      <p:sp>
        <p:nvSpPr>
          <p:cNvPr id="30721" name="Title 1"/>
          <p:cNvSpPr>
            <a:spLocks noGrp="1"/>
          </p:cNvSpPr>
          <p:nvPr>
            <p:ph type="title" idx="4294967295"/>
          </p:nvPr>
        </p:nvSpPr>
        <p:spPr>
          <a:xfrm>
            <a:off x="0" y="9525"/>
            <a:ext cx="9144000" cy="857250"/>
          </a:xfrm>
        </p:spPr>
        <p:txBody>
          <a:bodyPr/>
          <a:lstStyle/>
          <a:p>
            <a:pPr eaLnBrk="1" hangingPunct="1"/>
            <a:r>
              <a:rPr lang="sl-SI" sz="3200" dirty="0" smtClean="0">
                <a:latin typeface="Calibri" charset="0"/>
              </a:rPr>
              <a:t>Novi pristopi</a:t>
            </a:r>
            <a:endParaRPr lang="en-US" sz="3200" dirty="0">
              <a:latin typeface="Calibri" charset="0"/>
            </a:endParaRPr>
          </a:p>
        </p:txBody>
      </p:sp>
      <p:sp>
        <p:nvSpPr>
          <p:cNvPr id="6" name="Rectangle 5"/>
          <p:cNvSpPr/>
          <p:nvPr/>
        </p:nvSpPr>
        <p:spPr bwMode="auto">
          <a:xfrm>
            <a:off x="1740353" y="1276350"/>
            <a:ext cx="3060700" cy="3276600"/>
          </a:xfrm>
          <a:prstGeom prst="rect">
            <a:avLst/>
          </a:prstGeom>
          <a:solidFill>
            <a:schemeClr val="bg2"/>
          </a:solidFill>
          <a:ln w="3175" cmpd="sng">
            <a:solidFill>
              <a:schemeClr val="accent1"/>
            </a:solidFill>
            <a:headEnd/>
            <a:tailEnd/>
          </a:ln>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spcBef>
                <a:spcPts val="600"/>
              </a:spcBef>
              <a:spcAft>
                <a:spcPts val="600"/>
              </a:spcAft>
              <a:defRPr/>
            </a:pPr>
            <a:endParaRPr lang="en-US"/>
          </a:p>
        </p:txBody>
      </p:sp>
      <p:sp>
        <p:nvSpPr>
          <p:cNvPr id="30746" name="TextBox 24"/>
          <p:cNvSpPr txBox="1">
            <a:spLocks noChangeArrowheads="1"/>
          </p:cNvSpPr>
          <p:nvPr/>
        </p:nvSpPr>
        <p:spPr bwMode="auto">
          <a:xfrm>
            <a:off x="1776280" y="1513752"/>
            <a:ext cx="3060833" cy="2888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51426" tIns="0" rIns="51426" bIns="25713">
            <a:spAutoFit/>
          </a:bodyPr>
          <a:lstStyle>
            <a:lvl1pPr marL="282575" indent="-190500"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indent="-192024" eaLnBrk="1" hangingPunct="1">
              <a:spcBef>
                <a:spcPts val="900"/>
              </a:spcBef>
              <a:spcAft>
                <a:spcPts val="900"/>
              </a:spcAft>
              <a:buFont typeface="Arial" charset="0"/>
              <a:buChar char="•"/>
            </a:pPr>
            <a:r>
              <a:rPr lang="sl-SI" sz="1800" dirty="0" smtClean="0"/>
              <a:t>Upravljajo jih ljudje</a:t>
            </a:r>
          </a:p>
          <a:p>
            <a:pPr indent="-192024" eaLnBrk="1" hangingPunct="1">
              <a:spcBef>
                <a:spcPts val="900"/>
              </a:spcBef>
              <a:spcAft>
                <a:spcPts val="900"/>
              </a:spcAft>
              <a:buFont typeface="Arial" charset="0"/>
              <a:buChar char="•"/>
            </a:pPr>
            <a:r>
              <a:rPr lang="sl-SI" sz="1800" dirty="0" smtClean="0"/>
              <a:t>Ciljno orientirani</a:t>
            </a:r>
          </a:p>
          <a:p>
            <a:pPr indent="-192024" eaLnBrk="1" hangingPunct="1">
              <a:spcBef>
                <a:spcPts val="900"/>
              </a:spcBef>
              <a:spcAft>
                <a:spcPts val="900"/>
              </a:spcAft>
              <a:buFont typeface="Arial" charset="0"/>
              <a:buChar char="•"/>
            </a:pPr>
            <a:r>
              <a:rPr lang="sl-SI" sz="1800" dirty="0" smtClean="0"/>
              <a:t>Spremenljivi</a:t>
            </a:r>
          </a:p>
          <a:p>
            <a:pPr indent="-192024" eaLnBrk="1" hangingPunct="1">
              <a:spcBef>
                <a:spcPts val="900"/>
              </a:spcBef>
              <a:spcAft>
                <a:spcPts val="900"/>
              </a:spcAft>
              <a:buFont typeface="Arial" charset="0"/>
              <a:buChar char="•"/>
            </a:pPr>
            <a:r>
              <a:rPr lang="sl-SI" sz="1800" dirty="0" smtClean="0"/>
              <a:t>Koordinirani</a:t>
            </a:r>
          </a:p>
          <a:p>
            <a:pPr indent="-192024" eaLnBrk="1" hangingPunct="1">
              <a:spcBef>
                <a:spcPts val="900"/>
              </a:spcBef>
              <a:spcAft>
                <a:spcPts val="900"/>
              </a:spcAft>
              <a:buFont typeface="Arial" charset="0"/>
              <a:buChar char="•"/>
            </a:pPr>
            <a:r>
              <a:rPr lang="sl-SI" sz="1800" dirty="0" smtClean="0"/>
              <a:t>Različna orodja in aktivnosti</a:t>
            </a:r>
          </a:p>
          <a:p>
            <a:pPr indent="-192024" eaLnBrk="1" hangingPunct="1">
              <a:spcBef>
                <a:spcPts val="900"/>
              </a:spcBef>
              <a:spcAft>
                <a:spcPts val="900"/>
              </a:spcAft>
              <a:buFont typeface="Arial" charset="0"/>
              <a:buChar char="•"/>
            </a:pPr>
            <a:r>
              <a:rPr lang="sl-SI" sz="1800" dirty="0" smtClean="0"/>
              <a:t>Nove tehnike</a:t>
            </a:r>
            <a:endParaRPr lang="en-US" sz="1800" dirty="0" smtClean="0"/>
          </a:p>
        </p:txBody>
      </p:sp>
      <p:sp>
        <p:nvSpPr>
          <p:cNvPr id="31" name="Rectangle 30"/>
          <p:cNvSpPr/>
          <p:nvPr/>
        </p:nvSpPr>
        <p:spPr bwMode="auto">
          <a:xfrm>
            <a:off x="5423076" y="1276350"/>
            <a:ext cx="3397396" cy="3285516"/>
          </a:xfrm>
          <a:prstGeom prst="rect">
            <a:avLst/>
          </a:prstGeom>
          <a:solidFill>
            <a:srgbClr val="005F86"/>
          </a:solidFill>
          <a:ln>
            <a:noFill/>
            <a:headEnd/>
            <a:tailE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spcBef>
                <a:spcPts val="600"/>
              </a:spcBef>
              <a:spcAft>
                <a:spcPts val="600"/>
              </a:spcAft>
              <a:defRPr/>
            </a:pPr>
            <a:endParaRPr lang="en-US"/>
          </a:p>
        </p:txBody>
      </p:sp>
      <p:sp>
        <p:nvSpPr>
          <p:cNvPr id="30730" name="TextBox 31"/>
          <p:cNvSpPr txBox="1">
            <a:spLocks noChangeArrowheads="1"/>
          </p:cNvSpPr>
          <p:nvPr/>
        </p:nvSpPr>
        <p:spPr bwMode="auto">
          <a:xfrm>
            <a:off x="5470969" y="1371979"/>
            <a:ext cx="3339455" cy="314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426" tIns="0" rIns="51426" bIns="25713">
            <a:spAutoFit/>
          </a:bodyPr>
          <a:lstStyle>
            <a:lvl1pPr marL="285750" indent="-285750"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indent="-192024" eaLnBrk="1" hangingPunct="1">
              <a:spcBef>
                <a:spcPts val="900"/>
              </a:spcBef>
              <a:spcAft>
                <a:spcPts val="900"/>
              </a:spcAft>
              <a:buFont typeface="Arial" charset="0"/>
              <a:buChar char="•"/>
            </a:pPr>
            <a:r>
              <a:rPr lang="sl-SI" dirty="0" smtClean="0">
                <a:solidFill>
                  <a:srgbClr val="FFFFFF"/>
                </a:solidFill>
              </a:rPr>
              <a:t>Kombinacija ljudi, procesov in tehnologije.</a:t>
            </a:r>
          </a:p>
          <a:p>
            <a:pPr indent="-192024" eaLnBrk="1" hangingPunct="1">
              <a:spcBef>
                <a:spcPts val="900"/>
              </a:spcBef>
              <a:spcAft>
                <a:spcPts val="900"/>
              </a:spcAft>
              <a:buFont typeface="Arial" charset="0"/>
              <a:buChar char="•"/>
            </a:pPr>
            <a:r>
              <a:rPr lang="sl-SI" dirty="0" smtClean="0">
                <a:solidFill>
                  <a:srgbClr val="FFFFFF"/>
                </a:solidFill>
              </a:rPr>
              <a:t>Okolje in obnašanje.</a:t>
            </a:r>
          </a:p>
          <a:p>
            <a:pPr indent="-192024" eaLnBrk="1" hangingPunct="1">
              <a:spcBef>
                <a:spcPts val="900"/>
              </a:spcBef>
              <a:spcAft>
                <a:spcPts val="900"/>
              </a:spcAft>
              <a:buFont typeface="Arial" charset="0"/>
              <a:buChar char="•"/>
            </a:pPr>
            <a:r>
              <a:rPr lang="sl-SI" dirty="0" smtClean="0">
                <a:solidFill>
                  <a:srgbClr val="FFFFFF"/>
                </a:solidFill>
              </a:rPr>
              <a:t>Hitro učenje in odzivi.</a:t>
            </a:r>
          </a:p>
          <a:p>
            <a:pPr indent="-192024" eaLnBrk="1" hangingPunct="1">
              <a:spcBef>
                <a:spcPts val="900"/>
              </a:spcBef>
              <a:spcAft>
                <a:spcPts val="900"/>
              </a:spcAft>
              <a:buFont typeface="Arial" charset="0"/>
              <a:buChar char="•"/>
            </a:pPr>
            <a:r>
              <a:rPr lang="sl-SI" dirty="0" smtClean="0">
                <a:solidFill>
                  <a:srgbClr val="FFFFFF"/>
                </a:solidFill>
              </a:rPr>
              <a:t>Deljenje informacij in sodelovanje.</a:t>
            </a:r>
            <a:endParaRPr lang="en-US" dirty="0" smtClean="0">
              <a:solidFill>
                <a:srgbClr val="FFFFFF"/>
              </a:solidFill>
            </a:endParaRPr>
          </a:p>
          <a:p>
            <a:pPr indent="-192024" eaLnBrk="1" hangingPunct="1">
              <a:spcBef>
                <a:spcPts val="900"/>
              </a:spcBef>
              <a:spcAft>
                <a:spcPts val="900"/>
              </a:spcAft>
              <a:buFont typeface="Arial" charset="0"/>
              <a:buChar char="•"/>
            </a:pPr>
            <a:r>
              <a:rPr lang="sl-SI" dirty="0" smtClean="0">
                <a:solidFill>
                  <a:srgbClr val="FFFFFF"/>
                </a:solidFill>
              </a:rPr>
              <a:t>Vsi podatki so lahko relevantni.</a:t>
            </a:r>
            <a:endParaRPr lang="en-US" dirty="0">
              <a:solidFill>
                <a:srgbClr val="FFFFFF"/>
              </a:solidFill>
            </a:endParaRPr>
          </a:p>
          <a:p>
            <a:pPr indent="-192024" eaLnBrk="1" hangingPunct="1">
              <a:spcBef>
                <a:spcPts val="900"/>
              </a:spcBef>
              <a:spcAft>
                <a:spcPts val="900"/>
              </a:spcAft>
              <a:buFont typeface="Arial" charset="0"/>
              <a:buChar char="•"/>
            </a:pPr>
            <a:r>
              <a:rPr lang="sl-SI" dirty="0" smtClean="0">
                <a:solidFill>
                  <a:srgbClr val="FFFFFF"/>
                </a:solidFill>
              </a:rPr>
              <a:t>Uporaba virov znanja (</a:t>
            </a:r>
            <a:r>
              <a:rPr lang="sl-SI" dirty="0" err="1" smtClean="0">
                <a:solidFill>
                  <a:srgbClr val="FFFFFF"/>
                </a:solidFill>
              </a:rPr>
              <a:t>treat</a:t>
            </a:r>
            <a:r>
              <a:rPr lang="sl-SI" dirty="0" smtClean="0">
                <a:solidFill>
                  <a:srgbClr val="FFFFFF"/>
                </a:solidFill>
              </a:rPr>
              <a:t> </a:t>
            </a:r>
            <a:r>
              <a:rPr lang="sl-SI" dirty="0" err="1" smtClean="0">
                <a:solidFill>
                  <a:srgbClr val="FFFFFF"/>
                </a:solidFill>
              </a:rPr>
              <a:t>intelligence</a:t>
            </a:r>
            <a:r>
              <a:rPr lang="sl-SI" dirty="0" smtClean="0">
                <a:solidFill>
                  <a:srgbClr val="FFFFFF"/>
                </a:solidFill>
              </a:rPr>
              <a:t>).</a:t>
            </a:r>
            <a:endParaRPr lang="en-US" dirty="0">
              <a:solidFill>
                <a:srgbClr val="FFFFFF"/>
              </a:solidFill>
            </a:endParaRPr>
          </a:p>
        </p:txBody>
      </p:sp>
      <p:sp>
        <p:nvSpPr>
          <p:cNvPr id="29" name="TextBox 28"/>
          <p:cNvSpPr txBox="1"/>
          <p:nvPr/>
        </p:nvSpPr>
        <p:spPr bwMode="auto">
          <a:xfrm>
            <a:off x="272752" y="852488"/>
            <a:ext cx="884006" cy="298149"/>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lIns="51426" tIns="25713" rIns="51426" bIns="25713">
            <a:spAutoFit/>
          </a:bodyPr>
          <a:lstStyle/>
          <a:p>
            <a:pPr>
              <a:defRPr/>
            </a:pPr>
            <a:r>
              <a:rPr lang="sl-SI" b="1" dirty="0" smtClean="0">
                <a:solidFill>
                  <a:schemeClr val="accent1"/>
                </a:solidFill>
                <a:latin typeface="Calibri"/>
              </a:rPr>
              <a:t>GROŽNJE</a:t>
            </a:r>
            <a:endParaRPr lang="en-US" b="1" dirty="0">
              <a:solidFill>
                <a:schemeClr val="accent1"/>
              </a:solidFill>
              <a:latin typeface="Calibri"/>
            </a:endParaRPr>
          </a:p>
        </p:txBody>
      </p:sp>
      <p:sp>
        <p:nvSpPr>
          <p:cNvPr id="4" name="TextBox 3"/>
          <p:cNvSpPr txBox="1"/>
          <p:nvPr/>
        </p:nvSpPr>
        <p:spPr>
          <a:xfrm>
            <a:off x="2803928" y="819150"/>
            <a:ext cx="863680" cy="359705"/>
          </a:xfrm>
          <a:prstGeom prst="rect">
            <a:avLst/>
          </a:prstGeom>
        </p:spPr>
        <p:txBody>
          <a:bodyPr wrap="none" lIns="51426" tIns="25713" rIns="51426" bIns="25713" rtlCol="0">
            <a:spAutoFit/>
          </a:bodyPr>
          <a:lstStyle/>
          <a:p>
            <a:r>
              <a:rPr lang="sl-SI" sz="2000" b="1" dirty="0" smtClean="0"/>
              <a:t>Napadi</a:t>
            </a:r>
            <a:endParaRPr lang="en-US" sz="2000" b="1" dirty="0" smtClean="0"/>
          </a:p>
        </p:txBody>
      </p:sp>
      <p:sp>
        <p:nvSpPr>
          <p:cNvPr id="48" name="TextBox 47"/>
          <p:cNvSpPr txBox="1"/>
          <p:nvPr/>
        </p:nvSpPr>
        <p:spPr>
          <a:xfrm>
            <a:off x="6659001" y="819150"/>
            <a:ext cx="1042190" cy="359705"/>
          </a:xfrm>
          <a:prstGeom prst="rect">
            <a:avLst/>
          </a:prstGeom>
        </p:spPr>
        <p:txBody>
          <a:bodyPr wrap="none" lIns="51426" tIns="25713" rIns="51426" bIns="25713" rtlCol="0">
            <a:spAutoFit/>
          </a:bodyPr>
          <a:lstStyle/>
          <a:p>
            <a:r>
              <a:rPr lang="sl-SI" sz="2000" b="1" dirty="0" smtClean="0"/>
              <a:t>Varnost?</a:t>
            </a:r>
            <a:endParaRPr lang="en-US" sz="2000" b="1" dirty="0" smtClean="0"/>
          </a:p>
        </p:txBody>
      </p:sp>
      <p:sp>
        <p:nvSpPr>
          <p:cNvPr id="50" name="Slide Number Placeholder 3"/>
          <p:cNvSpPr txBox="1">
            <a:spLocks/>
          </p:cNvSpPr>
          <p:nvPr/>
        </p:nvSpPr>
        <p:spPr>
          <a:xfrm>
            <a:off x="4379913" y="4770438"/>
            <a:ext cx="385762" cy="257175"/>
          </a:xfrm>
          <a:prstGeom prst="rect">
            <a:avLst/>
          </a:prstGeom>
        </p:spPr>
        <p:txBody>
          <a:bodyPr lIns="91428" tIns="45714" rIns="91428" bIns="45714"/>
          <a:lstStyle>
            <a:defPPr>
              <a:defRPr lang="en-US"/>
            </a:defPPr>
            <a:lvl1pPr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1pPr>
            <a:lvl2pPr marL="407988" indent="49213"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2pPr>
            <a:lvl3pPr marL="815975" indent="98425"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3pPr>
            <a:lvl4pPr marL="1223963" indent="147638"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4pPr>
            <a:lvl5pPr marL="1631950" indent="196850" algn="l" defTabSz="815975" rtl="0" fontAlgn="base">
              <a:spcBef>
                <a:spcPct val="0"/>
              </a:spcBef>
              <a:spcAft>
                <a:spcPct val="0"/>
              </a:spcAft>
              <a:defRPr sz="16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16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16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16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1600" kern="1200">
                <a:solidFill>
                  <a:schemeClr val="tx1"/>
                </a:solidFill>
                <a:latin typeface="Calibri" charset="0"/>
                <a:ea typeface="ＭＳ Ｐゴシック" charset="0"/>
                <a:cs typeface="ＭＳ Ｐゴシック" charset="0"/>
              </a:defRPr>
            </a:lvl9pPr>
          </a:lstStyle>
          <a:p>
            <a:pPr algn="ctr" defTabSz="685545">
              <a:defRPr/>
            </a:pPr>
            <a:fld id="{EC3E9CF1-D74C-C84C-BFDE-2F04DF0BE563}" type="slidenum">
              <a:rPr lang="en-US" sz="1100" smtClean="0">
                <a:solidFill>
                  <a:schemeClr val="accent4"/>
                </a:solidFill>
                <a:latin typeface="Calibri"/>
              </a:rPr>
              <a:pPr algn="ctr" defTabSz="685545">
                <a:defRPr/>
              </a:pPr>
              <a:t>4</a:t>
            </a:fld>
            <a:endParaRPr lang="en-US" sz="1100" dirty="0">
              <a:solidFill>
                <a:schemeClr val="accent4"/>
              </a:solidFill>
              <a:latin typeface="Calibri"/>
            </a:endParaRPr>
          </a:p>
        </p:txBody>
      </p:sp>
      <p:sp>
        <p:nvSpPr>
          <p:cNvPr id="52" name="Rounded Rectangle 51"/>
          <p:cNvSpPr/>
          <p:nvPr/>
        </p:nvSpPr>
        <p:spPr>
          <a:xfrm>
            <a:off x="89645" y="1275606"/>
            <a:ext cx="1169987" cy="1096962"/>
          </a:xfrm>
          <a:prstGeom prst="roundRect">
            <a:avLst>
              <a:gd name="adj" fmla="val 7075"/>
            </a:avLst>
          </a:prstGeom>
          <a:solidFill>
            <a:schemeClr val="bg2"/>
          </a:solidFill>
          <a:ln>
            <a:solidFill>
              <a:srgbClr val="5F5F5F"/>
            </a:solid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lIns="91419" tIns="45709" rIns="91419" bIns="45709" anchor="ctr"/>
          <a:lstStyle/>
          <a:p>
            <a:pPr algn="ctr" defTabSz="913925">
              <a:defRPr/>
            </a:pPr>
            <a:endParaRPr lang="en-US" sz="1800" kern="0">
              <a:gradFill>
                <a:gsLst>
                  <a:gs pos="0">
                    <a:srgbClr val="FFFFFF"/>
                  </a:gs>
                  <a:gs pos="100000">
                    <a:srgbClr val="FFFFFF"/>
                  </a:gs>
                </a:gsLst>
                <a:lin ang="5400000" scaled="0"/>
              </a:gradFill>
              <a:latin typeface="Segoe UI"/>
            </a:endParaRPr>
          </a:p>
        </p:txBody>
      </p:sp>
      <p:sp>
        <p:nvSpPr>
          <p:cNvPr id="53" name="Rounded Rectangle 52"/>
          <p:cNvSpPr/>
          <p:nvPr/>
        </p:nvSpPr>
        <p:spPr>
          <a:xfrm>
            <a:off x="89645" y="2499742"/>
            <a:ext cx="1169987" cy="957263"/>
          </a:xfrm>
          <a:prstGeom prst="roundRect">
            <a:avLst>
              <a:gd name="adj" fmla="val 7075"/>
            </a:avLst>
          </a:prstGeom>
          <a:solidFill>
            <a:schemeClr val="bg2"/>
          </a:solidFill>
          <a:ln>
            <a:solidFill>
              <a:srgbClr val="5F5F5F"/>
            </a:solid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lIns="91419" tIns="45709" rIns="91419" bIns="45709" anchor="ctr"/>
          <a:lstStyle/>
          <a:p>
            <a:pPr algn="ctr" defTabSz="913925">
              <a:defRPr/>
            </a:pPr>
            <a:endParaRPr lang="en-US" sz="1800" kern="0">
              <a:gradFill>
                <a:gsLst>
                  <a:gs pos="0">
                    <a:srgbClr val="FFFFFF"/>
                  </a:gs>
                  <a:gs pos="100000">
                    <a:srgbClr val="FFFFFF"/>
                  </a:gs>
                </a:gsLst>
                <a:lin ang="5400000" scaled="0"/>
              </a:gradFill>
              <a:latin typeface="Segoe UI"/>
            </a:endParaRPr>
          </a:p>
        </p:txBody>
      </p:sp>
      <p:sp>
        <p:nvSpPr>
          <p:cNvPr id="54" name="Rounded Rectangle 53"/>
          <p:cNvSpPr/>
          <p:nvPr/>
        </p:nvSpPr>
        <p:spPr>
          <a:xfrm>
            <a:off x="75928" y="3579862"/>
            <a:ext cx="1169987" cy="958850"/>
          </a:xfrm>
          <a:prstGeom prst="roundRect">
            <a:avLst>
              <a:gd name="adj" fmla="val 7075"/>
            </a:avLst>
          </a:prstGeom>
          <a:solidFill>
            <a:schemeClr val="bg2"/>
          </a:solidFill>
          <a:ln>
            <a:solidFill>
              <a:srgbClr val="5F5F5F"/>
            </a:solidFill>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lIns="91419" tIns="45709" rIns="91419" bIns="45709" anchor="ctr"/>
          <a:lstStyle/>
          <a:p>
            <a:pPr algn="ctr" defTabSz="913925">
              <a:defRPr/>
            </a:pPr>
            <a:endParaRPr lang="en-US" sz="1800" kern="0">
              <a:gradFill>
                <a:gsLst>
                  <a:gs pos="0">
                    <a:srgbClr val="FFFFFF"/>
                  </a:gs>
                  <a:gs pos="100000">
                    <a:srgbClr val="FFFFFF"/>
                  </a:gs>
                </a:gsLst>
                <a:lin ang="5400000" scaled="0"/>
              </a:gradFill>
              <a:latin typeface="Segoe UI"/>
            </a:endParaRPr>
          </a:p>
        </p:txBody>
      </p:sp>
      <p:grpSp>
        <p:nvGrpSpPr>
          <p:cNvPr id="55" name="Group 54"/>
          <p:cNvGrpSpPr/>
          <p:nvPr/>
        </p:nvGrpSpPr>
        <p:grpSpPr>
          <a:xfrm>
            <a:off x="121778" y="3725119"/>
            <a:ext cx="1078290" cy="668071"/>
            <a:chOff x="123638" y="3847703"/>
            <a:chExt cx="1078290" cy="668071"/>
          </a:xfrm>
        </p:grpSpPr>
        <p:pic>
          <p:nvPicPr>
            <p:cNvPr id="5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368" y="3847703"/>
              <a:ext cx="516827" cy="384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TextBox 4"/>
            <p:cNvSpPr txBox="1">
              <a:spLocks noChangeArrowheads="1"/>
            </p:cNvSpPr>
            <p:nvPr/>
          </p:nvSpPr>
          <p:spPr bwMode="auto">
            <a:xfrm>
              <a:off x="123638" y="4263791"/>
              <a:ext cx="1078290" cy="25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algn="ctr" eaLnBrk="1" hangingPunct="1"/>
              <a:r>
                <a:rPr lang="sl-SI" sz="1300" b="1" dirty="0" smtClean="0">
                  <a:solidFill>
                    <a:srgbClr val="5F5F5F"/>
                  </a:solidFill>
                </a:rPr>
                <a:t>TEHNOLOGIJA</a:t>
              </a:r>
              <a:endParaRPr lang="en-US" sz="1300" b="1" dirty="0">
                <a:solidFill>
                  <a:srgbClr val="5F5F5F"/>
                </a:solidFill>
              </a:endParaRPr>
            </a:p>
          </p:txBody>
        </p:sp>
      </p:grpSp>
      <p:grpSp>
        <p:nvGrpSpPr>
          <p:cNvPr id="58" name="Group 15"/>
          <p:cNvGrpSpPr>
            <a:grpSpLocks/>
          </p:cNvGrpSpPr>
          <p:nvPr/>
        </p:nvGrpSpPr>
        <p:grpSpPr bwMode="auto">
          <a:xfrm>
            <a:off x="367710" y="1419622"/>
            <a:ext cx="580718" cy="803365"/>
            <a:chOff x="553623" y="2495550"/>
            <a:chExt cx="580839" cy="803652"/>
          </a:xfrm>
        </p:grpSpPr>
        <p:pic>
          <p:nvPicPr>
            <p:cNvPr id="5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556" y="2495550"/>
              <a:ext cx="486970" cy="517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TextBox 29"/>
            <p:cNvSpPr txBox="1">
              <a:spLocks noChangeArrowheads="1"/>
            </p:cNvSpPr>
            <p:nvPr/>
          </p:nvSpPr>
          <p:spPr bwMode="auto">
            <a:xfrm>
              <a:off x="553623" y="3047129"/>
              <a:ext cx="580839" cy="252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algn="ctr" eaLnBrk="1" hangingPunct="1"/>
              <a:r>
                <a:rPr lang="sl-SI" sz="1300" b="1" dirty="0" smtClean="0">
                  <a:solidFill>
                    <a:srgbClr val="5F5F5F"/>
                  </a:solidFill>
                </a:rPr>
                <a:t>LJUDJE</a:t>
              </a:r>
              <a:endParaRPr lang="en-US" sz="1300" b="1" dirty="0">
                <a:solidFill>
                  <a:srgbClr val="5F5F5F"/>
                </a:solidFill>
              </a:endParaRPr>
            </a:p>
          </p:txBody>
        </p:sp>
      </p:grpSp>
      <p:grpSp>
        <p:nvGrpSpPr>
          <p:cNvPr id="61" name="Group 18"/>
          <p:cNvGrpSpPr>
            <a:grpSpLocks/>
          </p:cNvGrpSpPr>
          <p:nvPr/>
        </p:nvGrpSpPr>
        <p:grpSpPr bwMode="auto">
          <a:xfrm>
            <a:off x="336390" y="2588642"/>
            <a:ext cx="688953" cy="838200"/>
            <a:chOff x="476785" y="3714750"/>
            <a:chExt cx="689763" cy="838200"/>
          </a:xfrm>
        </p:grpSpPr>
        <p:sp>
          <p:nvSpPr>
            <p:cNvPr id="62" name="TextBox 6"/>
            <p:cNvSpPr txBox="1">
              <a:spLocks noChangeArrowheads="1"/>
            </p:cNvSpPr>
            <p:nvPr/>
          </p:nvSpPr>
          <p:spPr bwMode="auto">
            <a:xfrm>
              <a:off x="476785" y="4300967"/>
              <a:ext cx="689763" cy="25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1426" tIns="25713" rIns="51426" bIns="25713">
              <a:spAutoFit/>
            </a:bodyPr>
            <a:lstStyle>
              <a:lvl1pPr eaLnBrk="0" hangingPunct="0">
                <a:defRPr sz="1600">
                  <a:solidFill>
                    <a:schemeClr val="tx1"/>
                  </a:solidFill>
                  <a:latin typeface="Calibri" charset="0"/>
                  <a:ea typeface="ＭＳ Ｐゴシック" charset="0"/>
                  <a:cs typeface="ＭＳ Ｐゴシック" charset="0"/>
                </a:defRPr>
              </a:lvl1pPr>
              <a:lvl2pPr marL="742950" indent="-285750" eaLnBrk="0" hangingPunct="0">
                <a:defRPr sz="1600">
                  <a:solidFill>
                    <a:schemeClr val="tx1"/>
                  </a:solidFill>
                  <a:latin typeface="Calibri" charset="0"/>
                  <a:ea typeface="ＭＳ Ｐゴシック" charset="0"/>
                </a:defRPr>
              </a:lvl2pPr>
              <a:lvl3pPr marL="1143000" indent="-228600" eaLnBrk="0" hangingPunct="0">
                <a:defRPr sz="1600">
                  <a:solidFill>
                    <a:schemeClr val="tx1"/>
                  </a:solidFill>
                  <a:latin typeface="Calibri" charset="0"/>
                  <a:ea typeface="ＭＳ Ｐゴシック" charset="0"/>
                </a:defRPr>
              </a:lvl3pPr>
              <a:lvl4pPr marL="1600200" indent="-228600" eaLnBrk="0" hangingPunct="0">
                <a:defRPr sz="1600">
                  <a:solidFill>
                    <a:schemeClr val="tx1"/>
                  </a:solidFill>
                  <a:latin typeface="Calibri" charset="0"/>
                  <a:ea typeface="ＭＳ Ｐゴシック" charset="0"/>
                </a:defRPr>
              </a:lvl4pPr>
              <a:lvl5pPr marL="2057400" indent="-228600" eaLnBrk="0" hangingPunct="0">
                <a:defRPr sz="1600">
                  <a:solidFill>
                    <a:schemeClr val="tx1"/>
                  </a:solidFill>
                  <a:latin typeface="Calibri" charset="0"/>
                  <a:ea typeface="ＭＳ Ｐゴシック" charset="0"/>
                </a:defRPr>
              </a:lvl5pPr>
              <a:lvl6pPr marL="2514600" indent="-228600" defTabSz="815975" eaLnBrk="0" fontAlgn="base" hangingPunct="0">
                <a:spcBef>
                  <a:spcPct val="0"/>
                </a:spcBef>
                <a:spcAft>
                  <a:spcPct val="0"/>
                </a:spcAft>
                <a:defRPr sz="1600">
                  <a:solidFill>
                    <a:schemeClr val="tx1"/>
                  </a:solidFill>
                  <a:latin typeface="Calibri" charset="0"/>
                  <a:ea typeface="ＭＳ Ｐゴシック" charset="0"/>
                </a:defRPr>
              </a:lvl6pPr>
              <a:lvl7pPr marL="2971800" indent="-228600" defTabSz="815975" eaLnBrk="0" fontAlgn="base" hangingPunct="0">
                <a:spcBef>
                  <a:spcPct val="0"/>
                </a:spcBef>
                <a:spcAft>
                  <a:spcPct val="0"/>
                </a:spcAft>
                <a:defRPr sz="1600">
                  <a:solidFill>
                    <a:schemeClr val="tx1"/>
                  </a:solidFill>
                  <a:latin typeface="Calibri" charset="0"/>
                  <a:ea typeface="ＭＳ Ｐゴシック" charset="0"/>
                </a:defRPr>
              </a:lvl7pPr>
              <a:lvl8pPr marL="3429000" indent="-228600" defTabSz="815975" eaLnBrk="0" fontAlgn="base" hangingPunct="0">
                <a:spcBef>
                  <a:spcPct val="0"/>
                </a:spcBef>
                <a:spcAft>
                  <a:spcPct val="0"/>
                </a:spcAft>
                <a:defRPr sz="1600">
                  <a:solidFill>
                    <a:schemeClr val="tx1"/>
                  </a:solidFill>
                  <a:latin typeface="Calibri" charset="0"/>
                  <a:ea typeface="ＭＳ Ｐゴシック" charset="0"/>
                </a:defRPr>
              </a:lvl8pPr>
              <a:lvl9pPr marL="3886200" indent="-228600" defTabSz="815975" eaLnBrk="0" fontAlgn="base" hangingPunct="0">
                <a:spcBef>
                  <a:spcPct val="0"/>
                </a:spcBef>
                <a:spcAft>
                  <a:spcPct val="0"/>
                </a:spcAft>
                <a:defRPr sz="1600">
                  <a:solidFill>
                    <a:schemeClr val="tx1"/>
                  </a:solidFill>
                  <a:latin typeface="Calibri" charset="0"/>
                  <a:ea typeface="ＭＳ Ｐゴシック" charset="0"/>
                </a:defRPr>
              </a:lvl9pPr>
            </a:lstStyle>
            <a:p>
              <a:pPr algn="ctr" eaLnBrk="1" hangingPunct="1"/>
              <a:r>
                <a:rPr lang="sl-SI" sz="1300" b="1" dirty="0" smtClean="0">
                  <a:solidFill>
                    <a:srgbClr val="5F5F5F"/>
                  </a:solidFill>
                </a:rPr>
                <a:t>PROCESI</a:t>
              </a:r>
              <a:endParaRPr lang="en-US" sz="1300" b="1" dirty="0">
                <a:solidFill>
                  <a:srgbClr val="5F5F5F"/>
                </a:solidFill>
              </a:endParaRPr>
            </a:p>
          </p:txBody>
        </p:sp>
        <p:grpSp>
          <p:nvGrpSpPr>
            <p:cNvPr id="63" name="Group 13"/>
            <p:cNvGrpSpPr>
              <a:grpSpLocks/>
            </p:cNvGrpSpPr>
            <p:nvPr/>
          </p:nvGrpSpPr>
          <p:grpSpPr bwMode="auto">
            <a:xfrm>
              <a:off x="602820" y="3714750"/>
              <a:ext cx="464299" cy="572608"/>
              <a:chOff x="606983" y="3714750"/>
              <a:chExt cx="464299" cy="572608"/>
            </a:xfrm>
          </p:grpSpPr>
          <p:pic>
            <p:nvPicPr>
              <p:cNvPr id="64" name="Picture 63" descr="1403216048_cycle.png"/>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06983" y="3810320"/>
                <a:ext cx="437830" cy="437830"/>
              </a:xfrm>
              <a:prstGeom prst="rect">
                <a:avLst/>
              </a:prstGeom>
            </p:spPr>
          </p:pic>
          <p:grpSp>
            <p:nvGrpSpPr>
              <p:cNvPr id="65" name="Group 9"/>
              <p:cNvGrpSpPr>
                <a:grpSpLocks/>
              </p:cNvGrpSpPr>
              <p:nvPr/>
            </p:nvGrpSpPr>
            <p:grpSpPr bwMode="auto">
              <a:xfrm>
                <a:off x="838200" y="3714750"/>
                <a:ext cx="233082" cy="247648"/>
                <a:chOff x="1295400" y="3714750"/>
                <a:chExt cx="304800" cy="323848"/>
              </a:xfrm>
            </p:grpSpPr>
            <p:sp>
              <p:nvSpPr>
                <p:cNvPr id="69" name="Rectangle 68"/>
                <p:cNvSpPr/>
                <p:nvPr/>
              </p:nvSpPr>
              <p:spPr>
                <a:xfrm>
                  <a:off x="1371875" y="3866296"/>
                  <a:ext cx="151724" cy="153621"/>
                </a:xfrm>
                <a:prstGeom prst="rect">
                  <a:avLst/>
                </a:prstGeom>
                <a:solidFill>
                  <a:srgbClr val="E6E6E6"/>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pic>
              <p:nvPicPr>
                <p:cNvPr id="70"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14750"/>
                  <a:ext cx="304800" cy="32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6" name="Group 11"/>
              <p:cNvGrpSpPr>
                <a:grpSpLocks/>
              </p:cNvGrpSpPr>
              <p:nvPr/>
            </p:nvGrpSpPr>
            <p:grpSpPr bwMode="auto">
              <a:xfrm>
                <a:off x="685800" y="4095750"/>
                <a:ext cx="257932" cy="191608"/>
                <a:chOff x="-5638800" y="590550"/>
                <a:chExt cx="5257800" cy="3905815"/>
              </a:xfrm>
            </p:grpSpPr>
            <p:sp>
              <p:nvSpPr>
                <p:cNvPr id="67" name="Rectangle 66"/>
                <p:cNvSpPr/>
                <p:nvPr/>
              </p:nvSpPr>
              <p:spPr>
                <a:xfrm>
                  <a:off x="-4353167" y="1820239"/>
                  <a:ext cx="2689064" cy="2265217"/>
                </a:xfrm>
                <a:prstGeom prst="rect">
                  <a:avLst/>
                </a:prstGeom>
                <a:solidFill>
                  <a:srgbClr val="E6E6E6"/>
                </a:solidFill>
                <a:ln w="12700" cmpd="sng">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pic>
              <p:nvPicPr>
                <p:cNvPr id="68"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90550"/>
                  <a:ext cx="5257800" cy="3905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24409081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a:xfrm>
            <a:off x="251520" y="1630437"/>
            <a:ext cx="3978365" cy="3048000"/>
          </a:xfrm>
          <a:prstGeom prst="rect">
            <a:avLst/>
          </a:prstGeom>
          <a:solidFill>
            <a:schemeClr val="accent4"/>
          </a:solidFill>
        </p:spPr>
        <p:txBody>
          <a:bodyPr lIns="182880" tIns="91440" rIns="182880"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56616" lvl="1" indent="-192024">
              <a:spcAft>
                <a:spcPts val="600"/>
              </a:spcAft>
              <a:buFont typeface="Arial"/>
              <a:buChar char="•"/>
            </a:pPr>
            <a:r>
              <a:rPr lang="sl-SI" b="1" dirty="0" smtClean="0">
                <a:solidFill>
                  <a:schemeClr val="accent5"/>
                </a:solidFill>
              </a:rPr>
              <a:t>Zaščititi </a:t>
            </a:r>
            <a:r>
              <a:rPr lang="sl-SI" dirty="0" smtClean="0"/>
              <a:t>organizacijo pred</a:t>
            </a:r>
            <a:endParaRPr lang="en-US" dirty="0"/>
          </a:p>
          <a:p>
            <a:pPr lvl="2">
              <a:spcAft>
                <a:spcPts val="600"/>
              </a:spcAft>
            </a:pPr>
            <a:r>
              <a:rPr lang="sl-SI" dirty="0" smtClean="0"/>
              <a:t>Razkritjem informacij</a:t>
            </a:r>
            <a:endParaRPr lang="en-US" dirty="0"/>
          </a:p>
          <a:p>
            <a:pPr lvl="2">
              <a:spcAft>
                <a:spcPts val="600"/>
              </a:spcAft>
            </a:pPr>
            <a:r>
              <a:rPr lang="en-US" dirty="0"/>
              <a:t>Malware </a:t>
            </a:r>
          </a:p>
          <a:p>
            <a:pPr lvl="2">
              <a:spcAft>
                <a:spcPts val="600"/>
              </a:spcAft>
            </a:pPr>
            <a:r>
              <a:rPr lang="sl-SI" dirty="0" smtClean="0"/>
              <a:t>Zlorabe</a:t>
            </a:r>
            <a:endParaRPr lang="en-US" dirty="0"/>
          </a:p>
          <a:p>
            <a:pPr lvl="2">
              <a:spcAft>
                <a:spcPts val="600"/>
              </a:spcAft>
            </a:pPr>
            <a:r>
              <a:rPr lang="sl-SI" dirty="0" smtClean="0"/>
              <a:t>Kraja intelektualne lastnine</a:t>
            </a:r>
            <a:endParaRPr lang="en-US" dirty="0"/>
          </a:p>
          <a:p>
            <a:pPr marL="356616" lvl="1" indent="-192024">
              <a:spcAft>
                <a:spcPts val="600"/>
              </a:spcAft>
              <a:buFont typeface="Arial"/>
              <a:buChar char="•"/>
            </a:pPr>
            <a:r>
              <a:rPr lang="sl-SI" b="1" dirty="0" smtClean="0">
                <a:solidFill>
                  <a:srgbClr val="005F86"/>
                </a:solidFill>
              </a:rPr>
              <a:t>Skladnost </a:t>
            </a:r>
            <a:r>
              <a:rPr lang="sl-SI" dirty="0" smtClean="0"/>
              <a:t>z revizorskimi zahtevami.</a:t>
            </a:r>
            <a:endParaRPr lang="en-US" dirty="0"/>
          </a:p>
          <a:p>
            <a:pPr marL="356616" lvl="1" indent="-192024">
              <a:spcAft>
                <a:spcPts val="600"/>
              </a:spcAft>
              <a:buFont typeface="Arial"/>
              <a:buChar char="•"/>
            </a:pPr>
            <a:r>
              <a:rPr lang="sl-SI" dirty="0" smtClean="0"/>
              <a:t>Doseganje </a:t>
            </a:r>
            <a:r>
              <a:rPr lang="sl-SI" b="1" dirty="0" smtClean="0">
                <a:solidFill>
                  <a:srgbClr val="005F86"/>
                </a:solidFill>
              </a:rPr>
              <a:t>transparentnosti</a:t>
            </a:r>
            <a:endParaRPr lang="en-US" b="1" dirty="0">
              <a:solidFill>
                <a:srgbClr val="005F86"/>
              </a:solidFill>
            </a:endParaRPr>
          </a:p>
        </p:txBody>
      </p:sp>
      <p:sp>
        <p:nvSpPr>
          <p:cNvPr id="3" name="Slide Number Placeholder 2"/>
          <p:cNvSpPr>
            <a:spLocks noGrp="1"/>
          </p:cNvSpPr>
          <p:nvPr>
            <p:ph type="sldNum" sz="quarter" idx="4"/>
          </p:nvPr>
        </p:nvSpPr>
        <p:spPr/>
        <p:txBody>
          <a:bodyPr/>
          <a:lstStyle/>
          <a:p>
            <a:pPr>
              <a:defRPr/>
            </a:pPr>
            <a:fld id="{1CF860F4-4FA4-EE41-8ADB-46C5B0D62AB2}" type="slidenum">
              <a:rPr lang="en-US" smtClean="0"/>
              <a:pPr>
                <a:defRPr/>
              </a:pPr>
              <a:t>5</a:t>
            </a:fld>
            <a:endParaRPr lang="en-US" dirty="0"/>
          </a:p>
        </p:txBody>
      </p:sp>
      <p:sp>
        <p:nvSpPr>
          <p:cNvPr id="4" name="Title 3"/>
          <p:cNvSpPr>
            <a:spLocks noGrp="1"/>
          </p:cNvSpPr>
          <p:nvPr>
            <p:ph type="title" idx="4294967295"/>
          </p:nvPr>
        </p:nvSpPr>
        <p:spPr>
          <a:xfrm>
            <a:off x="0" y="9525"/>
            <a:ext cx="9144000" cy="857250"/>
          </a:xfrm>
        </p:spPr>
        <p:txBody>
          <a:bodyPr/>
          <a:lstStyle/>
          <a:p>
            <a:r>
              <a:rPr lang="sl-SI" dirty="0" smtClean="0"/>
              <a:t>Varnost in skladnost</a:t>
            </a:r>
            <a:endParaRPr lang="en-US" dirty="0"/>
          </a:p>
        </p:txBody>
      </p:sp>
      <p:sp>
        <p:nvSpPr>
          <p:cNvPr id="7" name="Content Placeholder 4"/>
          <p:cNvSpPr txBox="1">
            <a:spLocks/>
          </p:cNvSpPr>
          <p:nvPr/>
        </p:nvSpPr>
        <p:spPr>
          <a:xfrm>
            <a:off x="4765675" y="980197"/>
            <a:ext cx="3978365" cy="524753"/>
          </a:xfrm>
          <a:prstGeom prst="rect">
            <a:avLst/>
          </a:prstGeom>
          <a:solidFill>
            <a:srgbClr val="005F86"/>
          </a:solidFill>
        </p:spPr>
        <p:txBody>
          <a:bodyPr lIns="182880" tIns="91440" rIns="182880"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Aft>
                <a:spcPts val="600"/>
              </a:spcAft>
              <a:buNone/>
            </a:pPr>
            <a:r>
              <a:rPr lang="sl-SI" b="1" dirty="0" smtClean="0">
                <a:solidFill>
                  <a:srgbClr val="FFFFFF"/>
                </a:solidFill>
              </a:rPr>
              <a:t>Prednosti Splunka</a:t>
            </a:r>
            <a:endParaRPr lang="en-US" b="1" dirty="0" smtClean="0">
              <a:solidFill>
                <a:srgbClr val="FFFFFF"/>
              </a:solidFill>
            </a:endParaRPr>
          </a:p>
        </p:txBody>
      </p:sp>
      <p:sp>
        <p:nvSpPr>
          <p:cNvPr id="6" name="Content Placeholder 4"/>
          <p:cNvSpPr txBox="1">
            <a:spLocks/>
          </p:cNvSpPr>
          <p:nvPr/>
        </p:nvSpPr>
        <p:spPr>
          <a:xfrm>
            <a:off x="4765675" y="1581150"/>
            <a:ext cx="3978365" cy="3048000"/>
          </a:xfrm>
          <a:prstGeom prst="rect">
            <a:avLst/>
          </a:prstGeom>
          <a:solidFill>
            <a:schemeClr val="accent4"/>
          </a:solidFill>
        </p:spPr>
        <p:txBody>
          <a:bodyPr lIns="182880" tIns="91440" rIns="182880"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164592">
              <a:spcBef>
                <a:spcPts val="300"/>
              </a:spcBef>
              <a:spcAft>
                <a:spcPts val="300"/>
              </a:spcAft>
              <a:buFont typeface="Arial" panose="020B0604020202020204" pitchFamily="34" charset="0"/>
              <a:buChar char="•"/>
            </a:pPr>
            <a:r>
              <a:rPr lang="sl-SI" sz="1600" dirty="0" smtClean="0"/>
              <a:t>izboljšanje pri odkrivanju in raziskovanju dogodkov.</a:t>
            </a:r>
            <a:endParaRPr lang="en-US" sz="1600" dirty="0" smtClean="0"/>
          </a:p>
          <a:p>
            <a:pPr indent="-164592">
              <a:spcBef>
                <a:spcPts val="300"/>
              </a:spcBef>
              <a:spcAft>
                <a:spcPts val="300"/>
              </a:spcAft>
              <a:buFont typeface="Arial" panose="020B0604020202020204" pitchFamily="34" charset="0"/>
              <a:buChar char="•"/>
            </a:pPr>
            <a:r>
              <a:rPr lang="sl-SI" sz="1600" dirty="0" smtClean="0"/>
              <a:t>zmanjšanje časa, potrebnega za raziskovanje incidentov.</a:t>
            </a:r>
            <a:endParaRPr lang="en-US" sz="1600" dirty="0" smtClean="0"/>
          </a:p>
          <a:p>
            <a:pPr indent="-164592">
              <a:spcBef>
                <a:spcPts val="300"/>
              </a:spcBef>
              <a:spcAft>
                <a:spcPts val="300"/>
              </a:spcAft>
              <a:buFont typeface="Arial" panose="020B0604020202020204" pitchFamily="34" charset="0"/>
              <a:buChar char="•"/>
            </a:pPr>
            <a:r>
              <a:rPr lang="sl-SI" sz="1600" dirty="0" smtClean="0"/>
              <a:t>znižanje tveganj povezanih z razkritjem informacij, zlorabami in krajami intelektualne lastnine.</a:t>
            </a:r>
            <a:endParaRPr lang="en-US" sz="1600" dirty="0" smtClean="0"/>
          </a:p>
          <a:p>
            <a:pPr indent="-164592">
              <a:spcBef>
                <a:spcPts val="300"/>
              </a:spcBef>
              <a:spcAft>
                <a:spcPts val="300"/>
              </a:spcAft>
              <a:buFont typeface="Arial" panose="020B0604020202020204" pitchFamily="34" charset="0"/>
              <a:buChar char="•"/>
            </a:pPr>
            <a:r>
              <a:rPr lang="sl-SI" sz="1600" dirty="0" smtClean="0"/>
              <a:t>znižanje dela, potrebnega za skladnost z zahtevami revizije.</a:t>
            </a:r>
            <a:endParaRPr lang="en-US" sz="1600" dirty="0" smtClean="0"/>
          </a:p>
        </p:txBody>
      </p:sp>
      <p:sp>
        <p:nvSpPr>
          <p:cNvPr id="8" name="Content Placeholder 4"/>
          <p:cNvSpPr txBox="1">
            <a:spLocks/>
          </p:cNvSpPr>
          <p:nvPr/>
        </p:nvSpPr>
        <p:spPr>
          <a:xfrm>
            <a:off x="251520" y="980197"/>
            <a:ext cx="3978365" cy="524753"/>
          </a:xfrm>
          <a:prstGeom prst="rect">
            <a:avLst/>
          </a:prstGeom>
          <a:solidFill>
            <a:srgbClr val="005F86"/>
          </a:solidFill>
        </p:spPr>
        <p:txBody>
          <a:bodyPr lIns="182880" tIns="91440" rIns="182880" bIns="25713"/>
          <a:lstStyle>
            <a:lvl1pPr marL="257129" marR="0" indent="-257129" algn="l" defTabSz="816334" rtl="0" eaLnBrk="1" fontAlgn="auto" latinLnBrk="0" hangingPunct="1">
              <a:lnSpc>
                <a:spcPct val="100000"/>
              </a:lnSpc>
              <a:spcBef>
                <a:spcPts val="675"/>
              </a:spcBef>
              <a:spcAft>
                <a:spcPts val="0"/>
              </a:spcAft>
              <a:buClrTx/>
              <a:buSzPct val="80000"/>
              <a:buFontTx/>
              <a:buBlip>
                <a:blip r:embed="rId2"/>
              </a:buBlip>
              <a:tabLst/>
              <a:defRPr sz="2200" kern="1200">
                <a:solidFill>
                  <a:schemeClr val="tx1"/>
                </a:solidFill>
                <a:latin typeface="+mn-lt"/>
                <a:ea typeface="ＭＳ Ｐゴシック" charset="0"/>
                <a:cs typeface="ＭＳ Ｐゴシック" charset="0"/>
              </a:defRPr>
            </a:lvl1pPr>
            <a:lvl2pPr marL="543722" marR="0" indent="-286592" algn="l" defTabSz="816334" rtl="0" eaLnBrk="1" fontAlgn="auto" latinLnBrk="0" hangingPunct="1">
              <a:lnSpc>
                <a:spcPct val="100000"/>
              </a:lnSpc>
              <a:spcBef>
                <a:spcPts val="0"/>
              </a:spcBef>
              <a:spcAft>
                <a:spcPts val="0"/>
              </a:spcAft>
              <a:buClrTx/>
              <a:buSzTx/>
              <a:buFont typeface="Calibri" pitchFamily="34" charset="0"/>
              <a:buChar char="–"/>
              <a:tabLst/>
              <a:defRPr sz="1900" kern="1200">
                <a:solidFill>
                  <a:schemeClr val="tx1"/>
                </a:solidFill>
                <a:latin typeface="+mn-lt"/>
                <a:ea typeface="ＭＳ Ｐゴシック" charset="0"/>
                <a:cs typeface="+mn-cs"/>
              </a:defRPr>
            </a:lvl2pPr>
            <a:lvl3pPr marL="712462" marR="0" indent="-158920" algn="l" defTabSz="816334" rtl="0" eaLnBrk="1" fontAlgn="auto" latinLnBrk="0" hangingPunct="1">
              <a:lnSpc>
                <a:spcPct val="100000"/>
              </a:lnSpc>
              <a:spcBef>
                <a:spcPts val="0"/>
              </a:spcBef>
              <a:spcAft>
                <a:spcPts val="0"/>
              </a:spcAft>
              <a:buClr>
                <a:srgbClr val="7F7F7F"/>
              </a:buClr>
              <a:buSzPct val="100000"/>
              <a:buFont typeface="Wingdings 3" pitchFamily="18" charset="2"/>
              <a:buChar char="ê"/>
              <a:tabLst/>
              <a:defRPr kern="1200">
                <a:solidFill>
                  <a:schemeClr val="tx1"/>
                </a:solidFill>
                <a:latin typeface="+mn-lt"/>
                <a:ea typeface="ＭＳ Ｐゴシック" charset="0"/>
                <a:cs typeface="+mn-cs"/>
              </a:defRPr>
            </a:lvl3pPr>
            <a:lvl4pPr marL="1028517" marR="0" indent="-306234" algn="l" defTabSz="816334" rtl="0" eaLnBrk="1" fontAlgn="auto" latinLnBrk="0" hangingPunct="1">
              <a:lnSpc>
                <a:spcPct val="100000"/>
              </a:lnSpc>
              <a:spcBef>
                <a:spcPts val="0"/>
              </a:spcBef>
              <a:spcAft>
                <a:spcPts val="0"/>
              </a:spcAft>
              <a:buClrTx/>
              <a:buSzTx/>
              <a:buFont typeface="Arial" pitchFamily="34" charset="0"/>
              <a:buChar char="–"/>
              <a:tabLst/>
              <a:defRPr sz="1600" kern="1200">
                <a:solidFill>
                  <a:schemeClr val="tx1"/>
                </a:solidFill>
                <a:latin typeface="+mn-lt"/>
                <a:ea typeface="ＭＳ Ｐゴシック" charset="0"/>
                <a:cs typeface="+mn-cs"/>
              </a:defRPr>
            </a:lvl4pPr>
            <a:lvl5pPr marL="714375" indent="-66675" algn="l" defTabSz="815975" rtl="0" eaLnBrk="1" fontAlgn="base" hangingPunct="1">
              <a:spcBef>
                <a:spcPct val="0"/>
              </a:spcBef>
              <a:spcAft>
                <a:spcPct val="0"/>
              </a:spcAft>
              <a:buClr>
                <a:srgbClr val="7F7F7F"/>
              </a:buClr>
              <a:buFont typeface="Wingdings 3" charset="0"/>
              <a:buChar char="ê"/>
              <a:defRPr sz="1600" kern="1200">
                <a:solidFill>
                  <a:schemeClr val="tx1"/>
                </a:solidFill>
                <a:latin typeface="+mn-lt"/>
                <a:ea typeface="ＭＳ Ｐゴシック" charset="0"/>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Aft>
                <a:spcPts val="600"/>
              </a:spcAft>
              <a:buNone/>
            </a:pPr>
            <a:r>
              <a:rPr lang="sl-SI" b="1" dirty="0" smtClean="0">
                <a:solidFill>
                  <a:srgbClr val="FFFFFF"/>
                </a:solidFill>
              </a:rPr>
              <a:t>Cilji</a:t>
            </a:r>
            <a:endParaRPr lang="en-US" b="1" dirty="0" smtClean="0">
              <a:solidFill>
                <a:srgbClr val="FFFFFF"/>
              </a:solidFill>
            </a:endParaRPr>
          </a:p>
        </p:txBody>
      </p:sp>
    </p:spTree>
    <p:extLst>
      <p:ext uri="{BB962C8B-B14F-4D97-AF65-F5344CB8AC3E}">
        <p14:creationId xmlns:p14="http://schemas.microsoft.com/office/powerpoint/2010/main" val="19003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rapezoid 115"/>
          <p:cNvSpPr/>
          <p:nvPr/>
        </p:nvSpPr>
        <p:spPr bwMode="gray">
          <a:xfrm rot="16200000">
            <a:off x="842183" y="3054262"/>
            <a:ext cx="1148263"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09" name="Trapezoid 108"/>
          <p:cNvSpPr/>
          <p:nvPr/>
        </p:nvSpPr>
        <p:spPr bwMode="gray">
          <a:xfrm rot="16200000">
            <a:off x="842183" y="3870107"/>
            <a:ext cx="1148263"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10" name="Trapezoid 109"/>
          <p:cNvSpPr/>
          <p:nvPr/>
        </p:nvSpPr>
        <p:spPr bwMode="gray">
          <a:xfrm rot="16200000">
            <a:off x="842183" y="2238416"/>
            <a:ext cx="1148263"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11" name="Trapezoid 110"/>
          <p:cNvSpPr/>
          <p:nvPr/>
        </p:nvSpPr>
        <p:spPr bwMode="gray">
          <a:xfrm rot="16200000">
            <a:off x="842183" y="1422570"/>
            <a:ext cx="1148263"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grpSp>
        <p:nvGrpSpPr>
          <p:cNvPr id="68" name="Group 67"/>
          <p:cNvGrpSpPr/>
          <p:nvPr/>
        </p:nvGrpSpPr>
        <p:grpSpPr>
          <a:xfrm>
            <a:off x="1524000" y="1390135"/>
            <a:ext cx="6515593" cy="3268695"/>
            <a:chOff x="7620000" y="2038349"/>
            <a:chExt cx="1066800" cy="2394657"/>
          </a:xfrm>
        </p:grpSpPr>
        <p:sp>
          <p:nvSpPr>
            <p:cNvPr id="73" name="Rectangle 72"/>
            <p:cNvSpPr/>
            <p:nvPr/>
          </p:nvSpPr>
          <p:spPr>
            <a:xfrm>
              <a:off x="7620000" y="2038349"/>
              <a:ext cx="1066800" cy="782221"/>
            </a:xfrm>
            <a:prstGeom prst="rect">
              <a:avLst/>
            </a:prstGeom>
            <a:solidFill>
              <a:schemeClr val="bg1">
                <a:lumMod val="9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74" name="Rectangle 73"/>
            <p:cNvSpPr/>
            <p:nvPr/>
          </p:nvSpPr>
          <p:spPr>
            <a:xfrm>
              <a:off x="7620000" y="2838501"/>
              <a:ext cx="1066800" cy="785909"/>
            </a:xfrm>
            <a:prstGeom prst="rect">
              <a:avLst/>
            </a:prstGeom>
            <a:solidFill>
              <a:schemeClr val="bg1">
                <a:lumMod val="8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75" name="Rectangle 74"/>
            <p:cNvSpPr/>
            <p:nvPr/>
          </p:nvSpPr>
          <p:spPr>
            <a:xfrm>
              <a:off x="7620000" y="3638550"/>
              <a:ext cx="1066800" cy="794456"/>
            </a:xfrm>
            <a:prstGeom prst="rect">
              <a:avLst/>
            </a:prstGeom>
            <a:solidFill>
              <a:schemeClr val="bg1">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grpSp>
      <p:sp>
        <p:nvSpPr>
          <p:cNvPr id="3" name="Slide Number Placeholder 2"/>
          <p:cNvSpPr>
            <a:spLocks noGrp="1"/>
          </p:cNvSpPr>
          <p:nvPr>
            <p:ph type="sldNum" sz="quarter" idx="4"/>
          </p:nvPr>
        </p:nvSpPr>
        <p:spPr/>
        <p:txBody>
          <a:bodyPr/>
          <a:lstStyle/>
          <a:p>
            <a:pPr>
              <a:defRPr/>
            </a:pPr>
            <a:fld id="{392EC3DD-EEDF-3842-9B59-02C0DC7BDD19}" type="slidenum">
              <a:rPr lang="en-US" smtClean="0">
                <a:latin typeface="Calibri"/>
              </a:rPr>
              <a:pPr>
                <a:defRPr/>
              </a:pPr>
              <a:t>6</a:t>
            </a:fld>
            <a:endParaRPr lang="en-US" dirty="0">
              <a:latin typeface="Calibri"/>
            </a:endParaRPr>
          </a:p>
        </p:txBody>
      </p:sp>
      <p:sp>
        <p:nvSpPr>
          <p:cNvPr id="2" name="Title 1"/>
          <p:cNvSpPr>
            <a:spLocks noGrp="1"/>
          </p:cNvSpPr>
          <p:nvPr>
            <p:ph type="title" idx="4294967295"/>
          </p:nvPr>
        </p:nvSpPr>
        <p:spPr>
          <a:xfrm>
            <a:off x="0" y="-19050"/>
            <a:ext cx="9144000" cy="747713"/>
          </a:xfrm>
        </p:spPr>
        <p:txBody>
          <a:bodyPr>
            <a:noAutofit/>
          </a:bodyPr>
          <a:lstStyle/>
          <a:p>
            <a:r>
              <a:rPr lang="sl-SI" sz="3600" dirty="0" smtClean="0"/>
              <a:t>Primer aktivnosti APT</a:t>
            </a:r>
            <a:endParaRPr lang="en-US" sz="3600" dirty="0"/>
          </a:p>
        </p:txBody>
      </p:sp>
      <p:pic>
        <p:nvPicPr>
          <p:cNvPr id="36" name="Picture 35" descr="desktop-bla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508" y="3576779"/>
            <a:ext cx="1355692" cy="1067023"/>
          </a:xfrm>
          <a:prstGeom prst="rect">
            <a:avLst/>
          </a:prstGeom>
        </p:spPr>
      </p:pic>
      <p:sp>
        <p:nvSpPr>
          <p:cNvPr id="26" name="Rectangle 25"/>
          <p:cNvSpPr/>
          <p:nvPr/>
        </p:nvSpPr>
        <p:spPr>
          <a:xfrm>
            <a:off x="3740956" y="3614351"/>
            <a:ext cx="3554643" cy="991881"/>
          </a:xfrm>
          <a:prstGeom prst="rect">
            <a:avLst/>
          </a:prstGeom>
          <a:solidFill>
            <a:schemeClr val="bg1">
              <a:lumMod val="50000"/>
              <a:alpha val="68000"/>
            </a:schemeClr>
          </a:solidFill>
          <a:ln w="6350" cmpd="sng">
            <a:solidFill>
              <a:schemeClr val="tx1"/>
            </a:solidFill>
            <a:prstDash val="dash"/>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grpSp>
        <p:nvGrpSpPr>
          <p:cNvPr id="15" name="Group 14"/>
          <p:cNvGrpSpPr/>
          <p:nvPr/>
        </p:nvGrpSpPr>
        <p:grpSpPr>
          <a:xfrm>
            <a:off x="5813357" y="1581150"/>
            <a:ext cx="2081677" cy="2589254"/>
            <a:chOff x="5813357" y="1581150"/>
            <a:chExt cx="2081677" cy="2589254"/>
          </a:xfrm>
        </p:grpSpPr>
        <p:sp>
          <p:nvSpPr>
            <p:cNvPr id="45" name="Arc 44"/>
            <p:cNvSpPr/>
            <p:nvPr/>
          </p:nvSpPr>
          <p:spPr>
            <a:xfrm rot="5400000" flipH="1">
              <a:off x="5759186" y="2766791"/>
              <a:ext cx="2382015" cy="425212"/>
            </a:xfrm>
            <a:prstGeom prst="arc">
              <a:avLst>
                <a:gd name="adj1" fmla="val 11113422"/>
                <a:gd name="adj2" fmla="val 21166447"/>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62" name="TextBox 61"/>
            <p:cNvSpPr txBox="1"/>
            <p:nvPr/>
          </p:nvSpPr>
          <p:spPr>
            <a:xfrm>
              <a:off x="5813357" y="2782150"/>
              <a:ext cx="1189154" cy="421260"/>
            </a:xfrm>
            <a:prstGeom prst="rect">
              <a:avLst/>
            </a:prstGeom>
          </p:spPr>
          <p:txBody>
            <a:bodyPr wrap="square" lIns="51426" tIns="25713" rIns="51426" bIns="25713" rtlCol="0">
              <a:spAutoFit/>
            </a:bodyPr>
            <a:lstStyle/>
            <a:p>
              <a:r>
                <a:rPr lang="sl-SI" sz="800" dirty="0" smtClean="0">
                  <a:solidFill>
                    <a:prstClr val="black"/>
                  </a:solidFill>
                </a:rPr>
                <a:t>Komunikacija z strežnikom za upravljanje preko HTTP protokola.</a:t>
              </a:r>
              <a:endParaRPr lang="en-US" sz="800" dirty="0" smtClean="0">
                <a:solidFill>
                  <a:prstClr val="black"/>
                </a:solidFill>
              </a:endParaRPr>
            </a:p>
          </p:txBody>
        </p:sp>
        <p:pic>
          <p:nvPicPr>
            <p:cNvPr id="64" name="Picture 63" descr="attack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581150"/>
              <a:ext cx="358588" cy="381000"/>
            </a:xfrm>
            <a:prstGeom prst="rect">
              <a:avLst/>
            </a:prstGeom>
          </p:spPr>
        </p:pic>
        <p:sp>
          <p:nvSpPr>
            <p:cNvPr id="65" name="TextBox 64"/>
            <p:cNvSpPr txBox="1"/>
            <p:nvPr/>
          </p:nvSpPr>
          <p:spPr>
            <a:xfrm>
              <a:off x="7162800" y="1581150"/>
              <a:ext cx="732234" cy="544371"/>
            </a:xfrm>
            <a:prstGeom prst="rect">
              <a:avLst/>
            </a:prstGeom>
          </p:spPr>
          <p:txBody>
            <a:bodyPr wrap="none" lIns="51426" tIns="25713" rIns="51426" bIns="25713" rtlCol="0">
              <a:spAutoFit/>
            </a:bodyPr>
            <a:lstStyle/>
            <a:p>
              <a:r>
                <a:rPr lang="sl-SI" sz="800" dirty="0" smtClean="0">
                  <a:solidFill>
                    <a:prstClr val="black"/>
                  </a:solidFill>
                </a:rPr>
                <a:t>Upravljanje na </a:t>
              </a:r>
            </a:p>
            <a:p>
              <a:r>
                <a:rPr lang="sl-SI" sz="800" dirty="0" smtClean="0">
                  <a:solidFill>
                    <a:prstClr val="black"/>
                  </a:solidFill>
                </a:rPr>
                <a:t>daljavo, kraja</a:t>
              </a:r>
            </a:p>
            <a:p>
              <a:r>
                <a:rPr lang="sl-SI" sz="800" dirty="0" smtClean="0">
                  <a:solidFill>
                    <a:prstClr val="black"/>
                  </a:solidFill>
                </a:rPr>
                <a:t>Podatkov, </a:t>
              </a:r>
            </a:p>
            <a:p>
              <a:r>
                <a:rPr lang="sl-SI" sz="800" dirty="0" smtClean="0">
                  <a:solidFill>
                    <a:prstClr val="black"/>
                  </a:solidFill>
                </a:rPr>
                <a:t>botnet</a:t>
              </a:r>
              <a:endParaRPr lang="en-US" sz="800" dirty="0" smtClean="0">
                <a:solidFill>
                  <a:prstClr val="black"/>
                </a:solidFill>
              </a:endParaRPr>
            </a:p>
          </p:txBody>
        </p:sp>
        <p:grpSp>
          <p:nvGrpSpPr>
            <p:cNvPr id="83" name="Group 82"/>
            <p:cNvGrpSpPr/>
            <p:nvPr/>
          </p:nvGrpSpPr>
          <p:grpSpPr>
            <a:xfrm>
              <a:off x="6965527" y="2795210"/>
              <a:ext cx="865741" cy="424490"/>
              <a:chOff x="1869755" y="3469377"/>
              <a:chExt cx="865741" cy="424490"/>
            </a:xfrm>
          </p:grpSpPr>
          <p:sp>
            <p:nvSpPr>
              <p:cNvPr id="84" name="Rectangle 83"/>
              <p:cNvSpPr/>
              <p:nvPr/>
            </p:nvSpPr>
            <p:spPr>
              <a:xfrm>
                <a:off x="1961442" y="3479095"/>
                <a:ext cx="676359" cy="39074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grpSp>
            <p:nvGrpSpPr>
              <p:cNvPr id="85" name="Group 84"/>
              <p:cNvGrpSpPr/>
              <p:nvPr/>
            </p:nvGrpSpPr>
            <p:grpSpPr>
              <a:xfrm>
                <a:off x="1869755" y="3469377"/>
                <a:ext cx="865741" cy="424490"/>
                <a:chOff x="1258935" y="3805405"/>
                <a:chExt cx="424448" cy="424490"/>
              </a:xfrm>
            </p:grpSpPr>
            <p:pic>
              <p:nvPicPr>
                <p:cNvPr id="86" name="Picture 85" descr="server-black-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935" y="3805405"/>
                  <a:ext cx="424448" cy="424490"/>
                </a:xfrm>
                <a:prstGeom prst="rect">
                  <a:avLst/>
                </a:prstGeom>
              </p:spPr>
            </p:pic>
            <p:sp>
              <p:nvSpPr>
                <p:cNvPr id="87" name="TextBox 86"/>
                <p:cNvSpPr txBox="1"/>
                <p:nvPr/>
              </p:nvSpPr>
              <p:spPr>
                <a:xfrm>
                  <a:off x="1399963" y="3883492"/>
                  <a:ext cx="135322" cy="161583"/>
                </a:xfrm>
                <a:prstGeom prst="rect">
                  <a:avLst/>
                </a:prstGeom>
                <a:solidFill>
                  <a:srgbClr val="000000"/>
                </a:solidFill>
              </p:spPr>
              <p:txBody>
                <a:bodyPr wrap="none" lIns="0" tIns="0" rIns="0" bIns="0" rtlCol="0">
                  <a:spAutoFit/>
                </a:bodyPr>
                <a:lstStyle/>
                <a:p>
                  <a:r>
                    <a:rPr lang="en-US" sz="1050" b="1" dirty="0" smtClean="0">
                      <a:solidFill>
                        <a:srgbClr val="FFFFFF"/>
                      </a:solidFill>
                    </a:rPr>
                    <a:t>WEB</a:t>
                  </a:r>
                </a:p>
              </p:txBody>
            </p:sp>
          </p:grpSp>
        </p:grpSp>
      </p:grpSp>
      <p:grpSp>
        <p:nvGrpSpPr>
          <p:cNvPr id="98" name="Group 97"/>
          <p:cNvGrpSpPr/>
          <p:nvPr/>
        </p:nvGrpSpPr>
        <p:grpSpPr>
          <a:xfrm>
            <a:off x="1524000" y="590550"/>
            <a:ext cx="6934200" cy="1032451"/>
            <a:chOff x="1524000" y="590550"/>
            <a:chExt cx="6934200" cy="1032451"/>
          </a:xfrm>
        </p:grpSpPr>
        <p:grpSp>
          <p:nvGrpSpPr>
            <p:cNvPr id="99" name="Group 98"/>
            <p:cNvGrpSpPr/>
            <p:nvPr/>
          </p:nvGrpSpPr>
          <p:grpSpPr>
            <a:xfrm>
              <a:off x="1524000" y="590550"/>
              <a:ext cx="6934200" cy="1032451"/>
              <a:chOff x="-2304" y="590550"/>
              <a:chExt cx="7116915" cy="1032451"/>
            </a:xfrm>
          </p:grpSpPr>
          <p:sp>
            <p:nvSpPr>
              <p:cNvPr id="101" name="Right Arrow 100"/>
              <p:cNvSpPr/>
              <p:nvPr/>
            </p:nvSpPr>
            <p:spPr>
              <a:xfrm>
                <a:off x="-2304" y="590550"/>
                <a:ext cx="7116915" cy="1032451"/>
              </a:xfrm>
              <a:prstGeom prst="rightArrow">
                <a:avLst>
                  <a:gd name="adj1" fmla="val 50000"/>
                  <a:gd name="adj2" fmla="val 37207"/>
                </a:avLst>
              </a:prstGeom>
              <a:ln/>
            </p:spPr>
            <p:style>
              <a:lnRef idx="1">
                <a:schemeClr val="accent3"/>
              </a:lnRef>
              <a:fillRef idx="3">
                <a:schemeClr val="accent3"/>
              </a:fillRef>
              <a:effectRef idx="2">
                <a:schemeClr val="accent3"/>
              </a:effectRef>
              <a:fontRef idx="minor">
                <a:schemeClr val="lt1"/>
              </a:fontRef>
            </p:style>
            <p:txBody>
              <a:bodyPr lIns="51322" tIns="25662" rIns="51322" bIns="25662" rtlCol="0" anchor="ctr"/>
              <a:lstStyle/>
              <a:p>
                <a:pPr algn="ctr" defTabSz="814679"/>
                <a:endParaRPr lang="en-US" dirty="0">
                  <a:solidFill>
                    <a:prstClr val="white"/>
                  </a:solidFill>
                  <a:latin typeface="Calibri"/>
                </a:endParaRPr>
              </a:p>
            </p:txBody>
          </p:sp>
          <p:sp>
            <p:nvSpPr>
              <p:cNvPr id="102" name="TextBox 101"/>
              <p:cNvSpPr txBox="1"/>
              <p:nvPr/>
            </p:nvSpPr>
            <p:spPr>
              <a:xfrm>
                <a:off x="5472246" y="895350"/>
                <a:ext cx="1163740" cy="421157"/>
              </a:xfrm>
              <a:prstGeom prst="rect">
                <a:avLst/>
              </a:prstGeom>
              <a:noFill/>
            </p:spPr>
            <p:txBody>
              <a:bodyPr wrap="square" lIns="51322" tIns="25662" rIns="51322" bIns="25662" rtlCol="0">
                <a:spAutoFit/>
              </a:bodyPr>
              <a:lstStyle/>
              <a:p>
                <a:pPr algn="ctr" defTabSz="814679"/>
                <a:r>
                  <a:rPr lang="sl-SI" sz="1200" b="1" dirty="0" smtClean="0">
                    <a:solidFill>
                      <a:prstClr val="white"/>
                    </a:solidFill>
                    <a:latin typeface="Calibri"/>
                  </a:rPr>
                  <a:t>Oškodovanje</a:t>
                </a:r>
              </a:p>
              <a:p>
                <a:pPr algn="ctr" defTabSz="814679"/>
                <a:r>
                  <a:rPr lang="sl-SI" sz="1200" b="1" dirty="0" smtClean="0">
                    <a:solidFill>
                      <a:prstClr val="white"/>
                    </a:solidFill>
                    <a:latin typeface="Calibri"/>
                  </a:rPr>
                  <a:t>organizacije</a:t>
                </a:r>
                <a:endParaRPr lang="en-US" sz="1200" b="1" dirty="0">
                  <a:solidFill>
                    <a:prstClr val="white"/>
                  </a:solidFill>
                  <a:latin typeface="Calibri"/>
                </a:endParaRPr>
              </a:p>
            </p:txBody>
          </p:sp>
          <p:sp>
            <p:nvSpPr>
              <p:cNvPr id="103" name="TextBox 102"/>
              <p:cNvSpPr txBox="1"/>
              <p:nvPr/>
            </p:nvSpPr>
            <p:spPr>
              <a:xfrm>
                <a:off x="3747460" y="895350"/>
                <a:ext cx="1554779" cy="421157"/>
              </a:xfrm>
              <a:prstGeom prst="rect">
                <a:avLst/>
              </a:prstGeom>
              <a:noFill/>
            </p:spPr>
            <p:txBody>
              <a:bodyPr wrap="square" lIns="51322" tIns="25662" rIns="51322" bIns="25662" rtlCol="0">
                <a:spAutoFit/>
              </a:bodyPr>
              <a:lstStyle/>
              <a:p>
                <a:pPr algn="ctr" defTabSz="814679"/>
                <a:r>
                  <a:rPr lang="sl-SI" sz="1200" b="1" dirty="0" smtClean="0">
                    <a:solidFill>
                      <a:prstClr val="white"/>
                    </a:solidFill>
                    <a:latin typeface="Calibri"/>
                  </a:rPr>
                  <a:t>Sprememba </a:t>
                </a:r>
                <a:br>
                  <a:rPr lang="sl-SI" sz="1200" b="1" dirty="0" smtClean="0">
                    <a:solidFill>
                      <a:prstClr val="white"/>
                    </a:solidFill>
                    <a:latin typeface="Calibri"/>
                  </a:rPr>
                </a:br>
                <a:r>
                  <a:rPr lang="sl-SI" sz="1200" b="1" dirty="0" smtClean="0">
                    <a:solidFill>
                      <a:prstClr val="white"/>
                    </a:solidFill>
                    <a:latin typeface="Calibri"/>
                  </a:rPr>
                  <a:t>okolja</a:t>
                </a:r>
                <a:endParaRPr lang="en-US" sz="1200" b="1" dirty="0">
                  <a:solidFill>
                    <a:prstClr val="white"/>
                  </a:solidFill>
                  <a:latin typeface="Calibri"/>
                </a:endParaRPr>
              </a:p>
            </p:txBody>
          </p:sp>
          <p:sp>
            <p:nvSpPr>
              <p:cNvPr id="104" name="TextBox 103"/>
              <p:cNvSpPr txBox="1"/>
              <p:nvPr/>
            </p:nvSpPr>
            <p:spPr>
              <a:xfrm>
                <a:off x="2269937" y="900873"/>
                <a:ext cx="1403528" cy="421157"/>
              </a:xfrm>
              <a:prstGeom prst="rect">
                <a:avLst/>
              </a:prstGeom>
              <a:noFill/>
            </p:spPr>
            <p:txBody>
              <a:bodyPr wrap="square" lIns="51322" tIns="25662" rIns="51322" bIns="25662" rtlCol="0">
                <a:spAutoFit/>
              </a:bodyPr>
              <a:lstStyle/>
              <a:p>
                <a:pPr algn="ctr" defTabSz="814679"/>
                <a:r>
                  <a:rPr lang="sl-SI" sz="1200" b="1" dirty="0" smtClean="0">
                    <a:solidFill>
                      <a:prstClr val="white"/>
                    </a:solidFill>
                    <a:latin typeface="Calibri"/>
                  </a:rPr>
                  <a:t>Pridobitev dostopa</a:t>
                </a:r>
              </a:p>
              <a:p>
                <a:pPr algn="ctr" defTabSz="814679"/>
                <a:r>
                  <a:rPr lang="sl-SI" sz="1200" b="1" dirty="0">
                    <a:solidFill>
                      <a:prstClr val="white"/>
                    </a:solidFill>
                    <a:latin typeface="Calibri"/>
                  </a:rPr>
                  <a:t>d</a:t>
                </a:r>
                <a:r>
                  <a:rPr lang="sl-SI" sz="1200" b="1" dirty="0" smtClean="0">
                    <a:solidFill>
                      <a:prstClr val="white"/>
                    </a:solidFill>
                    <a:latin typeface="Calibri"/>
                  </a:rPr>
                  <a:t>o sistema</a:t>
                </a:r>
                <a:endParaRPr lang="en-US" sz="1200" b="1" dirty="0">
                  <a:solidFill>
                    <a:prstClr val="white"/>
                  </a:solidFill>
                  <a:latin typeface="Calibri"/>
                </a:endParaRPr>
              </a:p>
            </p:txBody>
          </p:sp>
        </p:grpSp>
        <p:sp>
          <p:nvSpPr>
            <p:cNvPr id="100" name="TextBox 99"/>
            <p:cNvSpPr txBox="1"/>
            <p:nvPr/>
          </p:nvSpPr>
          <p:spPr>
            <a:xfrm>
              <a:off x="1676400" y="971550"/>
              <a:ext cx="1447800" cy="298046"/>
            </a:xfrm>
            <a:prstGeom prst="rect">
              <a:avLst/>
            </a:prstGeom>
            <a:noFill/>
          </p:spPr>
          <p:txBody>
            <a:bodyPr wrap="square" lIns="51322" tIns="25662" rIns="51322" bIns="25662" rtlCol="0">
              <a:spAutoFit/>
            </a:bodyPr>
            <a:lstStyle/>
            <a:p>
              <a:pPr algn="ctr" defTabSz="814679"/>
              <a:r>
                <a:rPr lang="sl-SI" b="1" dirty="0" smtClean="0">
                  <a:solidFill>
                    <a:prstClr val="black"/>
                  </a:solidFill>
                  <a:latin typeface="Calibri"/>
                </a:rPr>
                <a:t>Prenos</a:t>
              </a:r>
              <a:endParaRPr lang="en-US" b="1" dirty="0">
                <a:solidFill>
                  <a:prstClr val="black"/>
                </a:solidFill>
                <a:latin typeface="Calibri"/>
              </a:endParaRPr>
            </a:p>
          </p:txBody>
        </p:sp>
      </p:grpSp>
      <p:grpSp>
        <p:nvGrpSpPr>
          <p:cNvPr id="66" name="Group 65"/>
          <p:cNvGrpSpPr/>
          <p:nvPr/>
        </p:nvGrpSpPr>
        <p:grpSpPr>
          <a:xfrm>
            <a:off x="3955693" y="3810648"/>
            <a:ext cx="1163885" cy="764941"/>
            <a:chOff x="3955693" y="3810648"/>
            <a:chExt cx="1163885" cy="764941"/>
          </a:xfrm>
        </p:grpSpPr>
        <p:sp>
          <p:nvSpPr>
            <p:cNvPr id="42" name="Arc 41"/>
            <p:cNvSpPr/>
            <p:nvPr/>
          </p:nvSpPr>
          <p:spPr>
            <a:xfrm rot="1109311">
              <a:off x="3955693" y="3810648"/>
              <a:ext cx="850209" cy="299164"/>
            </a:xfrm>
            <a:prstGeom prst="arc">
              <a:avLst>
                <a:gd name="adj1" fmla="val 11963239"/>
                <a:gd name="adj2" fmla="val 20793646"/>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52" name="Group 51"/>
            <p:cNvGrpSpPr/>
            <p:nvPr/>
          </p:nvGrpSpPr>
          <p:grpSpPr>
            <a:xfrm>
              <a:off x="4748782" y="3942133"/>
              <a:ext cx="370796" cy="633456"/>
              <a:chOff x="4748782" y="3942133"/>
              <a:chExt cx="370796" cy="633456"/>
            </a:xfrm>
          </p:grpSpPr>
          <p:sp>
            <p:nvSpPr>
              <p:cNvPr id="59" name="TextBox 58"/>
              <p:cNvSpPr txBox="1"/>
              <p:nvPr/>
            </p:nvSpPr>
            <p:spPr>
              <a:xfrm>
                <a:off x="4816508" y="4400550"/>
                <a:ext cx="270569" cy="175039"/>
              </a:xfrm>
              <a:prstGeom prst="rect">
                <a:avLst/>
              </a:prstGeom>
            </p:spPr>
            <p:txBody>
              <a:bodyPr wrap="none" lIns="51426" tIns="25713" rIns="51426" bIns="25713" rtlCol="0">
                <a:spAutoFit/>
              </a:bodyPr>
              <a:lstStyle/>
              <a:p>
                <a:r>
                  <a:rPr lang="en-US" sz="800" dirty="0" smtClean="0">
                    <a:solidFill>
                      <a:prstClr val="black"/>
                    </a:solidFill>
                  </a:rPr>
                  <a:t>.pdf</a:t>
                </a:r>
              </a:p>
            </p:txBody>
          </p:sp>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8782" y="3942133"/>
                <a:ext cx="370796" cy="318718"/>
              </a:xfrm>
              <a:prstGeom prst="rect">
                <a:avLst/>
              </a:prstGeom>
            </p:spPr>
          </p:pic>
        </p:grpSp>
      </p:grpSp>
      <p:pic>
        <p:nvPicPr>
          <p:cNvPr id="25" name="Picture 24" descr="attack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9" y="1948513"/>
            <a:ext cx="358588" cy="381000"/>
          </a:xfrm>
          <a:prstGeom prst="rect">
            <a:avLst/>
          </a:prstGeom>
        </p:spPr>
      </p:pic>
      <p:sp>
        <p:nvSpPr>
          <p:cNvPr id="58" name="TextBox 57"/>
          <p:cNvSpPr txBox="1"/>
          <p:nvPr/>
        </p:nvSpPr>
        <p:spPr>
          <a:xfrm>
            <a:off x="4939897" y="3611777"/>
            <a:ext cx="1912044" cy="298149"/>
          </a:xfrm>
          <a:prstGeom prst="rect">
            <a:avLst/>
          </a:prstGeom>
        </p:spPr>
        <p:txBody>
          <a:bodyPr wrap="none" lIns="51426" tIns="25713" rIns="51426" bIns="25713" rtlCol="0">
            <a:spAutoFit/>
          </a:bodyPr>
          <a:lstStyle/>
          <a:p>
            <a:r>
              <a:rPr lang="sl-SI" sz="800" dirty="0">
                <a:solidFill>
                  <a:prstClr val="black"/>
                </a:solidFill>
              </a:rPr>
              <a:t>o</a:t>
            </a:r>
            <a:r>
              <a:rPr lang="sl-SI" sz="800" dirty="0" smtClean="0">
                <a:solidFill>
                  <a:prstClr val="black"/>
                </a:solidFill>
              </a:rPr>
              <a:t>dpremo </a:t>
            </a:r>
            <a:r>
              <a:rPr lang="en-US" sz="800" dirty="0" smtClean="0">
                <a:solidFill>
                  <a:prstClr val="black"/>
                </a:solidFill>
              </a:rPr>
              <a:t>.pdf</a:t>
            </a:r>
            <a:r>
              <a:rPr lang="sl-SI" sz="800" dirty="0" smtClean="0">
                <a:solidFill>
                  <a:prstClr val="black"/>
                </a:solidFill>
              </a:rPr>
              <a:t>, razpakira se malware,</a:t>
            </a:r>
          </a:p>
          <a:p>
            <a:r>
              <a:rPr lang="sl-SI" sz="800" dirty="0" smtClean="0">
                <a:solidFill>
                  <a:prstClr val="black"/>
                </a:solidFill>
              </a:rPr>
              <a:t>Ki zamenja delujoče in dovoljene aplikacije.</a:t>
            </a:r>
            <a:endParaRPr lang="en-US" sz="800" dirty="0" smtClean="0">
              <a:solidFill>
                <a:prstClr val="black"/>
              </a:solidFill>
            </a:endParaRPr>
          </a:p>
        </p:txBody>
      </p:sp>
      <p:grpSp>
        <p:nvGrpSpPr>
          <p:cNvPr id="69" name="Group 68"/>
          <p:cNvGrpSpPr/>
          <p:nvPr/>
        </p:nvGrpSpPr>
        <p:grpSpPr>
          <a:xfrm>
            <a:off x="6131803" y="4013294"/>
            <a:ext cx="1170303" cy="578383"/>
            <a:chOff x="6131803" y="4013294"/>
            <a:chExt cx="1170303" cy="578383"/>
          </a:xfrm>
        </p:grpSpPr>
        <p:sp>
          <p:nvSpPr>
            <p:cNvPr id="44" name="Arc 43"/>
            <p:cNvSpPr/>
            <p:nvPr/>
          </p:nvSpPr>
          <p:spPr>
            <a:xfrm flipV="1">
              <a:off x="6131803" y="4013294"/>
              <a:ext cx="630987" cy="304800"/>
            </a:xfrm>
            <a:prstGeom prst="arc">
              <a:avLst>
                <a:gd name="adj1" fmla="val 11457168"/>
                <a:gd name="adj2" fmla="val 20063623"/>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57" name="Group 56"/>
            <p:cNvGrpSpPr/>
            <p:nvPr/>
          </p:nvGrpSpPr>
          <p:grpSpPr>
            <a:xfrm>
              <a:off x="6706478" y="4107598"/>
              <a:ext cx="595628" cy="484079"/>
              <a:chOff x="6706478" y="4107598"/>
              <a:chExt cx="595628" cy="484079"/>
            </a:xfrm>
          </p:grpSpPr>
          <p:pic>
            <p:nvPicPr>
              <p:cNvPr id="38" name="Picture 37"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0417" y="4107598"/>
                <a:ext cx="347933" cy="258170"/>
              </a:xfrm>
              <a:prstGeom prst="rect">
                <a:avLst/>
              </a:prstGeom>
            </p:spPr>
          </p:pic>
          <p:sp>
            <p:nvSpPr>
              <p:cNvPr id="61" name="TextBox 60"/>
              <p:cNvSpPr txBox="1"/>
              <p:nvPr/>
            </p:nvSpPr>
            <p:spPr>
              <a:xfrm>
                <a:off x="6706478" y="4416638"/>
                <a:ext cx="595628" cy="175039"/>
              </a:xfrm>
              <a:prstGeom prst="rect">
                <a:avLst/>
              </a:prstGeom>
            </p:spPr>
            <p:txBody>
              <a:bodyPr wrap="none" lIns="51426" tIns="25713" rIns="51426" bIns="25713" rtlCol="0">
                <a:spAutoFit/>
              </a:bodyPr>
              <a:lstStyle/>
              <a:p>
                <a:r>
                  <a:rPr lang="en-US" sz="800" dirty="0" smtClean="0">
                    <a:solidFill>
                      <a:prstClr val="black"/>
                    </a:solidFill>
                  </a:rPr>
                  <a:t>Svchost.exe</a:t>
                </a:r>
              </a:p>
            </p:txBody>
          </p:sp>
        </p:grpSp>
      </p:grpSp>
      <p:grpSp>
        <p:nvGrpSpPr>
          <p:cNvPr id="70" name="Group 69"/>
          <p:cNvGrpSpPr/>
          <p:nvPr/>
        </p:nvGrpSpPr>
        <p:grpSpPr>
          <a:xfrm>
            <a:off x="5141581" y="3903504"/>
            <a:ext cx="1039432" cy="695687"/>
            <a:chOff x="5141581" y="3903504"/>
            <a:chExt cx="1039432" cy="695687"/>
          </a:xfrm>
        </p:grpSpPr>
        <p:grpSp>
          <p:nvGrpSpPr>
            <p:cNvPr id="67" name="Group 66"/>
            <p:cNvGrpSpPr/>
            <p:nvPr/>
          </p:nvGrpSpPr>
          <p:grpSpPr>
            <a:xfrm>
              <a:off x="5141581" y="3903504"/>
              <a:ext cx="1039432" cy="695687"/>
              <a:chOff x="5141581" y="3903504"/>
              <a:chExt cx="1039432" cy="695687"/>
            </a:xfrm>
          </p:grpSpPr>
          <p:sp>
            <p:nvSpPr>
              <p:cNvPr id="43" name="Arc 42"/>
              <p:cNvSpPr/>
              <p:nvPr/>
            </p:nvSpPr>
            <p:spPr>
              <a:xfrm flipV="1">
                <a:off x="5141581" y="3982012"/>
                <a:ext cx="626498" cy="304800"/>
              </a:xfrm>
              <a:prstGeom prst="arc">
                <a:avLst>
                  <a:gd name="adj1" fmla="val 11457168"/>
                  <a:gd name="adj2" fmla="val 19936785"/>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53" name="Group 52"/>
              <p:cNvGrpSpPr/>
              <p:nvPr/>
            </p:nvGrpSpPr>
            <p:grpSpPr>
              <a:xfrm>
                <a:off x="5677299" y="3903504"/>
                <a:ext cx="503714" cy="695687"/>
                <a:chOff x="5677299" y="3903504"/>
                <a:chExt cx="503714" cy="695687"/>
              </a:xfrm>
            </p:grpSpPr>
            <p:pic>
              <p:nvPicPr>
                <p:cNvPr id="39" name="Picture 38" descr="app-orange-8.png"/>
                <p:cNvPicPr>
                  <a:picLocks noChangeAspect="1"/>
                </p:cNvPicPr>
                <p:nvPr/>
              </p:nvPicPr>
              <p:blipFill>
                <a:blip r:embed="rId8">
                  <a:biLevel thresh="50000"/>
                  <a:extLst>
                    <a:ext uri="{28A0092B-C50C-407E-A947-70E740481C1C}">
                      <a14:useLocalDpi xmlns:a14="http://schemas.microsoft.com/office/drawing/2010/main" val="0"/>
                    </a:ext>
                  </a:extLst>
                </a:blip>
                <a:stretch>
                  <a:fillRect/>
                </a:stretch>
              </p:blipFill>
              <p:spPr>
                <a:xfrm>
                  <a:off x="5677299" y="3903504"/>
                  <a:ext cx="448780" cy="464690"/>
                </a:xfrm>
                <a:prstGeom prst="rect">
                  <a:avLst/>
                </a:prstGeom>
              </p:spPr>
            </p:pic>
            <p:sp>
              <p:nvSpPr>
                <p:cNvPr id="60" name="TextBox 59"/>
                <p:cNvSpPr txBox="1"/>
                <p:nvPr/>
              </p:nvSpPr>
              <p:spPr>
                <a:xfrm>
                  <a:off x="5730908" y="4424152"/>
                  <a:ext cx="450105" cy="175039"/>
                </a:xfrm>
                <a:prstGeom prst="rect">
                  <a:avLst/>
                </a:prstGeom>
              </p:spPr>
              <p:txBody>
                <a:bodyPr wrap="none" lIns="51426" tIns="25713" rIns="51426" bIns="25713" rtlCol="0">
                  <a:spAutoFit/>
                </a:bodyPr>
                <a:lstStyle/>
                <a:p>
                  <a:r>
                    <a:rPr lang="en-US" sz="800" dirty="0" smtClean="0">
                      <a:solidFill>
                        <a:prstClr val="black"/>
                      </a:solidFill>
                    </a:rPr>
                    <a:t>Calc.exe</a:t>
                  </a:r>
                </a:p>
              </p:txBody>
            </p:sp>
          </p:grpSp>
        </p:grpSp>
        <p:pic>
          <p:nvPicPr>
            <p:cNvPr id="91" name="Picture 90"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686" y="3906763"/>
              <a:ext cx="270108" cy="200423"/>
            </a:xfrm>
            <a:prstGeom prst="rect">
              <a:avLst/>
            </a:prstGeom>
          </p:spPr>
        </p:pic>
      </p:grpSp>
      <p:grpSp>
        <p:nvGrpSpPr>
          <p:cNvPr id="37" name="Group 36"/>
          <p:cNvGrpSpPr/>
          <p:nvPr/>
        </p:nvGrpSpPr>
        <p:grpSpPr>
          <a:xfrm>
            <a:off x="1914352" y="1516825"/>
            <a:ext cx="2597356" cy="826325"/>
            <a:chOff x="1914352" y="1516825"/>
            <a:chExt cx="2597356" cy="826325"/>
          </a:xfrm>
        </p:grpSpPr>
        <p:sp>
          <p:nvSpPr>
            <p:cNvPr id="17" name="TextBox 16"/>
            <p:cNvSpPr txBox="1"/>
            <p:nvPr/>
          </p:nvSpPr>
          <p:spPr>
            <a:xfrm>
              <a:off x="2121624" y="1617564"/>
              <a:ext cx="969478" cy="298149"/>
            </a:xfrm>
            <a:prstGeom prst="rect">
              <a:avLst/>
            </a:prstGeom>
          </p:spPr>
          <p:txBody>
            <a:bodyPr wrap="none" lIns="51426" tIns="25713" rIns="51426" bIns="25713" rtlCol="0">
              <a:spAutoFit/>
            </a:bodyPr>
            <a:lstStyle/>
            <a:p>
              <a:r>
                <a:rPr lang="sl-SI" sz="800" dirty="0" smtClean="0">
                  <a:solidFill>
                    <a:prstClr val="black"/>
                  </a:solidFill>
                </a:rPr>
                <a:t>Napad spletne strani</a:t>
              </a:r>
              <a:endParaRPr lang="en-US" sz="800" dirty="0" smtClean="0">
                <a:solidFill>
                  <a:prstClr val="black"/>
                </a:solidFill>
              </a:endParaRPr>
            </a:p>
            <a:p>
              <a:r>
                <a:rPr lang="sl-SI" sz="800" dirty="0" smtClean="0">
                  <a:solidFill>
                    <a:prstClr val="black"/>
                  </a:solidFill>
                </a:rPr>
                <a:t>Kraja </a:t>
              </a:r>
              <a:r>
                <a:rPr lang="en-US" sz="800" dirty="0" smtClean="0">
                  <a:solidFill>
                    <a:prstClr val="black"/>
                  </a:solidFill>
                </a:rPr>
                <a:t>.pdf </a:t>
              </a:r>
              <a:r>
                <a:rPr lang="sl-SI" sz="800" dirty="0" smtClean="0">
                  <a:solidFill>
                    <a:prstClr val="black"/>
                  </a:solidFill>
                </a:rPr>
                <a:t>datotek</a:t>
              </a:r>
              <a:endParaRPr lang="en-US" sz="800" dirty="0" smtClean="0">
                <a:solidFill>
                  <a:prstClr val="black"/>
                </a:solidFill>
              </a:endParaRPr>
            </a:p>
          </p:txBody>
        </p:sp>
        <p:grpSp>
          <p:nvGrpSpPr>
            <p:cNvPr id="23" name="Group 22"/>
            <p:cNvGrpSpPr/>
            <p:nvPr/>
          </p:nvGrpSpPr>
          <p:grpSpPr>
            <a:xfrm>
              <a:off x="1914352" y="1516825"/>
              <a:ext cx="2597356" cy="826325"/>
              <a:chOff x="1914352" y="1516825"/>
              <a:chExt cx="2597356" cy="826325"/>
            </a:xfrm>
          </p:grpSpPr>
          <p:sp>
            <p:nvSpPr>
              <p:cNvPr id="5" name="Arc 4"/>
              <p:cNvSpPr/>
              <p:nvPr/>
            </p:nvSpPr>
            <p:spPr>
              <a:xfrm>
                <a:off x="1914352" y="1516825"/>
                <a:ext cx="1743248" cy="704177"/>
              </a:xfrm>
              <a:prstGeom prst="arc">
                <a:avLst>
                  <a:gd name="adj1" fmla="val 10801288"/>
                  <a:gd name="adj2" fmla="val 20533828"/>
                </a:avLst>
              </a:prstGeom>
              <a:ln>
                <a:solidFill>
                  <a:schemeClr val="tx1"/>
                </a:solidFill>
                <a:headEnd type="triangle"/>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nvGrpSpPr>
              <p:cNvPr id="20" name="Group 19"/>
              <p:cNvGrpSpPr/>
              <p:nvPr/>
            </p:nvGrpSpPr>
            <p:grpSpPr>
              <a:xfrm>
                <a:off x="3368708" y="1581150"/>
                <a:ext cx="1143000" cy="762000"/>
                <a:chOff x="3368708" y="1581150"/>
                <a:chExt cx="1143000" cy="762000"/>
              </a:xfrm>
            </p:grpSpPr>
            <p:grpSp>
              <p:nvGrpSpPr>
                <p:cNvPr id="18" name="Group 17"/>
                <p:cNvGrpSpPr/>
                <p:nvPr/>
              </p:nvGrpSpPr>
              <p:grpSpPr>
                <a:xfrm>
                  <a:off x="3368708" y="1581150"/>
                  <a:ext cx="1143000" cy="762000"/>
                  <a:chOff x="3368708" y="1581150"/>
                  <a:chExt cx="1143000" cy="762000"/>
                </a:xfrm>
              </p:grpSpPr>
              <p:sp>
                <p:nvSpPr>
                  <p:cNvPr id="6" name="Rectangle 5"/>
                  <p:cNvSpPr/>
                  <p:nvPr/>
                </p:nvSpPr>
                <p:spPr>
                  <a:xfrm>
                    <a:off x="3368708" y="1581150"/>
                    <a:ext cx="1143000" cy="762000"/>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8" name="TextBox 7"/>
                  <p:cNvSpPr txBox="1"/>
                  <p:nvPr/>
                </p:nvSpPr>
                <p:spPr>
                  <a:xfrm>
                    <a:off x="3980538" y="1590394"/>
                    <a:ext cx="496593" cy="390482"/>
                  </a:xfrm>
                  <a:prstGeom prst="rect">
                    <a:avLst/>
                  </a:prstGeom>
                </p:spPr>
                <p:txBody>
                  <a:bodyPr wrap="none" lIns="51426" tIns="25713" rIns="51426" bIns="25713" rtlCol="0">
                    <a:spAutoFit/>
                  </a:bodyPr>
                  <a:lstStyle/>
                  <a:p>
                    <a:r>
                      <a:rPr lang="sl-SI" sz="1100" dirty="0" smtClean="0">
                        <a:solidFill>
                          <a:prstClr val="black"/>
                        </a:solidFill>
                      </a:rPr>
                      <a:t>Spletni</a:t>
                    </a:r>
                  </a:p>
                  <a:p>
                    <a:r>
                      <a:rPr lang="sl-SI" sz="1100" dirty="0" smtClean="0">
                        <a:solidFill>
                          <a:prstClr val="black"/>
                        </a:solidFill>
                      </a:rPr>
                      <a:t>portal</a:t>
                    </a:r>
                    <a:endParaRPr lang="en-US" sz="1100" dirty="0" smtClean="0">
                      <a:solidFill>
                        <a:prstClr val="black"/>
                      </a:solidFill>
                    </a:endParaRPr>
                  </a:p>
                </p:txBody>
              </p:sp>
            </p:grpSp>
            <p:grpSp>
              <p:nvGrpSpPr>
                <p:cNvPr id="19" name="Group 18"/>
                <p:cNvGrpSpPr/>
                <p:nvPr/>
              </p:nvGrpSpPr>
              <p:grpSpPr>
                <a:xfrm>
                  <a:off x="3659828" y="1749203"/>
                  <a:ext cx="305747" cy="262805"/>
                  <a:chOff x="3659828" y="1749203"/>
                  <a:chExt cx="305747" cy="262805"/>
                </a:xfrm>
              </p:grpSpPr>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828" y="1749203"/>
                    <a:ext cx="305747" cy="262805"/>
                  </a:xfrm>
                  <a:prstGeom prst="rect">
                    <a:avLst/>
                  </a:prstGeom>
                </p:spPr>
              </p:pic>
              <p:sp>
                <p:nvSpPr>
                  <p:cNvPr id="14" name="TextBox 13"/>
                  <p:cNvSpPr txBox="1"/>
                  <p:nvPr/>
                </p:nvSpPr>
                <p:spPr>
                  <a:xfrm>
                    <a:off x="3695449" y="1862665"/>
                    <a:ext cx="232097" cy="144261"/>
                  </a:xfrm>
                  <a:prstGeom prst="rect">
                    <a:avLst/>
                  </a:prstGeom>
                  <a:noFill/>
                </p:spPr>
                <p:txBody>
                  <a:bodyPr wrap="none" lIns="51426" tIns="25713" rIns="51426" bIns="25713" rtlCol="0">
                    <a:spAutoFit/>
                  </a:bodyPr>
                  <a:lstStyle/>
                  <a:p>
                    <a:r>
                      <a:rPr lang="en-US" sz="600" b="1" dirty="0" smtClean="0">
                        <a:solidFill>
                          <a:prstClr val="black"/>
                        </a:solidFill>
                      </a:rPr>
                      <a:t>.</a:t>
                    </a:r>
                    <a:r>
                      <a:rPr lang="en-US" sz="600" b="1" dirty="0" err="1" smtClean="0">
                        <a:solidFill>
                          <a:prstClr val="black"/>
                        </a:solidFill>
                      </a:rPr>
                      <a:t>pdf</a:t>
                    </a:r>
                    <a:endParaRPr lang="en-US" sz="600" b="1" dirty="0" smtClean="0">
                      <a:solidFill>
                        <a:prstClr val="black"/>
                      </a:solidFill>
                    </a:endParaRPr>
                  </a:p>
                </p:txBody>
              </p:sp>
            </p:grpSp>
          </p:grpSp>
        </p:grpSp>
      </p:grpSp>
      <p:grpSp>
        <p:nvGrpSpPr>
          <p:cNvPr id="47" name="Group 46"/>
          <p:cNvGrpSpPr/>
          <p:nvPr/>
        </p:nvGrpSpPr>
        <p:grpSpPr>
          <a:xfrm>
            <a:off x="1524000" y="1957018"/>
            <a:ext cx="1713818" cy="817515"/>
            <a:chOff x="1524000" y="1957018"/>
            <a:chExt cx="1713818" cy="817515"/>
          </a:xfrm>
        </p:grpSpPr>
        <p:grpSp>
          <p:nvGrpSpPr>
            <p:cNvPr id="30" name="Group 29"/>
            <p:cNvGrpSpPr/>
            <p:nvPr/>
          </p:nvGrpSpPr>
          <p:grpSpPr>
            <a:xfrm>
              <a:off x="2075454" y="1957018"/>
              <a:ext cx="1162364" cy="466861"/>
              <a:chOff x="2075454" y="1957018"/>
              <a:chExt cx="1162364" cy="466861"/>
            </a:xfrm>
          </p:grpSpPr>
          <p:grpSp>
            <p:nvGrpSpPr>
              <p:cNvPr id="33" name="Group 32"/>
              <p:cNvGrpSpPr/>
              <p:nvPr/>
            </p:nvGrpSpPr>
            <p:grpSpPr>
              <a:xfrm>
                <a:off x="2075454" y="1957018"/>
                <a:ext cx="853562" cy="427269"/>
                <a:chOff x="2075454" y="1957018"/>
                <a:chExt cx="853562" cy="427269"/>
              </a:xfrm>
            </p:grpSpPr>
            <p:grpSp>
              <p:nvGrpSpPr>
                <p:cNvPr id="28" name="Group 27"/>
                <p:cNvGrpSpPr/>
                <p:nvPr/>
              </p:nvGrpSpPr>
              <p:grpSpPr>
                <a:xfrm>
                  <a:off x="2075454" y="1957018"/>
                  <a:ext cx="751370" cy="381000"/>
                  <a:chOff x="2274218" y="1957018"/>
                  <a:chExt cx="751370" cy="381000"/>
                </a:xfrm>
              </p:grpSpPr>
              <p:pic>
                <p:nvPicPr>
                  <p:cNvPr id="80" name="Picture 79" descr="attack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957018"/>
                    <a:ext cx="358588" cy="381000"/>
                  </a:xfrm>
                  <a:prstGeom prst="rect">
                    <a:avLst/>
                  </a:prstGeom>
                </p:spPr>
              </p:pic>
              <p:cxnSp>
                <p:nvCxnSpPr>
                  <p:cNvPr id="22" name="Straight Connector 21"/>
                  <p:cNvCxnSpPr/>
                  <p:nvPr/>
                </p:nvCxnSpPr>
                <p:spPr>
                  <a:xfrm flipV="1">
                    <a:off x="2274218" y="2236510"/>
                    <a:ext cx="408085" cy="1309"/>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pic>
              <p:nvPicPr>
                <p:cNvPr id="118" name="Picture 117" descr="person-blue-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3100" y="1962150"/>
                  <a:ext cx="385916" cy="422137"/>
                </a:xfrm>
                <a:prstGeom prst="rect">
                  <a:avLst/>
                </a:prstGeom>
              </p:spPr>
            </p:pic>
          </p:grpSp>
          <p:pic>
            <p:nvPicPr>
              <p:cNvPr id="97" name="Picture 9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5125" y="2137913"/>
                <a:ext cx="332693" cy="285966"/>
              </a:xfrm>
              <a:prstGeom prst="rect">
                <a:avLst/>
              </a:prstGeom>
            </p:spPr>
          </p:pic>
        </p:grpSp>
        <p:sp>
          <p:nvSpPr>
            <p:cNvPr id="119" name="TextBox 118"/>
            <p:cNvSpPr txBox="1"/>
            <p:nvPr/>
          </p:nvSpPr>
          <p:spPr>
            <a:xfrm>
              <a:off x="1524000" y="2476384"/>
              <a:ext cx="1219201" cy="298149"/>
            </a:xfrm>
            <a:prstGeom prst="rect">
              <a:avLst/>
            </a:prstGeom>
          </p:spPr>
          <p:txBody>
            <a:bodyPr wrap="square" lIns="51426" tIns="25713" rIns="51426" bIns="25713" rtlCol="0">
              <a:spAutoFit/>
            </a:bodyPr>
            <a:lstStyle/>
            <a:p>
              <a:r>
                <a:rPr lang="sl-SI" sz="800" b="1" dirty="0" smtClean="0">
                  <a:solidFill>
                    <a:prstClr val="black"/>
                  </a:solidFill>
                </a:rPr>
                <a:t>Napadalec pripravi </a:t>
              </a:r>
              <a:r>
                <a:rPr lang="en-US" sz="800" b="1" dirty="0" smtClean="0">
                  <a:solidFill>
                    <a:prstClr val="black"/>
                  </a:solidFill>
                </a:rPr>
                <a:t>malware, </a:t>
              </a:r>
              <a:r>
                <a:rPr lang="sl-SI" sz="800" b="1" dirty="0" smtClean="0">
                  <a:solidFill>
                    <a:prstClr val="black"/>
                  </a:solidFill>
                </a:rPr>
                <a:t>vključi v</a:t>
              </a:r>
              <a:r>
                <a:rPr lang="en-US" sz="800" b="1" dirty="0" smtClean="0">
                  <a:solidFill>
                    <a:prstClr val="black"/>
                  </a:solidFill>
                </a:rPr>
                <a:t> .pdf, </a:t>
              </a:r>
            </a:p>
          </p:txBody>
        </p:sp>
      </p:grpSp>
      <p:grpSp>
        <p:nvGrpSpPr>
          <p:cNvPr id="95" name="Group 94"/>
          <p:cNvGrpSpPr/>
          <p:nvPr/>
        </p:nvGrpSpPr>
        <p:grpSpPr>
          <a:xfrm>
            <a:off x="1245216" y="1983264"/>
            <a:ext cx="2412384" cy="1960086"/>
            <a:chOff x="1245216" y="1983264"/>
            <a:chExt cx="2412384" cy="1960086"/>
          </a:xfrm>
        </p:grpSpPr>
        <p:grpSp>
          <p:nvGrpSpPr>
            <p:cNvPr id="49" name="Group 48"/>
            <p:cNvGrpSpPr/>
            <p:nvPr/>
          </p:nvGrpSpPr>
          <p:grpSpPr>
            <a:xfrm>
              <a:off x="1245216" y="1983264"/>
              <a:ext cx="2412384" cy="1960086"/>
              <a:chOff x="1245216" y="1983264"/>
              <a:chExt cx="2412384" cy="1960086"/>
            </a:xfrm>
          </p:grpSpPr>
          <p:grpSp>
            <p:nvGrpSpPr>
              <p:cNvPr id="21" name="Group 20"/>
              <p:cNvGrpSpPr/>
              <p:nvPr/>
            </p:nvGrpSpPr>
            <p:grpSpPr>
              <a:xfrm>
                <a:off x="3223133" y="3638550"/>
                <a:ext cx="434467" cy="304800"/>
                <a:chOff x="1859680" y="3435665"/>
                <a:chExt cx="434467" cy="304800"/>
              </a:xfrm>
            </p:grpSpPr>
            <p:sp>
              <p:nvSpPr>
                <p:cNvPr id="16" name="Rectangle 15"/>
                <p:cNvSpPr/>
                <p:nvPr/>
              </p:nvSpPr>
              <p:spPr>
                <a:xfrm>
                  <a:off x="1859680" y="3435665"/>
                  <a:ext cx="434467" cy="304800"/>
                </a:xfrm>
                <a:prstGeom prst="rect">
                  <a:avLst/>
                </a:prstGeom>
                <a:solidFill>
                  <a:schemeClr val="bg1"/>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pic>
              <p:nvPicPr>
                <p:cNvPr id="48" name="Picture 47" descr="envelope-blue-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1120" y="3435665"/>
                  <a:ext cx="426677" cy="304800"/>
                </a:xfrm>
                <a:prstGeom prst="rect">
                  <a:avLst/>
                </a:prstGeom>
              </p:spPr>
            </p:pic>
          </p:grpSp>
          <p:grpSp>
            <p:nvGrpSpPr>
              <p:cNvPr id="32" name="Group 31"/>
              <p:cNvGrpSpPr/>
              <p:nvPr/>
            </p:nvGrpSpPr>
            <p:grpSpPr>
              <a:xfrm>
                <a:off x="1245216" y="1983264"/>
                <a:ext cx="2336186" cy="1807689"/>
                <a:chOff x="1245216" y="1983264"/>
                <a:chExt cx="2336186" cy="1807689"/>
              </a:xfrm>
            </p:grpSpPr>
            <p:sp>
              <p:nvSpPr>
                <p:cNvPr id="46" name="Arc 45"/>
                <p:cNvSpPr/>
                <p:nvPr/>
              </p:nvSpPr>
              <p:spPr>
                <a:xfrm rot="5400000" flipV="1">
                  <a:off x="2204417" y="2413969"/>
                  <a:ext cx="1807689" cy="946280"/>
                </a:xfrm>
                <a:prstGeom prst="arc">
                  <a:avLst>
                    <a:gd name="adj1" fmla="val 12568330"/>
                    <a:gd name="adj2" fmla="val 21333990"/>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5" name="TextBox 54"/>
                <p:cNvSpPr txBox="1"/>
                <p:nvPr/>
              </p:nvSpPr>
              <p:spPr>
                <a:xfrm>
                  <a:off x="1245216" y="2842180"/>
                  <a:ext cx="1089213" cy="298149"/>
                </a:xfrm>
                <a:prstGeom prst="rect">
                  <a:avLst/>
                </a:prstGeom>
              </p:spPr>
              <p:txBody>
                <a:bodyPr wrap="square" lIns="51426" tIns="25713" rIns="51426" bIns="25713" rtlCol="0">
                  <a:spAutoFit/>
                </a:bodyPr>
                <a:lstStyle/>
                <a:p>
                  <a:pPr algn="r"/>
                  <a:r>
                    <a:rPr lang="sl-SI" sz="800" b="1" dirty="0" smtClean="0">
                      <a:solidFill>
                        <a:prstClr val="black"/>
                      </a:solidFill>
                    </a:rPr>
                    <a:t>Pošlje povezavo</a:t>
                  </a:r>
                </a:p>
                <a:p>
                  <a:pPr algn="r"/>
                  <a:r>
                    <a:rPr lang="sl-SI" sz="800" b="1" dirty="0">
                      <a:solidFill>
                        <a:prstClr val="black"/>
                      </a:solidFill>
                    </a:rPr>
                    <a:t>p</a:t>
                  </a:r>
                  <a:r>
                    <a:rPr lang="sl-SI" sz="800" b="1" dirty="0" smtClean="0">
                      <a:solidFill>
                        <a:prstClr val="black"/>
                      </a:solidFill>
                    </a:rPr>
                    <a:t>reko </a:t>
                  </a:r>
                  <a:r>
                    <a:rPr lang="sl-SI" sz="800" b="1" dirty="0" err="1" smtClean="0">
                      <a:solidFill>
                        <a:prstClr val="black"/>
                      </a:solidFill>
                    </a:rPr>
                    <a:t>emaila</a:t>
                  </a:r>
                  <a:endParaRPr lang="en-US" sz="800" b="1" dirty="0" smtClean="0">
                    <a:solidFill>
                      <a:prstClr val="black"/>
                    </a:solidFill>
                  </a:endParaRPr>
                </a:p>
              </p:txBody>
            </p:sp>
            <p:grpSp>
              <p:nvGrpSpPr>
                <p:cNvPr id="41" name="Group 40"/>
                <p:cNvGrpSpPr/>
                <p:nvPr/>
              </p:nvGrpSpPr>
              <p:grpSpPr>
                <a:xfrm>
                  <a:off x="2370534" y="2808755"/>
                  <a:ext cx="424448" cy="424490"/>
                  <a:chOff x="8278040" y="2132473"/>
                  <a:chExt cx="424448" cy="424490"/>
                </a:xfrm>
              </p:grpSpPr>
              <p:sp>
                <p:nvSpPr>
                  <p:cNvPr id="40" name="Rectangle 39"/>
                  <p:cNvSpPr/>
                  <p:nvPr/>
                </p:nvSpPr>
                <p:spPr>
                  <a:xfrm>
                    <a:off x="8311702" y="2136790"/>
                    <a:ext cx="360725" cy="40577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grpSp>
                <p:nvGrpSpPr>
                  <p:cNvPr id="35" name="Group 34"/>
                  <p:cNvGrpSpPr/>
                  <p:nvPr/>
                </p:nvGrpSpPr>
                <p:grpSpPr>
                  <a:xfrm>
                    <a:off x="8278040" y="2132473"/>
                    <a:ext cx="424448" cy="424490"/>
                    <a:chOff x="1258935" y="3913349"/>
                    <a:chExt cx="424448" cy="424490"/>
                  </a:xfrm>
                </p:grpSpPr>
                <p:pic>
                  <p:nvPicPr>
                    <p:cNvPr id="76" name="Picture 75" descr="server-black-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8935" y="3913349"/>
                      <a:ext cx="424448" cy="424490"/>
                    </a:xfrm>
                    <a:prstGeom prst="rect">
                      <a:avLst/>
                    </a:prstGeom>
                  </p:spPr>
                </p:pic>
                <p:sp>
                  <p:nvSpPr>
                    <p:cNvPr id="29" name="TextBox 28"/>
                    <p:cNvSpPr txBox="1"/>
                    <p:nvPr/>
                  </p:nvSpPr>
                  <p:spPr>
                    <a:xfrm>
                      <a:off x="1323115" y="4007380"/>
                      <a:ext cx="294953" cy="161583"/>
                    </a:xfrm>
                    <a:prstGeom prst="rect">
                      <a:avLst/>
                    </a:prstGeom>
                    <a:solidFill>
                      <a:schemeClr val="tx1"/>
                    </a:solidFill>
                  </p:spPr>
                  <p:txBody>
                    <a:bodyPr wrap="none" lIns="0" tIns="0" rIns="0" bIns="0" rtlCol="0">
                      <a:spAutoFit/>
                    </a:bodyPr>
                    <a:lstStyle/>
                    <a:p>
                      <a:pPr algn="ctr"/>
                      <a:r>
                        <a:rPr lang="en-US" sz="1050" b="1" dirty="0" smtClean="0">
                          <a:solidFill>
                            <a:srgbClr val="FFFFFF"/>
                          </a:solidFill>
                        </a:rPr>
                        <a:t>MAIL</a:t>
                      </a:r>
                    </a:p>
                  </p:txBody>
                </p:sp>
              </p:grpSp>
            </p:grpSp>
          </p:grpSp>
        </p:grpSp>
        <p:pic>
          <p:nvPicPr>
            <p:cNvPr id="121" name="Picture 1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0604" y="3703289"/>
              <a:ext cx="152399" cy="130994"/>
            </a:xfrm>
            <a:prstGeom prst="rect">
              <a:avLst/>
            </a:prstGeom>
            <a:ln>
              <a:noFill/>
            </a:ln>
          </p:spPr>
        </p:pic>
      </p:grpSp>
      <p:grpSp>
        <p:nvGrpSpPr>
          <p:cNvPr id="96" name="Group 95"/>
          <p:cNvGrpSpPr/>
          <p:nvPr/>
        </p:nvGrpSpPr>
        <p:grpSpPr>
          <a:xfrm>
            <a:off x="3185459" y="3356161"/>
            <a:ext cx="1391521" cy="603064"/>
            <a:chOff x="3185459" y="3356161"/>
            <a:chExt cx="1391521" cy="603064"/>
          </a:xfrm>
        </p:grpSpPr>
        <p:pic>
          <p:nvPicPr>
            <p:cNvPr id="93" name="Picture 9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78793" y="3670037"/>
              <a:ext cx="336442" cy="289188"/>
            </a:xfrm>
            <a:prstGeom prst="rect">
              <a:avLst/>
            </a:prstGeom>
          </p:spPr>
        </p:pic>
        <p:sp>
          <p:nvSpPr>
            <p:cNvPr id="122" name="TextBox 121"/>
            <p:cNvSpPr txBox="1"/>
            <p:nvPr/>
          </p:nvSpPr>
          <p:spPr>
            <a:xfrm>
              <a:off x="3185459" y="3356161"/>
              <a:ext cx="1391521" cy="175039"/>
            </a:xfrm>
            <a:prstGeom prst="rect">
              <a:avLst/>
            </a:prstGeom>
          </p:spPr>
          <p:txBody>
            <a:bodyPr wrap="square" lIns="51426" tIns="25713" rIns="51426" bIns="25713" rtlCol="0">
              <a:spAutoFit/>
            </a:bodyPr>
            <a:lstStyle/>
            <a:p>
              <a:r>
                <a:rPr lang="sl-SI" sz="800" dirty="0" smtClean="0">
                  <a:solidFill>
                    <a:prstClr val="black"/>
                  </a:solidFill>
                </a:rPr>
                <a:t>Prebere </a:t>
              </a:r>
              <a:r>
                <a:rPr lang="sl-SI" sz="800" dirty="0" err="1" smtClean="0">
                  <a:solidFill>
                    <a:prstClr val="black"/>
                  </a:solidFill>
                </a:rPr>
                <a:t>email</a:t>
              </a:r>
              <a:r>
                <a:rPr lang="sl-SI" sz="800" dirty="0" smtClean="0">
                  <a:solidFill>
                    <a:prstClr val="black"/>
                  </a:solidFill>
                </a:rPr>
                <a:t>, odpre .</a:t>
              </a:r>
              <a:r>
                <a:rPr lang="sl-SI" sz="800" dirty="0" err="1" smtClean="0">
                  <a:solidFill>
                    <a:prstClr val="black"/>
                  </a:solidFill>
                </a:rPr>
                <a:t>pdf</a:t>
              </a:r>
              <a:endParaRPr lang="en-US" sz="800" dirty="0" smtClean="0">
                <a:solidFill>
                  <a:prstClr val="black"/>
                </a:solidFill>
              </a:endParaRPr>
            </a:p>
          </p:txBody>
        </p:sp>
      </p:grpSp>
      <p:sp>
        <p:nvSpPr>
          <p:cNvPr id="125" name="TextBox 124"/>
          <p:cNvSpPr txBox="1"/>
          <p:nvPr/>
        </p:nvSpPr>
        <p:spPr bwMode="gray">
          <a:xfrm>
            <a:off x="10687" y="1770679"/>
            <a:ext cx="1360913" cy="200335"/>
          </a:xfrm>
          <a:prstGeom prst="rect">
            <a:avLst/>
          </a:prstGeom>
        </p:spPr>
        <p:txBody>
          <a:bodyPr wrap="square" lIns="51426" tIns="25713" rIns="51426" bIns="25713" rtlCol="0">
            <a:spAutoFit/>
          </a:bodyPr>
          <a:lstStyle/>
          <a:p>
            <a:pPr algn="ctr">
              <a:lnSpc>
                <a:spcPct val="90000"/>
              </a:lnSpc>
            </a:pPr>
            <a:r>
              <a:rPr lang="en-US" sz="1200" b="1" dirty="0" smtClean="0">
                <a:solidFill>
                  <a:prstClr val="black"/>
                </a:solidFill>
              </a:rPr>
              <a:t>Threat intelligence</a:t>
            </a:r>
          </a:p>
        </p:txBody>
      </p:sp>
      <p:sp>
        <p:nvSpPr>
          <p:cNvPr id="126" name="TextBox 125"/>
          <p:cNvSpPr txBox="1"/>
          <p:nvPr/>
        </p:nvSpPr>
        <p:spPr bwMode="gray">
          <a:xfrm>
            <a:off x="57065" y="4355979"/>
            <a:ext cx="1268156"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Uporabniške vloge</a:t>
            </a:r>
            <a:endParaRPr lang="en-US" sz="1200" b="1" dirty="0" smtClean="0">
              <a:solidFill>
                <a:prstClr val="black"/>
              </a:solidFill>
            </a:endParaRPr>
          </a:p>
        </p:txBody>
      </p:sp>
      <p:sp>
        <p:nvSpPr>
          <p:cNvPr id="127" name="TextBox 126"/>
          <p:cNvSpPr txBox="1"/>
          <p:nvPr/>
        </p:nvSpPr>
        <p:spPr bwMode="gray">
          <a:xfrm>
            <a:off x="104934" y="3461591"/>
            <a:ext cx="1235870"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Gostiteljeva aktivnost/varnost</a:t>
            </a:r>
            <a:endParaRPr lang="en-US" sz="1200" b="1" dirty="0" smtClean="0">
              <a:solidFill>
                <a:prstClr val="black"/>
              </a:solidFill>
            </a:endParaRPr>
          </a:p>
        </p:txBody>
      </p:sp>
      <p:sp>
        <p:nvSpPr>
          <p:cNvPr id="128" name="TextBox 127"/>
          <p:cNvSpPr txBox="1"/>
          <p:nvPr/>
        </p:nvSpPr>
        <p:spPr bwMode="gray">
          <a:xfrm>
            <a:off x="77938" y="2505689"/>
            <a:ext cx="1226410"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Mrežna aktivnost varnost</a:t>
            </a:r>
          </a:p>
        </p:txBody>
      </p:sp>
      <p:pic>
        <p:nvPicPr>
          <p:cNvPr id="129" name="Picture 128" descr="firewall-red-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8030" y="2204957"/>
            <a:ext cx="366226" cy="290841"/>
          </a:xfrm>
          <a:prstGeom prst="rect">
            <a:avLst/>
          </a:prstGeom>
        </p:spPr>
      </p:pic>
      <p:pic>
        <p:nvPicPr>
          <p:cNvPr id="130" name="Picture 129" descr="users-green-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6899" y="4005186"/>
            <a:ext cx="628488" cy="373938"/>
          </a:xfrm>
          <a:prstGeom prst="rect">
            <a:avLst/>
          </a:prstGeom>
        </p:spPr>
      </p:pic>
      <p:grpSp>
        <p:nvGrpSpPr>
          <p:cNvPr id="131" name="Group 130"/>
          <p:cNvGrpSpPr/>
          <p:nvPr/>
        </p:nvGrpSpPr>
        <p:grpSpPr>
          <a:xfrm>
            <a:off x="252598" y="3024327"/>
            <a:ext cx="877090" cy="434692"/>
            <a:chOff x="228600" y="3028950"/>
            <a:chExt cx="967920" cy="479708"/>
          </a:xfrm>
        </p:grpSpPr>
        <p:pic>
          <p:nvPicPr>
            <p:cNvPr id="133" name="Picture 132" descr="datacenter-black-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600" y="3060016"/>
              <a:ext cx="244952" cy="359661"/>
            </a:xfrm>
            <a:prstGeom prst="rect">
              <a:avLst/>
            </a:prstGeom>
          </p:spPr>
        </p:pic>
        <p:pic>
          <p:nvPicPr>
            <p:cNvPr id="134" name="Picture 133" descr="desktop-bla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98" y="3028950"/>
              <a:ext cx="387722" cy="390727"/>
            </a:xfrm>
            <a:prstGeom prst="rect">
              <a:avLst/>
            </a:prstGeom>
          </p:spPr>
        </p:pic>
        <p:pic>
          <p:nvPicPr>
            <p:cNvPr id="135" name="Picture 134" descr="laptop-black-2.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2704" y="3195941"/>
              <a:ext cx="326094" cy="312717"/>
            </a:xfrm>
            <a:prstGeom prst="rect">
              <a:avLst/>
            </a:prstGeom>
          </p:spPr>
        </p:pic>
      </p:grpSp>
      <p:pic>
        <p:nvPicPr>
          <p:cNvPr id="132" name="Picture 131" descr="cloud-lightblue-2.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443" y="1491630"/>
            <a:ext cx="357400" cy="235633"/>
          </a:xfrm>
          <a:prstGeom prst="rect">
            <a:avLst/>
          </a:prstGeom>
        </p:spPr>
      </p:pic>
    </p:spTree>
    <p:extLst>
      <p:ext uri="{BB962C8B-B14F-4D97-AF65-F5344CB8AC3E}">
        <p14:creationId xmlns:p14="http://schemas.microsoft.com/office/powerpoint/2010/main" val="3414329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up)">
                                      <p:cBhvr>
                                        <p:cTn id="17" dur="5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915" y="727705"/>
            <a:ext cx="7513361" cy="3791197"/>
          </a:xfrm>
          <a:prstGeom prst="rect">
            <a:avLst/>
          </a:prstGeom>
          <a:blipFill>
            <a:blip r:embed="rId4">
              <a:alphaModFix amt="37000"/>
            </a:blip>
            <a:stretch>
              <a:fillRect/>
            </a:stretch>
          </a:blip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Number Placeholder 3"/>
          <p:cNvSpPr>
            <a:spLocks noGrp="1"/>
          </p:cNvSpPr>
          <p:nvPr>
            <p:ph type="sldNum" sz="quarter" idx="4"/>
          </p:nvPr>
        </p:nvSpPr>
        <p:spPr/>
        <p:txBody>
          <a:bodyPr/>
          <a:lstStyle/>
          <a:p>
            <a:pPr>
              <a:defRPr/>
            </a:pPr>
            <a:fld id="{EC3E9CF1-D74C-C84C-BFDE-2F04DF0BE563}" type="slidenum">
              <a:rPr lang="en-US" smtClean="0">
                <a:latin typeface="Calibri"/>
              </a:rPr>
              <a:pPr>
                <a:defRPr/>
              </a:pPr>
              <a:t>7</a:t>
            </a:fld>
            <a:endParaRPr lang="en-US" dirty="0">
              <a:latin typeface="Calibri"/>
            </a:endParaRPr>
          </a:p>
        </p:txBody>
      </p:sp>
      <p:sp>
        <p:nvSpPr>
          <p:cNvPr id="2" name="Title 1"/>
          <p:cNvSpPr>
            <a:spLocks noGrp="1"/>
          </p:cNvSpPr>
          <p:nvPr>
            <p:ph type="title" idx="4294967295"/>
          </p:nvPr>
        </p:nvSpPr>
        <p:spPr>
          <a:xfrm>
            <a:off x="0" y="9525"/>
            <a:ext cx="9144000" cy="857250"/>
          </a:xfrm>
        </p:spPr>
        <p:txBody>
          <a:bodyPr/>
          <a:lstStyle/>
          <a:p>
            <a:r>
              <a:rPr lang="sl-SI" dirty="0" smtClean="0"/>
              <a:t>Uporaba Splunka za povezovanje virov</a:t>
            </a:r>
            <a:endParaRPr lang="en-US" dirty="0"/>
          </a:p>
        </p:txBody>
      </p:sp>
      <p:sp>
        <p:nvSpPr>
          <p:cNvPr id="25" name="Sun 24"/>
          <p:cNvSpPr/>
          <p:nvPr/>
        </p:nvSpPr>
        <p:spPr>
          <a:xfrm>
            <a:off x="1828800" y="2114550"/>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prstClr val="black"/>
              </a:solidFill>
              <a:latin typeface="Calibri"/>
            </a:endParaRPr>
          </a:p>
        </p:txBody>
      </p:sp>
      <p:sp>
        <p:nvSpPr>
          <p:cNvPr id="27" name="4-Point Star 26"/>
          <p:cNvSpPr/>
          <p:nvPr/>
        </p:nvSpPr>
        <p:spPr>
          <a:xfrm>
            <a:off x="5257800" y="2038350"/>
            <a:ext cx="180104" cy="194862"/>
          </a:xfrm>
          <a:prstGeom prst="star4">
            <a:avLst>
              <a:gd name="adj" fmla="val 18861"/>
            </a:avLst>
          </a:prstGeom>
          <a:solidFill>
            <a:schemeClr val="accent3">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a:lstStyle/>
          <a:p>
            <a:pPr>
              <a:spcBef>
                <a:spcPts val="300"/>
              </a:spcBef>
              <a:spcAft>
                <a:spcPts val="300"/>
              </a:spcAft>
            </a:pPr>
            <a:endParaRPr lang="en-US" sz="1100">
              <a:solidFill>
                <a:prstClr val="black"/>
              </a:solidFill>
              <a:latin typeface="Calibri"/>
            </a:endParaRPr>
          </a:p>
        </p:txBody>
      </p:sp>
      <p:sp>
        <p:nvSpPr>
          <p:cNvPr id="29" name="TextBox 28"/>
          <p:cNvSpPr txBox="1"/>
          <p:nvPr/>
        </p:nvSpPr>
        <p:spPr>
          <a:xfrm>
            <a:off x="1600200" y="3562350"/>
            <a:ext cx="654713" cy="385353"/>
          </a:xfrm>
          <a:prstGeom prst="rect">
            <a:avLst/>
          </a:prstGeom>
          <a:solidFill>
            <a:srgbClr val="C6F1FF"/>
          </a:solidFill>
        </p:spPr>
        <p:txBody>
          <a:bodyPr wrap="none" lIns="51426" tIns="25713" rIns="51426" bIns="25713" rtlCol="0">
            <a:spAutoFit/>
          </a:bodyPr>
          <a:lstStyle/>
          <a:p>
            <a:pPr>
              <a:lnSpc>
                <a:spcPts val="1320"/>
              </a:lnSpc>
            </a:pPr>
            <a:r>
              <a:rPr lang="sl-SI" sz="1200" dirty="0" smtClean="0">
                <a:solidFill>
                  <a:prstClr val="black"/>
                </a:solidFill>
              </a:rPr>
              <a:t>prenos</a:t>
            </a:r>
          </a:p>
          <a:p>
            <a:pPr>
              <a:lnSpc>
                <a:spcPts val="1320"/>
              </a:lnSpc>
            </a:pPr>
            <a:r>
              <a:rPr lang="en-US" sz="1200" dirty="0" smtClean="0">
                <a:solidFill>
                  <a:prstClr val="black"/>
                </a:solidFill>
              </a:rPr>
              <a:t>Malware</a:t>
            </a:r>
          </a:p>
        </p:txBody>
      </p:sp>
      <p:sp>
        <p:nvSpPr>
          <p:cNvPr id="30" name="TextBox 29"/>
          <p:cNvSpPr txBox="1"/>
          <p:nvPr/>
        </p:nvSpPr>
        <p:spPr>
          <a:xfrm>
            <a:off x="4876800" y="1809750"/>
            <a:ext cx="1269368" cy="218641"/>
          </a:xfrm>
          <a:prstGeom prst="rect">
            <a:avLst/>
          </a:prstGeom>
          <a:solidFill>
            <a:srgbClr val="C6F1FF"/>
          </a:solidFill>
        </p:spPr>
        <p:txBody>
          <a:bodyPr wrap="none" lIns="51426" tIns="25713" rIns="51426" bIns="25713" rtlCol="0">
            <a:spAutoFit/>
          </a:bodyPr>
          <a:lstStyle/>
          <a:p>
            <a:pPr>
              <a:lnSpc>
                <a:spcPts val="1320"/>
              </a:lnSpc>
            </a:pPr>
            <a:r>
              <a:rPr lang="en-US" sz="1200" dirty="0" smtClean="0">
                <a:solidFill>
                  <a:prstClr val="black"/>
                </a:solidFill>
              </a:rPr>
              <a:t>I</a:t>
            </a:r>
            <a:r>
              <a:rPr lang="sl-SI" sz="1200" dirty="0" smtClean="0">
                <a:solidFill>
                  <a:prstClr val="black"/>
                </a:solidFill>
              </a:rPr>
              <a:t>P-ji na seznamu TI</a:t>
            </a:r>
            <a:endParaRPr lang="en-US" sz="1200" dirty="0" smtClean="0">
              <a:solidFill>
                <a:prstClr val="black"/>
              </a:solidFill>
            </a:endParaRPr>
          </a:p>
        </p:txBody>
      </p:sp>
      <p:sp>
        <p:nvSpPr>
          <p:cNvPr id="31" name="Sun 30"/>
          <p:cNvSpPr/>
          <p:nvPr/>
        </p:nvSpPr>
        <p:spPr>
          <a:xfrm>
            <a:off x="2743200" y="3638550"/>
            <a:ext cx="188102" cy="188102"/>
          </a:xfrm>
          <a:prstGeom prst="sun">
            <a:avLst/>
          </a:prstGeom>
          <a:solidFill>
            <a:srgbClr val="3366FF"/>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prstClr val="black"/>
              </a:solidFill>
              <a:latin typeface="Calibri"/>
            </a:endParaRPr>
          </a:p>
        </p:txBody>
      </p:sp>
      <p:cxnSp>
        <p:nvCxnSpPr>
          <p:cNvPr id="33" name="Straight Connector 32"/>
          <p:cNvCxnSpPr>
            <a:stCxn id="25" idx="2"/>
            <a:endCxn id="29" idx="0"/>
          </p:cNvCxnSpPr>
          <p:nvPr/>
        </p:nvCxnSpPr>
        <p:spPr>
          <a:xfrm>
            <a:off x="1922851" y="2302652"/>
            <a:ext cx="4706" cy="1259698"/>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31" idx="3"/>
          </p:cNvCxnSpPr>
          <p:nvPr/>
        </p:nvCxnSpPr>
        <p:spPr>
          <a:xfrm flipH="1">
            <a:off x="2931302" y="3714750"/>
            <a:ext cx="2402698" cy="1785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2895600" y="3790950"/>
            <a:ext cx="2133600" cy="221205"/>
          </a:xfrm>
          <a:prstGeom prst="rect">
            <a:avLst/>
          </a:prstGeom>
          <a:solidFill>
            <a:schemeClr val="accent2">
              <a:lumMod val="20000"/>
              <a:lumOff val="80000"/>
            </a:schemeClr>
          </a:solidFill>
        </p:spPr>
        <p:txBody>
          <a:bodyPr wrap="square" lIns="51426" tIns="25713" rIns="51426" bIns="25713" rtlCol="0">
            <a:spAutoFit/>
          </a:bodyPr>
          <a:lstStyle/>
          <a:p>
            <a:r>
              <a:rPr lang="en-US" sz="1100" dirty="0" smtClean="0">
                <a:solidFill>
                  <a:prstClr val="black"/>
                </a:solidFill>
              </a:rPr>
              <a:t>Malware </a:t>
            </a:r>
            <a:r>
              <a:rPr lang="sl-SI" sz="1100" dirty="0" smtClean="0">
                <a:solidFill>
                  <a:prstClr val="black"/>
                </a:solidFill>
              </a:rPr>
              <a:t>izvršen in nameščen</a:t>
            </a:r>
            <a:endParaRPr lang="en-US" sz="1100" dirty="0" smtClean="0">
              <a:solidFill>
                <a:prstClr val="black"/>
              </a:solidFill>
            </a:endParaRPr>
          </a:p>
        </p:txBody>
      </p:sp>
      <p:sp>
        <p:nvSpPr>
          <p:cNvPr id="38" name="TextBox 37"/>
          <p:cNvSpPr txBox="1"/>
          <p:nvPr/>
        </p:nvSpPr>
        <p:spPr>
          <a:xfrm>
            <a:off x="5410200" y="2495550"/>
            <a:ext cx="990600" cy="390482"/>
          </a:xfrm>
          <a:prstGeom prst="rect">
            <a:avLst/>
          </a:prstGeom>
          <a:solidFill>
            <a:schemeClr val="accent2">
              <a:lumMod val="20000"/>
              <a:lumOff val="80000"/>
            </a:schemeClr>
          </a:solidFill>
        </p:spPr>
        <p:txBody>
          <a:bodyPr wrap="square" lIns="51426" tIns="25713" rIns="51426" bIns="25713" rtlCol="0">
            <a:spAutoFit/>
          </a:bodyPr>
          <a:lstStyle/>
          <a:p>
            <a:r>
              <a:rPr lang="sl-SI" sz="1100" dirty="0" smtClean="0">
                <a:solidFill>
                  <a:prstClr val="black"/>
                </a:solidFill>
              </a:rPr>
              <a:t>Zlonamerna komunikacija</a:t>
            </a:r>
            <a:endParaRPr lang="en-US" sz="1100" dirty="0" smtClean="0">
              <a:solidFill>
                <a:prstClr val="black"/>
              </a:solidFill>
            </a:endParaRPr>
          </a:p>
        </p:txBody>
      </p:sp>
      <p:sp>
        <p:nvSpPr>
          <p:cNvPr id="50" name="4-Point Star 49"/>
          <p:cNvSpPr/>
          <p:nvPr/>
        </p:nvSpPr>
        <p:spPr>
          <a:xfrm>
            <a:off x="5257800" y="3638550"/>
            <a:ext cx="180104" cy="194862"/>
          </a:xfrm>
          <a:prstGeom prst="star4">
            <a:avLst>
              <a:gd name="adj" fmla="val 18861"/>
            </a:avLst>
          </a:prstGeom>
          <a:solidFill>
            <a:schemeClr val="accent3">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a:lstStyle/>
          <a:p>
            <a:pPr>
              <a:spcBef>
                <a:spcPts val="300"/>
              </a:spcBef>
              <a:spcAft>
                <a:spcPts val="300"/>
              </a:spcAft>
            </a:pPr>
            <a:endParaRPr lang="en-US" sz="1100">
              <a:solidFill>
                <a:prstClr val="black"/>
              </a:solidFill>
              <a:latin typeface="Calibri"/>
            </a:endParaRPr>
          </a:p>
        </p:txBody>
      </p:sp>
      <p:cxnSp>
        <p:nvCxnSpPr>
          <p:cNvPr id="51" name="Straight Connector 50"/>
          <p:cNvCxnSpPr>
            <a:stCxn id="50" idx="0"/>
          </p:cNvCxnSpPr>
          <p:nvPr/>
        </p:nvCxnSpPr>
        <p:spPr>
          <a:xfrm flipH="1" flipV="1">
            <a:off x="5334000" y="2190750"/>
            <a:ext cx="13852" cy="144780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40723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rapezoid 105"/>
          <p:cNvSpPr/>
          <p:nvPr/>
        </p:nvSpPr>
        <p:spPr bwMode="gray">
          <a:xfrm rot="16200000">
            <a:off x="1121255" y="2313928"/>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42" name="Trapezoid 141"/>
          <p:cNvSpPr/>
          <p:nvPr/>
        </p:nvSpPr>
        <p:spPr bwMode="gray">
          <a:xfrm rot="16200000">
            <a:off x="1121255" y="1465498"/>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43" name="Trapezoid 142"/>
          <p:cNvSpPr/>
          <p:nvPr/>
        </p:nvSpPr>
        <p:spPr bwMode="gray">
          <a:xfrm rot="16200000">
            <a:off x="1121255" y="3162358"/>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44" name="Trapezoid 143"/>
          <p:cNvSpPr/>
          <p:nvPr/>
        </p:nvSpPr>
        <p:spPr bwMode="gray">
          <a:xfrm rot="16200000">
            <a:off x="1121256" y="4010789"/>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73" name="Rectangle 72"/>
          <p:cNvSpPr/>
          <p:nvPr/>
        </p:nvSpPr>
        <p:spPr>
          <a:xfrm>
            <a:off x="1524000" y="1390135"/>
            <a:ext cx="6515593" cy="1067728"/>
          </a:xfrm>
          <a:prstGeom prst="rect">
            <a:avLst/>
          </a:prstGeom>
          <a:solidFill>
            <a:schemeClr val="bg1">
              <a:lumMod val="9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74" name="Rectangle 73"/>
          <p:cNvSpPr/>
          <p:nvPr/>
        </p:nvSpPr>
        <p:spPr>
          <a:xfrm>
            <a:off x="1524000" y="2482339"/>
            <a:ext cx="6515593" cy="1072762"/>
          </a:xfrm>
          <a:prstGeom prst="rect">
            <a:avLst/>
          </a:prstGeom>
          <a:solidFill>
            <a:schemeClr val="bg1">
              <a:lumMod val="8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75" name="Rectangle 74"/>
          <p:cNvSpPr/>
          <p:nvPr/>
        </p:nvSpPr>
        <p:spPr>
          <a:xfrm>
            <a:off x="1524000" y="3574401"/>
            <a:ext cx="6515593" cy="1084429"/>
          </a:xfrm>
          <a:prstGeom prst="rect">
            <a:avLst/>
          </a:prstGeom>
          <a:solidFill>
            <a:schemeClr val="bg1">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3" name="Slide Number Placeholder 2"/>
          <p:cNvSpPr>
            <a:spLocks noGrp="1"/>
          </p:cNvSpPr>
          <p:nvPr>
            <p:ph type="sldNum" sz="quarter" idx="4"/>
          </p:nvPr>
        </p:nvSpPr>
        <p:spPr/>
        <p:txBody>
          <a:bodyPr/>
          <a:lstStyle/>
          <a:p>
            <a:pPr>
              <a:defRPr/>
            </a:pPr>
            <a:fld id="{392EC3DD-EEDF-3842-9B59-02C0DC7BDD19}" type="slidenum">
              <a:rPr lang="en-US" smtClean="0">
                <a:latin typeface="Calibri"/>
              </a:rPr>
              <a:pPr>
                <a:defRPr/>
              </a:pPr>
              <a:t>8</a:t>
            </a:fld>
            <a:endParaRPr lang="en-US" dirty="0">
              <a:latin typeface="Calibri"/>
            </a:endParaRPr>
          </a:p>
        </p:txBody>
      </p:sp>
      <p:sp>
        <p:nvSpPr>
          <p:cNvPr id="135" name="Title 1"/>
          <p:cNvSpPr>
            <a:spLocks noGrp="1"/>
          </p:cNvSpPr>
          <p:nvPr>
            <p:ph type="title" idx="4294967295"/>
          </p:nvPr>
        </p:nvSpPr>
        <p:spPr>
          <a:xfrm>
            <a:off x="0" y="-19050"/>
            <a:ext cx="9144000" cy="747713"/>
          </a:xfrm>
        </p:spPr>
        <p:txBody>
          <a:bodyPr>
            <a:noAutofit/>
          </a:bodyPr>
          <a:lstStyle/>
          <a:p>
            <a:r>
              <a:rPr lang="sl-SI" sz="2800" dirty="0" smtClean="0"/>
              <a:t>Kako odkriti izvor?</a:t>
            </a:r>
            <a:endParaRPr lang="en-US" sz="2800" dirty="0"/>
          </a:p>
        </p:txBody>
      </p:sp>
      <p:pic>
        <p:nvPicPr>
          <p:cNvPr id="36" name="Picture 35" descr="desktop-bla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508" y="3576779"/>
            <a:ext cx="1355692" cy="1067023"/>
          </a:xfrm>
          <a:prstGeom prst="rect">
            <a:avLst/>
          </a:prstGeom>
        </p:spPr>
      </p:pic>
      <p:sp>
        <p:nvSpPr>
          <p:cNvPr id="26" name="Rectangle 25"/>
          <p:cNvSpPr/>
          <p:nvPr/>
        </p:nvSpPr>
        <p:spPr>
          <a:xfrm>
            <a:off x="3740956" y="3614351"/>
            <a:ext cx="3554643" cy="991881"/>
          </a:xfrm>
          <a:prstGeom prst="rect">
            <a:avLst/>
          </a:prstGeom>
          <a:solidFill>
            <a:schemeClr val="bg1">
              <a:lumMod val="50000"/>
              <a:alpha val="68000"/>
            </a:schemeClr>
          </a:solidFill>
          <a:ln w="6350" cmpd="sng">
            <a:solidFill>
              <a:schemeClr val="tx1"/>
            </a:solidFill>
            <a:prstDash val="dash"/>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45" name="Arc 44"/>
          <p:cNvSpPr/>
          <p:nvPr/>
        </p:nvSpPr>
        <p:spPr>
          <a:xfrm rot="5400000" flipH="1">
            <a:off x="5759186" y="2766791"/>
            <a:ext cx="2382015" cy="425212"/>
          </a:xfrm>
          <a:prstGeom prst="arc">
            <a:avLst>
              <a:gd name="adj1" fmla="val 11113422"/>
              <a:gd name="adj2" fmla="val 21166447"/>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84" name="Rectangle 83"/>
          <p:cNvSpPr/>
          <p:nvPr/>
        </p:nvSpPr>
        <p:spPr>
          <a:xfrm>
            <a:off x="7057214" y="2804928"/>
            <a:ext cx="676359" cy="39074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pic>
        <p:nvPicPr>
          <p:cNvPr id="86" name="Picture 85" descr="server-black-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5527" y="2795210"/>
            <a:ext cx="865741" cy="424490"/>
          </a:xfrm>
          <a:prstGeom prst="rect">
            <a:avLst/>
          </a:prstGeom>
        </p:spPr>
      </p:pic>
      <p:sp>
        <p:nvSpPr>
          <p:cNvPr id="87" name="TextBox 86"/>
          <p:cNvSpPr txBox="1"/>
          <p:nvPr/>
        </p:nvSpPr>
        <p:spPr>
          <a:xfrm>
            <a:off x="7237691" y="2893479"/>
            <a:ext cx="258785" cy="161583"/>
          </a:xfrm>
          <a:prstGeom prst="rect">
            <a:avLst/>
          </a:prstGeom>
          <a:solidFill>
            <a:srgbClr val="000000"/>
          </a:solidFill>
        </p:spPr>
        <p:txBody>
          <a:bodyPr wrap="none" lIns="0" tIns="0" rIns="0" bIns="0" rtlCol="0">
            <a:spAutoFit/>
          </a:bodyPr>
          <a:lstStyle/>
          <a:p>
            <a:r>
              <a:rPr lang="en-US" sz="1050" dirty="0" smtClean="0">
                <a:solidFill>
                  <a:srgbClr val="FFFFFF"/>
                </a:solidFill>
              </a:rPr>
              <a:t>WEB</a:t>
            </a:r>
          </a:p>
        </p:txBody>
      </p:sp>
      <p:sp>
        <p:nvSpPr>
          <p:cNvPr id="101" name="Right Arrow 100"/>
          <p:cNvSpPr/>
          <p:nvPr/>
        </p:nvSpPr>
        <p:spPr>
          <a:xfrm>
            <a:off x="1524000" y="590550"/>
            <a:ext cx="6934200" cy="1032451"/>
          </a:xfrm>
          <a:prstGeom prst="rightArrow">
            <a:avLst>
              <a:gd name="adj1" fmla="val 50000"/>
              <a:gd name="adj2" fmla="val 37207"/>
            </a:avLst>
          </a:prstGeom>
          <a:ln/>
        </p:spPr>
        <p:style>
          <a:lnRef idx="1">
            <a:schemeClr val="accent3"/>
          </a:lnRef>
          <a:fillRef idx="3">
            <a:schemeClr val="accent3"/>
          </a:fillRef>
          <a:effectRef idx="2">
            <a:schemeClr val="accent3"/>
          </a:effectRef>
          <a:fontRef idx="minor">
            <a:schemeClr val="lt1"/>
          </a:fontRef>
        </p:style>
        <p:txBody>
          <a:bodyPr lIns="51322" tIns="25662" rIns="51322" bIns="25662" rtlCol="0" anchor="ctr"/>
          <a:lstStyle/>
          <a:p>
            <a:pPr algn="ctr" defTabSz="814679"/>
            <a:endParaRPr lang="en-US" dirty="0">
              <a:solidFill>
                <a:prstClr val="white"/>
              </a:solidFill>
              <a:latin typeface="Calibri"/>
            </a:endParaRPr>
          </a:p>
        </p:txBody>
      </p:sp>
      <p:sp>
        <p:nvSpPr>
          <p:cNvPr id="46" name="Arc 45"/>
          <p:cNvSpPr/>
          <p:nvPr/>
        </p:nvSpPr>
        <p:spPr>
          <a:xfrm rot="5400000" flipV="1">
            <a:off x="2204417" y="2413969"/>
            <a:ext cx="1807689" cy="946280"/>
          </a:xfrm>
          <a:prstGeom prst="arc">
            <a:avLst>
              <a:gd name="adj1" fmla="val 12568330"/>
              <a:gd name="adj2" fmla="val 21333990"/>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6" name="Rectangle 15"/>
          <p:cNvSpPr/>
          <p:nvPr/>
        </p:nvSpPr>
        <p:spPr>
          <a:xfrm>
            <a:off x="3223133" y="3638550"/>
            <a:ext cx="434467" cy="304800"/>
          </a:xfrm>
          <a:prstGeom prst="rect">
            <a:avLst/>
          </a:prstGeom>
          <a:solidFill>
            <a:schemeClr val="bg1"/>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pic>
        <p:nvPicPr>
          <p:cNvPr id="48" name="Picture 47" descr="envelope-blu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0923" y="3638550"/>
            <a:ext cx="426677" cy="304800"/>
          </a:xfrm>
          <a:prstGeom prst="rect">
            <a:avLst/>
          </a:prstGeom>
        </p:spPr>
      </p:pic>
      <p:sp>
        <p:nvSpPr>
          <p:cNvPr id="40" name="Rectangle 39"/>
          <p:cNvSpPr/>
          <p:nvPr/>
        </p:nvSpPr>
        <p:spPr>
          <a:xfrm>
            <a:off x="2404196" y="2720156"/>
            <a:ext cx="360725" cy="40577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pic>
        <p:nvPicPr>
          <p:cNvPr id="76" name="Picture 75" descr="server-black-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534" y="2715839"/>
            <a:ext cx="424448" cy="424490"/>
          </a:xfrm>
          <a:prstGeom prst="rect">
            <a:avLst/>
          </a:prstGeom>
        </p:spPr>
      </p:pic>
      <p:sp>
        <p:nvSpPr>
          <p:cNvPr id="29" name="TextBox 28"/>
          <p:cNvSpPr txBox="1"/>
          <p:nvPr/>
        </p:nvSpPr>
        <p:spPr>
          <a:xfrm>
            <a:off x="2419226" y="2825356"/>
            <a:ext cx="294953" cy="161583"/>
          </a:xfrm>
          <a:prstGeom prst="rect">
            <a:avLst/>
          </a:prstGeom>
          <a:solidFill>
            <a:srgbClr val="000000"/>
          </a:solidFill>
        </p:spPr>
        <p:txBody>
          <a:bodyPr wrap="none" lIns="0" tIns="0" rIns="0" bIns="0" rtlCol="0">
            <a:spAutoFit/>
          </a:bodyPr>
          <a:lstStyle/>
          <a:p>
            <a:r>
              <a:rPr lang="en-US" sz="1050" dirty="0" smtClean="0">
                <a:solidFill>
                  <a:schemeClr val="bg1"/>
                </a:solidFill>
              </a:rPr>
              <a:t>MAIL</a:t>
            </a:r>
          </a:p>
        </p:txBody>
      </p:sp>
      <p:sp>
        <p:nvSpPr>
          <p:cNvPr id="42" name="Arc 41"/>
          <p:cNvSpPr/>
          <p:nvPr/>
        </p:nvSpPr>
        <p:spPr>
          <a:xfrm rot="1109311">
            <a:off x="3955693" y="3810648"/>
            <a:ext cx="850209" cy="299164"/>
          </a:xfrm>
          <a:prstGeom prst="arc">
            <a:avLst>
              <a:gd name="adj1" fmla="val 11963239"/>
              <a:gd name="adj2" fmla="val 20793646"/>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9" name="TextBox 58"/>
          <p:cNvSpPr txBox="1"/>
          <p:nvPr/>
        </p:nvSpPr>
        <p:spPr>
          <a:xfrm>
            <a:off x="4816508" y="4400550"/>
            <a:ext cx="270569" cy="175039"/>
          </a:xfrm>
          <a:prstGeom prst="rect">
            <a:avLst/>
          </a:prstGeom>
        </p:spPr>
        <p:txBody>
          <a:bodyPr wrap="none" lIns="51426" tIns="25713" rIns="51426" bIns="25713" rtlCol="0">
            <a:spAutoFit/>
          </a:bodyPr>
          <a:lstStyle/>
          <a:p>
            <a:r>
              <a:rPr lang="en-US" sz="800" dirty="0" smtClean="0">
                <a:solidFill>
                  <a:prstClr val="black"/>
                </a:solidFill>
              </a:rPr>
              <a:t>.</a:t>
            </a:r>
            <a:r>
              <a:rPr lang="en-US" sz="800" dirty="0" err="1" smtClean="0">
                <a:solidFill>
                  <a:prstClr val="black"/>
                </a:solidFill>
              </a:rPr>
              <a:t>pdf</a:t>
            </a:r>
            <a:endParaRPr lang="en-US" sz="800" dirty="0" smtClean="0">
              <a:solidFill>
                <a:prstClr val="black"/>
              </a:solidFill>
            </a:endParaRPr>
          </a:p>
        </p:txBody>
      </p:sp>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0211" y="3991474"/>
            <a:ext cx="308584" cy="265244"/>
          </a:xfrm>
          <a:prstGeom prst="rect">
            <a:avLst/>
          </a:prstGeom>
        </p:spPr>
      </p:pic>
      <p:pic>
        <p:nvPicPr>
          <p:cNvPr id="93" name="Picture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1315" y="3652559"/>
            <a:ext cx="353660" cy="303988"/>
          </a:xfrm>
          <a:prstGeom prst="rect">
            <a:avLst/>
          </a:prstGeom>
        </p:spPr>
      </p:pic>
      <p:pic>
        <p:nvPicPr>
          <p:cNvPr id="80" name="Picture 79" descr="attack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8236" y="1957018"/>
            <a:ext cx="358588" cy="381000"/>
          </a:xfrm>
          <a:prstGeom prst="rect">
            <a:avLst/>
          </a:prstGeom>
        </p:spPr>
      </p:pic>
      <p:cxnSp>
        <p:nvCxnSpPr>
          <p:cNvPr id="22" name="Straight Connector 21"/>
          <p:cNvCxnSpPr/>
          <p:nvPr/>
        </p:nvCxnSpPr>
        <p:spPr>
          <a:xfrm>
            <a:off x="1981200" y="2236510"/>
            <a:ext cx="502339"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118" name="Picture 117" descr="person-blue-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3100" y="1962150"/>
            <a:ext cx="385916" cy="422137"/>
          </a:xfrm>
          <a:prstGeom prst="rect">
            <a:avLst/>
          </a:prstGeom>
        </p:spPr>
      </p:pic>
      <p:pic>
        <p:nvPicPr>
          <p:cNvPr id="25" name="Picture 24" descr="attack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9" y="1948513"/>
            <a:ext cx="358588" cy="381000"/>
          </a:xfrm>
          <a:prstGeom prst="rect">
            <a:avLst/>
          </a:prstGeom>
        </p:spPr>
      </p:pic>
      <p:sp>
        <p:nvSpPr>
          <p:cNvPr id="44" name="Arc 43"/>
          <p:cNvSpPr/>
          <p:nvPr/>
        </p:nvSpPr>
        <p:spPr>
          <a:xfrm flipV="1">
            <a:off x="6131803" y="4013294"/>
            <a:ext cx="630987" cy="304800"/>
          </a:xfrm>
          <a:prstGeom prst="arc">
            <a:avLst>
              <a:gd name="adj1" fmla="val 11457168"/>
              <a:gd name="adj2" fmla="val 20063623"/>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38" name="Picture 37" descr="malwar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0417" y="4107598"/>
            <a:ext cx="347933" cy="258170"/>
          </a:xfrm>
          <a:prstGeom prst="rect">
            <a:avLst/>
          </a:prstGeom>
        </p:spPr>
      </p:pic>
      <p:sp>
        <p:nvSpPr>
          <p:cNvPr id="61" name="TextBox 60"/>
          <p:cNvSpPr txBox="1"/>
          <p:nvPr/>
        </p:nvSpPr>
        <p:spPr>
          <a:xfrm>
            <a:off x="6706478" y="4416638"/>
            <a:ext cx="595628" cy="175039"/>
          </a:xfrm>
          <a:prstGeom prst="rect">
            <a:avLst/>
          </a:prstGeom>
        </p:spPr>
        <p:txBody>
          <a:bodyPr wrap="none" lIns="51426" tIns="25713" rIns="51426" bIns="25713" rtlCol="0">
            <a:spAutoFit/>
          </a:bodyPr>
          <a:lstStyle/>
          <a:p>
            <a:r>
              <a:rPr lang="en-US" sz="800" dirty="0" err="1" smtClean="0">
                <a:solidFill>
                  <a:prstClr val="black"/>
                </a:solidFill>
              </a:rPr>
              <a:t>Svchost.exe</a:t>
            </a:r>
            <a:endParaRPr lang="en-US" sz="800" dirty="0" smtClean="0">
              <a:solidFill>
                <a:prstClr val="black"/>
              </a:solidFill>
            </a:endParaRPr>
          </a:p>
        </p:txBody>
      </p:sp>
      <p:sp>
        <p:nvSpPr>
          <p:cNvPr id="43" name="Arc 42"/>
          <p:cNvSpPr/>
          <p:nvPr/>
        </p:nvSpPr>
        <p:spPr>
          <a:xfrm flipV="1">
            <a:off x="5141581" y="3982012"/>
            <a:ext cx="626498" cy="304800"/>
          </a:xfrm>
          <a:prstGeom prst="arc">
            <a:avLst>
              <a:gd name="adj1" fmla="val 11457168"/>
              <a:gd name="adj2" fmla="val 19936785"/>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39" name="Picture 38" descr="app-orange-8.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7299" y="3903504"/>
            <a:ext cx="448780" cy="464690"/>
          </a:xfrm>
          <a:prstGeom prst="rect">
            <a:avLst/>
          </a:prstGeom>
        </p:spPr>
      </p:pic>
      <p:sp>
        <p:nvSpPr>
          <p:cNvPr id="60" name="TextBox 59"/>
          <p:cNvSpPr txBox="1"/>
          <p:nvPr/>
        </p:nvSpPr>
        <p:spPr>
          <a:xfrm>
            <a:off x="5730908" y="4424152"/>
            <a:ext cx="450105" cy="175039"/>
          </a:xfrm>
          <a:prstGeom prst="rect">
            <a:avLst/>
          </a:prstGeom>
        </p:spPr>
        <p:txBody>
          <a:bodyPr wrap="none" lIns="51426" tIns="25713" rIns="51426" bIns="25713" rtlCol="0">
            <a:spAutoFit/>
          </a:bodyPr>
          <a:lstStyle/>
          <a:p>
            <a:r>
              <a:rPr lang="en-US" sz="800" dirty="0" err="1" smtClean="0">
                <a:solidFill>
                  <a:prstClr val="black"/>
                </a:solidFill>
              </a:rPr>
              <a:t>Calc.exe</a:t>
            </a:r>
            <a:endParaRPr lang="en-US" sz="800" dirty="0" smtClean="0">
              <a:solidFill>
                <a:prstClr val="black"/>
              </a:solidFill>
            </a:endParaRPr>
          </a:p>
        </p:txBody>
      </p:sp>
      <p:pic>
        <p:nvPicPr>
          <p:cNvPr id="91" name="Picture 90" descr="malwar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13357" y="4032557"/>
            <a:ext cx="223230" cy="165639"/>
          </a:xfrm>
          <a:prstGeom prst="rect">
            <a:avLst/>
          </a:prstGeom>
        </p:spPr>
      </p:pic>
      <p:grpSp>
        <p:nvGrpSpPr>
          <p:cNvPr id="14" name="Group 13"/>
          <p:cNvGrpSpPr/>
          <p:nvPr/>
        </p:nvGrpSpPr>
        <p:grpSpPr>
          <a:xfrm>
            <a:off x="1674171" y="1990893"/>
            <a:ext cx="1914867" cy="1807689"/>
            <a:chOff x="1674171" y="1990893"/>
            <a:chExt cx="1914867" cy="1807689"/>
          </a:xfrm>
        </p:grpSpPr>
        <p:sp>
          <p:nvSpPr>
            <p:cNvPr id="17" name="TextBox 16"/>
            <p:cNvSpPr txBox="1"/>
            <p:nvPr/>
          </p:nvSpPr>
          <p:spPr>
            <a:xfrm>
              <a:off x="1674171" y="3242953"/>
              <a:ext cx="990318" cy="298149"/>
            </a:xfrm>
            <a:prstGeom prst="rect">
              <a:avLst/>
            </a:prstGeom>
          </p:spPr>
          <p:txBody>
            <a:bodyPr wrap="none" lIns="51426" tIns="25713" rIns="51426" bIns="25713" rtlCol="0">
              <a:spAutoFit/>
            </a:bodyPr>
            <a:lstStyle/>
            <a:p>
              <a:r>
                <a:rPr lang="sl-SI" sz="800" dirty="0" smtClean="0">
                  <a:solidFill>
                    <a:prstClr val="black"/>
                  </a:solidFill>
                </a:rPr>
                <a:t>Dogodki, ki vsebujejo</a:t>
              </a:r>
            </a:p>
            <a:p>
              <a:r>
                <a:rPr lang="sl-SI" sz="800" dirty="0" smtClean="0">
                  <a:solidFill>
                    <a:prstClr val="black"/>
                  </a:solidFill>
                </a:rPr>
                <a:t>Povezavo do datotek</a:t>
              </a:r>
              <a:endParaRPr lang="en-US" sz="800" dirty="0" smtClean="0">
                <a:solidFill>
                  <a:prstClr val="black"/>
                </a:solidFill>
              </a:endParaRPr>
            </a:p>
          </p:txBody>
        </p:sp>
        <p:sp>
          <p:nvSpPr>
            <p:cNvPr id="121" name="Arc 120"/>
            <p:cNvSpPr/>
            <p:nvPr/>
          </p:nvSpPr>
          <p:spPr>
            <a:xfrm rot="5400000" flipV="1">
              <a:off x="2212053" y="2421598"/>
              <a:ext cx="1807689" cy="946280"/>
            </a:xfrm>
            <a:prstGeom prst="arc">
              <a:avLst>
                <a:gd name="adj1" fmla="val 12568330"/>
                <a:gd name="adj2" fmla="val 21333990"/>
              </a:avLst>
            </a:prstGeom>
            <a:ln>
              <a:solidFill>
                <a:schemeClr val="tx1"/>
              </a:solidFill>
              <a:headEnd type="none"/>
              <a:tailEnd type="stealth" w="lg" len="lg"/>
            </a:ln>
            <a:effectLst>
              <a:glow rad="177800">
                <a:srgbClr val="FF00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grpSp>
        <p:nvGrpSpPr>
          <p:cNvPr id="23" name="Group 22"/>
          <p:cNvGrpSpPr/>
          <p:nvPr/>
        </p:nvGrpSpPr>
        <p:grpSpPr>
          <a:xfrm>
            <a:off x="6004427" y="1575616"/>
            <a:ext cx="1166009" cy="2595836"/>
            <a:chOff x="6004427" y="1575616"/>
            <a:chExt cx="1166009" cy="2595836"/>
          </a:xfrm>
        </p:grpSpPr>
        <p:grpSp>
          <p:nvGrpSpPr>
            <p:cNvPr id="20" name="Group 19"/>
            <p:cNvGrpSpPr/>
            <p:nvPr/>
          </p:nvGrpSpPr>
          <p:grpSpPr>
            <a:xfrm>
              <a:off x="6004427" y="1581150"/>
              <a:ext cx="1166009" cy="2590302"/>
              <a:chOff x="6004427" y="1581150"/>
              <a:chExt cx="1166009" cy="2590302"/>
            </a:xfrm>
          </p:grpSpPr>
          <p:pic>
            <p:nvPicPr>
              <p:cNvPr id="64" name="Picture 63" descr="attack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600" y="1581150"/>
                <a:ext cx="358588" cy="381000"/>
              </a:xfrm>
              <a:prstGeom prst="rect">
                <a:avLst/>
              </a:prstGeom>
              <a:effectLst/>
            </p:spPr>
          </p:pic>
          <p:grpSp>
            <p:nvGrpSpPr>
              <p:cNvPr id="7" name="Group 6"/>
              <p:cNvGrpSpPr/>
              <p:nvPr/>
            </p:nvGrpSpPr>
            <p:grpSpPr>
              <a:xfrm>
                <a:off x="6004427" y="1789437"/>
                <a:ext cx="1166009" cy="2382015"/>
                <a:chOff x="6004427" y="1789437"/>
                <a:chExt cx="1166009" cy="2382015"/>
              </a:xfrm>
            </p:grpSpPr>
            <p:sp>
              <p:nvSpPr>
                <p:cNvPr id="62" name="TextBox 61"/>
                <p:cNvSpPr txBox="1"/>
                <p:nvPr/>
              </p:nvSpPr>
              <p:spPr>
                <a:xfrm>
                  <a:off x="6004427" y="2782150"/>
                  <a:ext cx="924516" cy="421260"/>
                </a:xfrm>
                <a:prstGeom prst="rect">
                  <a:avLst/>
                </a:prstGeom>
              </p:spPr>
              <p:txBody>
                <a:bodyPr wrap="square" lIns="51426" tIns="25713" rIns="51426" bIns="25713" rtlCol="0">
                  <a:spAutoFit/>
                </a:bodyPr>
                <a:lstStyle/>
                <a:p>
                  <a:r>
                    <a:rPr lang="en-US" sz="800" dirty="0" smtClean="0">
                      <a:solidFill>
                        <a:prstClr val="black"/>
                      </a:solidFill>
                    </a:rPr>
                    <a:t>Proxy log</a:t>
                  </a:r>
                  <a:br>
                    <a:rPr lang="en-US" sz="800" dirty="0" smtClean="0">
                      <a:solidFill>
                        <a:prstClr val="black"/>
                      </a:solidFill>
                    </a:rPr>
                  </a:br>
                  <a:r>
                    <a:rPr lang="en-US" sz="800" dirty="0" smtClean="0">
                      <a:solidFill>
                        <a:prstClr val="black"/>
                      </a:solidFill>
                    </a:rPr>
                    <a:t>C2 </a:t>
                  </a:r>
                  <a:r>
                    <a:rPr lang="sl-SI" sz="800" dirty="0" smtClean="0">
                      <a:solidFill>
                        <a:prstClr val="black"/>
                      </a:solidFill>
                    </a:rPr>
                    <a:t>komunikacija</a:t>
                  </a:r>
                </a:p>
                <a:p>
                  <a:r>
                    <a:rPr lang="sl-SI" sz="800" dirty="0" smtClean="0">
                      <a:solidFill>
                        <a:prstClr val="black"/>
                      </a:solidFill>
                    </a:rPr>
                    <a:t>na črni listi</a:t>
                  </a:r>
                </a:p>
              </p:txBody>
            </p:sp>
            <p:sp>
              <p:nvSpPr>
                <p:cNvPr id="97" name="Arc 96"/>
                <p:cNvSpPr/>
                <p:nvPr/>
              </p:nvSpPr>
              <p:spPr>
                <a:xfrm rot="5400000" flipH="1">
                  <a:off x="5766822" y="2767839"/>
                  <a:ext cx="2382015" cy="425212"/>
                </a:xfrm>
                <a:prstGeom prst="arc">
                  <a:avLst>
                    <a:gd name="adj1" fmla="val 11113422"/>
                    <a:gd name="adj2" fmla="val 21166447"/>
                  </a:avLst>
                </a:prstGeom>
                <a:ln>
                  <a:solidFill>
                    <a:schemeClr val="tx1"/>
                  </a:solidFill>
                  <a:headEnd type="none"/>
                  <a:tailEnd type="stealth" w="lg" len="lg"/>
                </a:ln>
                <a:effectLst>
                  <a:glow rad="177800">
                    <a:srgbClr val="FF00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grpSp>
        </p:grpSp>
        <p:pic>
          <p:nvPicPr>
            <p:cNvPr id="122" name="Picture 121" descr="attack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0071" y="1575616"/>
              <a:ext cx="358588" cy="381000"/>
            </a:xfrm>
            <a:prstGeom prst="rect">
              <a:avLst/>
            </a:prstGeom>
            <a:ln>
              <a:noFill/>
              <a:headEnd type="none"/>
              <a:tailEnd type="stealth" w="lg" len="lg"/>
            </a:ln>
            <a:effectLst>
              <a:glow rad="228600">
                <a:srgbClr val="FF0000">
                  <a:alpha val="40000"/>
                </a:srgbClr>
              </a:glow>
              <a:outerShdw blurRad="40000" dist="20000" dir="5400000" rotWithShape="0">
                <a:srgbClr val="000000">
                  <a:alpha val="38000"/>
                </a:srgbClr>
              </a:outerShdw>
            </a:effectLst>
          </p:spPr>
        </p:pic>
      </p:grpSp>
      <p:grpSp>
        <p:nvGrpSpPr>
          <p:cNvPr id="18" name="Group 17"/>
          <p:cNvGrpSpPr/>
          <p:nvPr/>
        </p:nvGrpSpPr>
        <p:grpSpPr>
          <a:xfrm>
            <a:off x="6015353" y="3619405"/>
            <a:ext cx="821468" cy="693157"/>
            <a:chOff x="6015353" y="3619405"/>
            <a:chExt cx="821468" cy="693157"/>
          </a:xfrm>
        </p:grpSpPr>
        <p:sp>
          <p:nvSpPr>
            <p:cNvPr id="105" name="Arc 104"/>
            <p:cNvSpPr/>
            <p:nvPr/>
          </p:nvSpPr>
          <p:spPr>
            <a:xfrm flipV="1">
              <a:off x="6132858" y="4007762"/>
              <a:ext cx="630987" cy="304800"/>
            </a:xfrm>
            <a:prstGeom prst="arc">
              <a:avLst>
                <a:gd name="adj1" fmla="val 11457168"/>
                <a:gd name="adj2" fmla="val 20063623"/>
              </a:avLst>
            </a:prstGeom>
            <a:ln>
              <a:solidFill>
                <a:schemeClr val="tx1"/>
              </a:solidFill>
              <a:headEnd type="none"/>
              <a:tailEnd type="stealth" w="lg" len="lg"/>
            </a:ln>
            <a:effectLst>
              <a:glow rad="177800">
                <a:srgbClr val="FF00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3" name="TextBox 122"/>
            <p:cNvSpPr txBox="1"/>
            <p:nvPr/>
          </p:nvSpPr>
          <p:spPr>
            <a:xfrm>
              <a:off x="6015353" y="3619405"/>
              <a:ext cx="821468" cy="298149"/>
            </a:xfrm>
            <a:prstGeom prst="rect">
              <a:avLst/>
            </a:prstGeom>
          </p:spPr>
          <p:txBody>
            <a:bodyPr wrap="square" lIns="51426" tIns="25713" rIns="51426" bIns="25713" rtlCol="0">
              <a:spAutoFit/>
            </a:bodyPr>
            <a:lstStyle/>
            <a:p>
              <a:r>
                <a:rPr lang="sl-SI" sz="800" dirty="0" smtClean="0">
                  <a:solidFill>
                    <a:prstClr val="black"/>
                  </a:solidFill>
                </a:rPr>
                <a:t>Kako se je proces zagnal</a:t>
              </a:r>
              <a:r>
                <a:rPr lang="en-US" sz="800" dirty="0" smtClean="0">
                  <a:solidFill>
                    <a:prstClr val="black"/>
                  </a:solidFill>
                </a:rPr>
                <a:t>?</a:t>
              </a:r>
            </a:p>
          </p:txBody>
        </p:sp>
      </p:grpSp>
      <p:grpSp>
        <p:nvGrpSpPr>
          <p:cNvPr id="12" name="Group 11"/>
          <p:cNvGrpSpPr/>
          <p:nvPr/>
        </p:nvGrpSpPr>
        <p:grpSpPr>
          <a:xfrm>
            <a:off x="3963328" y="3607293"/>
            <a:ext cx="1805806" cy="680567"/>
            <a:chOff x="3963328" y="3607293"/>
            <a:chExt cx="1805806" cy="680567"/>
          </a:xfrm>
        </p:grpSpPr>
        <p:sp>
          <p:nvSpPr>
            <p:cNvPr id="117" name="Arc 116"/>
            <p:cNvSpPr/>
            <p:nvPr/>
          </p:nvSpPr>
          <p:spPr>
            <a:xfrm flipV="1">
              <a:off x="5142636" y="3983060"/>
              <a:ext cx="626498" cy="304800"/>
            </a:xfrm>
            <a:prstGeom prst="arc">
              <a:avLst>
                <a:gd name="adj1" fmla="val 11457168"/>
                <a:gd name="adj2" fmla="val 19936785"/>
              </a:avLst>
            </a:prstGeom>
            <a:ln>
              <a:solidFill>
                <a:schemeClr val="tx1"/>
              </a:solidFill>
              <a:headEnd type="none"/>
              <a:tailEnd type="stealth" w="lg" len="lg"/>
            </a:ln>
            <a:effectLst>
              <a:glow rad="177800">
                <a:srgbClr val="FF00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9" name="Arc 118"/>
            <p:cNvSpPr/>
            <p:nvPr/>
          </p:nvSpPr>
          <p:spPr>
            <a:xfrm rot="1109311">
              <a:off x="3963328" y="3811696"/>
              <a:ext cx="850209" cy="299164"/>
            </a:xfrm>
            <a:prstGeom prst="arc">
              <a:avLst>
                <a:gd name="adj1" fmla="val 11963239"/>
                <a:gd name="adj2" fmla="val 20793646"/>
              </a:avLst>
            </a:prstGeom>
            <a:ln>
              <a:solidFill>
                <a:schemeClr val="tx1"/>
              </a:solidFill>
              <a:headEnd type="none"/>
              <a:tailEnd type="stealth" w="lg" len="lg"/>
            </a:ln>
            <a:effectLst>
              <a:glow rad="177800">
                <a:srgbClr val="FF0000">
                  <a:alpha val="4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4" name="TextBox 123"/>
            <p:cNvSpPr txBox="1"/>
            <p:nvPr/>
          </p:nvSpPr>
          <p:spPr>
            <a:xfrm>
              <a:off x="4851713" y="3607293"/>
              <a:ext cx="887270" cy="298149"/>
            </a:xfrm>
            <a:prstGeom prst="rect">
              <a:avLst/>
            </a:prstGeom>
          </p:spPr>
          <p:txBody>
            <a:bodyPr wrap="square" lIns="51426" tIns="25713" rIns="51426" bIns="25713" rtlCol="0">
              <a:spAutoFit/>
            </a:bodyPr>
            <a:lstStyle/>
            <a:p>
              <a:r>
                <a:rPr lang="sl-SI" sz="800" dirty="0" smtClean="0">
                  <a:solidFill>
                    <a:prstClr val="black"/>
                  </a:solidFill>
                </a:rPr>
                <a:t>Kaj je ustvarilo program/proces?</a:t>
              </a:r>
              <a:endParaRPr lang="en-US" sz="800" dirty="0" smtClean="0">
                <a:solidFill>
                  <a:prstClr val="black"/>
                </a:solidFill>
              </a:endParaRPr>
            </a:p>
          </p:txBody>
        </p:sp>
      </p:grpSp>
      <p:grpSp>
        <p:nvGrpSpPr>
          <p:cNvPr id="19" name="Group 18"/>
          <p:cNvGrpSpPr/>
          <p:nvPr/>
        </p:nvGrpSpPr>
        <p:grpSpPr>
          <a:xfrm>
            <a:off x="6761472" y="4105315"/>
            <a:ext cx="1334231" cy="421260"/>
            <a:chOff x="6761472" y="4105315"/>
            <a:chExt cx="1334231" cy="421260"/>
          </a:xfrm>
        </p:grpSpPr>
        <p:sp>
          <p:nvSpPr>
            <p:cNvPr id="58" name="TextBox 57"/>
            <p:cNvSpPr txBox="1"/>
            <p:nvPr/>
          </p:nvSpPr>
          <p:spPr>
            <a:xfrm>
              <a:off x="7304016" y="4105315"/>
              <a:ext cx="791687" cy="421260"/>
            </a:xfrm>
            <a:prstGeom prst="rect">
              <a:avLst/>
            </a:prstGeom>
          </p:spPr>
          <p:txBody>
            <a:bodyPr wrap="square" lIns="51426" tIns="25713" rIns="51426" bIns="25713" rtlCol="0">
              <a:spAutoFit/>
            </a:bodyPr>
            <a:lstStyle/>
            <a:p>
              <a:r>
                <a:rPr lang="sl-SI" sz="800" dirty="0" err="1" smtClean="0">
                  <a:solidFill>
                    <a:prstClr val="black"/>
                  </a:solidFill>
                </a:rPr>
                <a:t>Command</a:t>
              </a:r>
              <a:r>
                <a:rPr lang="sl-SI" sz="800" dirty="0" smtClean="0">
                  <a:solidFill>
                    <a:prstClr val="black"/>
                  </a:solidFill>
                </a:rPr>
                <a:t> and </a:t>
              </a:r>
              <a:r>
                <a:rPr lang="sl-SI" sz="800" dirty="0" err="1" smtClean="0">
                  <a:solidFill>
                    <a:prstClr val="black"/>
                  </a:solidFill>
                </a:rPr>
                <a:t>control</a:t>
              </a:r>
              <a:r>
                <a:rPr lang="sl-SI" sz="800" dirty="0" smtClean="0">
                  <a:solidFill>
                    <a:prstClr val="black"/>
                  </a:solidFill>
                </a:rPr>
                <a:t> (C2) </a:t>
              </a:r>
              <a:r>
                <a:rPr lang="sl-SI" sz="800" dirty="0" err="1" smtClean="0">
                  <a:solidFill>
                    <a:prstClr val="black"/>
                  </a:solidFill>
                </a:rPr>
                <a:t>traffic</a:t>
              </a:r>
              <a:endParaRPr lang="en-US" sz="800" dirty="0" smtClean="0">
                <a:solidFill>
                  <a:prstClr val="black"/>
                </a:solidFill>
              </a:endParaRPr>
            </a:p>
          </p:txBody>
        </p:sp>
        <p:pic>
          <p:nvPicPr>
            <p:cNvPr id="126" name="Picture 125" descr="malwar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1472" y="4108646"/>
              <a:ext cx="347933" cy="258170"/>
            </a:xfrm>
            <a:prstGeom prst="rect">
              <a:avLst/>
            </a:prstGeom>
            <a:effectLst>
              <a:glow rad="152400">
                <a:srgbClr val="FF0000">
                  <a:alpha val="40000"/>
                </a:srgbClr>
              </a:glow>
            </a:effectLst>
          </p:spPr>
        </p:pic>
      </p:grpSp>
      <p:grpSp>
        <p:nvGrpSpPr>
          <p:cNvPr id="88" name="Group 87"/>
          <p:cNvGrpSpPr/>
          <p:nvPr/>
        </p:nvGrpSpPr>
        <p:grpSpPr>
          <a:xfrm>
            <a:off x="3368708" y="1581150"/>
            <a:ext cx="1143000" cy="762000"/>
            <a:chOff x="3368708" y="1581150"/>
            <a:chExt cx="1143000" cy="762000"/>
          </a:xfrm>
        </p:grpSpPr>
        <p:grpSp>
          <p:nvGrpSpPr>
            <p:cNvPr id="92" name="Group 91"/>
            <p:cNvGrpSpPr/>
            <p:nvPr/>
          </p:nvGrpSpPr>
          <p:grpSpPr>
            <a:xfrm>
              <a:off x="3368708" y="1581150"/>
              <a:ext cx="1143000" cy="762000"/>
              <a:chOff x="3368708" y="1581150"/>
              <a:chExt cx="1143000" cy="762000"/>
            </a:xfrm>
          </p:grpSpPr>
          <p:sp>
            <p:nvSpPr>
              <p:cNvPr id="99" name="Rectangle 98"/>
              <p:cNvSpPr/>
              <p:nvPr/>
            </p:nvSpPr>
            <p:spPr>
              <a:xfrm>
                <a:off x="3368708" y="1581150"/>
                <a:ext cx="1143000" cy="762000"/>
              </a:xfrm>
              <a:prstGeom prst="rect">
                <a:avLst/>
              </a:prstGeom>
              <a:no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07" name="TextBox 106"/>
              <p:cNvSpPr txBox="1"/>
              <p:nvPr/>
            </p:nvSpPr>
            <p:spPr>
              <a:xfrm>
                <a:off x="3980538" y="1590394"/>
                <a:ext cx="496593" cy="390482"/>
              </a:xfrm>
              <a:prstGeom prst="rect">
                <a:avLst/>
              </a:prstGeom>
            </p:spPr>
            <p:txBody>
              <a:bodyPr wrap="none" lIns="51426" tIns="25713" rIns="51426" bIns="25713" rtlCol="0">
                <a:spAutoFit/>
              </a:bodyPr>
              <a:lstStyle/>
              <a:p>
                <a:r>
                  <a:rPr lang="sl-SI" sz="1100" dirty="0" smtClean="0">
                    <a:solidFill>
                      <a:prstClr val="black"/>
                    </a:solidFill>
                  </a:rPr>
                  <a:t>Spletni</a:t>
                </a:r>
                <a:r>
                  <a:rPr lang="en-US" sz="1100" dirty="0" smtClean="0">
                    <a:solidFill>
                      <a:prstClr val="black"/>
                    </a:solidFill>
                  </a:rPr>
                  <a:t/>
                </a:r>
                <a:br>
                  <a:rPr lang="en-US" sz="1100" dirty="0" smtClean="0">
                    <a:solidFill>
                      <a:prstClr val="black"/>
                    </a:solidFill>
                  </a:rPr>
                </a:br>
                <a:r>
                  <a:rPr lang="en-US" sz="1100" dirty="0" smtClean="0">
                    <a:solidFill>
                      <a:prstClr val="black"/>
                    </a:solidFill>
                  </a:rPr>
                  <a:t>Portal</a:t>
                </a:r>
              </a:p>
            </p:txBody>
          </p:sp>
        </p:grpSp>
        <p:grpSp>
          <p:nvGrpSpPr>
            <p:cNvPr id="95" name="Group 94"/>
            <p:cNvGrpSpPr/>
            <p:nvPr/>
          </p:nvGrpSpPr>
          <p:grpSpPr>
            <a:xfrm>
              <a:off x="3596879" y="1681209"/>
              <a:ext cx="373386" cy="320945"/>
              <a:chOff x="3596879" y="1681209"/>
              <a:chExt cx="373386" cy="320945"/>
            </a:xfrm>
          </p:grpSpPr>
          <p:pic>
            <p:nvPicPr>
              <p:cNvPr id="96" name="Picture 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6879" y="1681209"/>
                <a:ext cx="373386" cy="320945"/>
              </a:xfrm>
              <a:prstGeom prst="rect">
                <a:avLst/>
              </a:prstGeom>
            </p:spPr>
          </p:pic>
          <p:sp>
            <p:nvSpPr>
              <p:cNvPr id="98" name="TextBox 97"/>
              <p:cNvSpPr txBox="1"/>
              <p:nvPr/>
            </p:nvSpPr>
            <p:spPr>
              <a:xfrm>
                <a:off x="3683797" y="1827709"/>
                <a:ext cx="232097" cy="144261"/>
              </a:xfrm>
              <a:prstGeom prst="rect">
                <a:avLst/>
              </a:prstGeom>
              <a:noFill/>
            </p:spPr>
            <p:txBody>
              <a:bodyPr wrap="none" lIns="51426" tIns="25713" rIns="51426" bIns="25713" rtlCol="0">
                <a:spAutoFit/>
              </a:bodyPr>
              <a:lstStyle/>
              <a:p>
                <a:r>
                  <a:rPr lang="en-US" sz="600" dirty="0" smtClean="0">
                    <a:solidFill>
                      <a:prstClr val="black"/>
                    </a:solidFill>
                  </a:rPr>
                  <a:t>.</a:t>
                </a:r>
                <a:r>
                  <a:rPr lang="en-US" sz="600" dirty="0" err="1" smtClean="0">
                    <a:solidFill>
                      <a:prstClr val="black"/>
                    </a:solidFill>
                  </a:rPr>
                  <a:t>pdf</a:t>
                </a:r>
                <a:endParaRPr lang="en-US" sz="600" dirty="0" smtClean="0">
                  <a:solidFill>
                    <a:prstClr val="black"/>
                  </a:solidFill>
                </a:endParaRPr>
              </a:p>
            </p:txBody>
          </p:sp>
        </p:grpSp>
      </p:grpSp>
      <p:sp>
        <p:nvSpPr>
          <p:cNvPr id="108" name="Arc 107"/>
          <p:cNvSpPr/>
          <p:nvPr/>
        </p:nvSpPr>
        <p:spPr>
          <a:xfrm>
            <a:off x="1914352" y="1516825"/>
            <a:ext cx="1743248" cy="704177"/>
          </a:xfrm>
          <a:prstGeom prst="arc">
            <a:avLst>
              <a:gd name="adj1" fmla="val 10801288"/>
              <a:gd name="adj2" fmla="val 20533828"/>
            </a:avLst>
          </a:prstGeom>
          <a:ln>
            <a:solidFill>
              <a:schemeClr val="tx1"/>
            </a:solidFill>
            <a:headEnd type="triangle"/>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138" name="Picture 1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48061" y="2115073"/>
            <a:ext cx="332693" cy="285966"/>
          </a:xfrm>
          <a:prstGeom prst="rect">
            <a:avLst/>
          </a:prstGeom>
        </p:spPr>
      </p:pic>
      <p:sp>
        <p:nvSpPr>
          <p:cNvPr id="83" name="TextBox 82"/>
          <p:cNvSpPr txBox="1"/>
          <p:nvPr/>
        </p:nvSpPr>
        <p:spPr bwMode="gray">
          <a:xfrm>
            <a:off x="10687" y="1770679"/>
            <a:ext cx="1360913" cy="200335"/>
          </a:xfrm>
          <a:prstGeom prst="rect">
            <a:avLst/>
          </a:prstGeom>
        </p:spPr>
        <p:txBody>
          <a:bodyPr wrap="square" lIns="51426" tIns="25713" rIns="51426" bIns="25713" rtlCol="0">
            <a:spAutoFit/>
          </a:bodyPr>
          <a:lstStyle/>
          <a:p>
            <a:pPr algn="ctr">
              <a:lnSpc>
                <a:spcPct val="90000"/>
              </a:lnSpc>
            </a:pPr>
            <a:r>
              <a:rPr lang="en-US" sz="1200" b="1" dirty="0" smtClean="0">
                <a:solidFill>
                  <a:prstClr val="black"/>
                </a:solidFill>
              </a:rPr>
              <a:t>Threat intelligence</a:t>
            </a:r>
          </a:p>
        </p:txBody>
      </p:sp>
      <p:sp>
        <p:nvSpPr>
          <p:cNvPr id="85" name="TextBox 84"/>
          <p:cNvSpPr txBox="1"/>
          <p:nvPr/>
        </p:nvSpPr>
        <p:spPr bwMode="gray">
          <a:xfrm>
            <a:off x="57065" y="4355979"/>
            <a:ext cx="1268156"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Uporabniške vloge</a:t>
            </a:r>
            <a:endParaRPr lang="en-US" sz="1200" b="1" dirty="0" smtClean="0">
              <a:solidFill>
                <a:prstClr val="black"/>
              </a:solidFill>
            </a:endParaRPr>
          </a:p>
        </p:txBody>
      </p:sp>
      <p:sp>
        <p:nvSpPr>
          <p:cNvPr id="90" name="TextBox 89"/>
          <p:cNvSpPr txBox="1"/>
          <p:nvPr/>
        </p:nvSpPr>
        <p:spPr bwMode="gray">
          <a:xfrm>
            <a:off x="104934" y="3461591"/>
            <a:ext cx="1235870"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Gostiteljeva aktivnost/varnost</a:t>
            </a:r>
            <a:endParaRPr lang="en-US" sz="1200" b="1" dirty="0" smtClean="0">
              <a:solidFill>
                <a:prstClr val="black"/>
              </a:solidFill>
            </a:endParaRPr>
          </a:p>
        </p:txBody>
      </p:sp>
      <p:sp>
        <p:nvSpPr>
          <p:cNvPr id="94" name="TextBox 93"/>
          <p:cNvSpPr txBox="1"/>
          <p:nvPr/>
        </p:nvSpPr>
        <p:spPr bwMode="gray">
          <a:xfrm>
            <a:off x="77938" y="2505689"/>
            <a:ext cx="1226410"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Mrežna aktivnost varnost</a:t>
            </a:r>
          </a:p>
        </p:txBody>
      </p:sp>
      <p:pic>
        <p:nvPicPr>
          <p:cNvPr id="116" name="Picture 115" descr="firewall-red-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8030" y="2204957"/>
            <a:ext cx="366226" cy="290841"/>
          </a:xfrm>
          <a:prstGeom prst="rect">
            <a:avLst/>
          </a:prstGeom>
        </p:spPr>
      </p:pic>
      <p:pic>
        <p:nvPicPr>
          <p:cNvPr id="120" name="Picture 119" descr="users-green-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6899" y="4005186"/>
            <a:ext cx="628488" cy="373938"/>
          </a:xfrm>
          <a:prstGeom prst="rect">
            <a:avLst/>
          </a:prstGeom>
        </p:spPr>
      </p:pic>
      <p:grpSp>
        <p:nvGrpSpPr>
          <p:cNvPr id="125" name="Group 124"/>
          <p:cNvGrpSpPr/>
          <p:nvPr/>
        </p:nvGrpSpPr>
        <p:grpSpPr>
          <a:xfrm>
            <a:off x="252598" y="3024327"/>
            <a:ext cx="877090" cy="434692"/>
            <a:chOff x="228600" y="3028950"/>
            <a:chExt cx="967920" cy="479708"/>
          </a:xfrm>
        </p:grpSpPr>
        <p:pic>
          <p:nvPicPr>
            <p:cNvPr id="127" name="Picture 126" descr="datacenter-black-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8600" y="3060016"/>
              <a:ext cx="244952" cy="359661"/>
            </a:xfrm>
            <a:prstGeom prst="rect">
              <a:avLst/>
            </a:prstGeom>
          </p:spPr>
        </p:pic>
        <p:pic>
          <p:nvPicPr>
            <p:cNvPr id="128" name="Picture 127" descr="desktop-bla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98" y="3028950"/>
              <a:ext cx="387722" cy="390727"/>
            </a:xfrm>
            <a:prstGeom prst="rect">
              <a:avLst/>
            </a:prstGeom>
          </p:spPr>
        </p:pic>
        <p:pic>
          <p:nvPicPr>
            <p:cNvPr id="129" name="Picture 128" descr="laptop-black-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2704" y="3195941"/>
              <a:ext cx="326094" cy="312717"/>
            </a:xfrm>
            <a:prstGeom prst="rect">
              <a:avLst/>
            </a:prstGeom>
          </p:spPr>
        </p:pic>
      </p:grpSp>
      <p:pic>
        <p:nvPicPr>
          <p:cNvPr id="130" name="Picture 129" descr="cloud-lightblue-2.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2443" y="1491630"/>
            <a:ext cx="357400" cy="235633"/>
          </a:xfrm>
          <a:prstGeom prst="rect">
            <a:avLst/>
          </a:prstGeom>
        </p:spPr>
      </p:pic>
      <p:sp>
        <p:nvSpPr>
          <p:cNvPr id="131" name="TextBox 130"/>
          <p:cNvSpPr txBox="1"/>
          <p:nvPr/>
        </p:nvSpPr>
        <p:spPr>
          <a:xfrm>
            <a:off x="6858000" y="895350"/>
            <a:ext cx="1133863" cy="421157"/>
          </a:xfrm>
          <a:prstGeom prst="rect">
            <a:avLst/>
          </a:prstGeom>
          <a:noFill/>
        </p:spPr>
        <p:txBody>
          <a:bodyPr wrap="square" lIns="51322" tIns="25662" rIns="51322" bIns="25662" rtlCol="0">
            <a:spAutoFit/>
          </a:bodyPr>
          <a:lstStyle/>
          <a:p>
            <a:pPr algn="ctr" defTabSz="814679"/>
            <a:r>
              <a:rPr lang="sl-SI" sz="1200" b="1" dirty="0" smtClean="0">
                <a:solidFill>
                  <a:prstClr val="white"/>
                </a:solidFill>
                <a:latin typeface="Calibri"/>
              </a:rPr>
              <a:t>Oškodovanje</a:t>
            </a:r>
          </a:p>
          <a:p>
            <a:pPr algn="ctr" defTabSz="814679"/>
            <a:r>
              <a:rPr lang="sl-SI" sz="1200" b="1" dirty="0" smtClean="0">
                <a:solidFill>
                  <a:prstClr val="white"/>
                </a:solidFill>
                <a:latin typeface="Calibri"/>
              </a:rPr>
              <a:t>organizacije</a:t>
            </a:r>
            <a:endParaRPr lang="en-US" sz="1200" b="1" dirty="0">
              <a:solidFill>
                <a:prstClr val="white"/>
              </a:solidFill>
              <a:latin typeface="Calibri"/>
            </a:endParaRPr>
          </a:p>
        </p:txBody>
      </p:sp>
      <p:sp>
        <p:nvSpPr>
          <p:cNvPr id="132" name="TextBox 131"/>
          <p:cNvSpPr txBox="1"/>
          <p:nvPr/>
        </p:nvSpPr>
        <p:spPr>
          <a:xfrm>
            <a:off x="5177495" y="895350"/>
            <a:ext cx="1514863" cy="421157"/>
          </a:xfrm>
          <a:prstGeom prst="rect">
            <a:avLst/>
          </a:prstGeom>
          <a:noFill/>
        </p:spPr>
        <p:txBody>
          <a:bodyPr wrap="square" lIns="51322" tIns="25662" rIns="51322" bIns="25662" rtlCol="0">
            <a:spAutoFit/>
          </a:bodyPr>
          <a:lstStyle/>
          <a:p>
            <a:pPr algn="ctr" defTabSz="814679"/>
            <a:r>
              <a:rPr lang="sl-SI" sz="1200" b="1" dirty="0" smtClean="0">
                <a:solidFill>
                  <a:prstClr val="white"/>
                </a:solidFill>
                <a:latin typeface="Calibri"/>
              </a:rPr>
              <a:t>Sprememba </a:t>
            </a:r>
            <a:br>
              <a:rPr lang="sl-SI" sz="1200" b="1" dirty="0" smtClean="0">
                <a:solidFill>
                  <a:prstClr val="white"/>
                </a:solidFill>
                <a:latin typeface="Calibri"/>
              </a:rPr>
            </a:br>
            <a:r>
              <a:rPr lang="sl-SI" sz="1200" b="1" dirty="0" smtClean="0">
                <a:solidFill>
                  <a:prstClr val="white"/>
                </a:solidFill>
                <a:latin typeface="Calibri"/>
              </a:rPr>
              <a:t>okolja</a:t>
            </a:r>
            <a:endParaRPr lang="en-US" sz="1200" b="1" dirty="0">
              <a:solidFill>
                <a:prstClr val="white"/>
              </a:solidFill>
              <a:latin typeface="Calibri"/>
            </a:endParaRPr>
          </a:p>
        </p:txBody>
      </p:sp>
      <p:sp>
        <p:nvSpPr>
          <p:cNvPr id="133" name="TextBox 132"/>
          <p:cNvSpPr txBox="1"/>
          <p:nvPr/>
        </p:nvSpPr>
        <p:spPr>
          <a:xfrm>
            <a:off x="3737905" y="900873"/>
            <a:ext cx="1367495" cy="421157"/>
          </a:xfrm>
          <a:prstGeom prst="rect">
            <a:avLst/>
          </a:prstGeom>
          <a:noFill/>
        </p:spPr>
        <p:txBody>
          <a:bodyPr wrap="square" lIns="51322" tIns="25662" rIns="51322" bIns="25662" rtlCol="0">
            <a:spAutoFit/>
          </a:bodyPr>
          <a:lstStyle/>
          <a:p>
            <a:pPr algn="ctr" defTabSz="814679"/>
            <a:r>
              <a:rPr lang="sl-SI" sz="1200" b="1" dirty="0" smtClean="0">
                <a:solidFill>
                  <a:prstClr val="white"/>
                </a:solidFill>
                <a:latin typeface="Calibri"/>
              </a:rPr>
              <a:t>Pridobitev dostopa</a:t>
            </a:r>
          </a:p>
          <a:p>
            <a:pPr algn="ctr" defTabSz="814679"/>
            <a:r>
              <a:rPr lang="sl-SI" sz="1200" b="1" dirty="0">
                <a:solidFill>
                  <a:prstClr val="white"/>
                </a:solidFill>
                <a:latin typeface="Calibri"/>
              </a:rPr>
              <a:t>d</a:t>
            </a:r>
            <a:r>
              <a:rPr lang="sl-SI" sz="1200" b="1" dirty="0" smtClean="0">
                <a:solidFill>
                  <a:prstClr val="white"/>
                </a:solidFill>
                <a:latin typeface="Calibri"/>
              </a:rPr>
              <a:t>o sistema</a:t>
            </a:r>
            <a:endParaRPr lang="en-US" sz="1200" b="1" dirty="0">
              <a:solidFill>
                <a:prstClr val="white"/>
              </a:solidFill>
              <a:latin typeface="Calibri"/>
            </a:endParaRPr>
          </a:p>
        </p:txBody>
      </p:sp>
      <p:sp>
        <p:nvSpPr>
          <p:cNvPr id="134" name="TextBox 133"/>
          <p:cNvSpPr txBox="1"/>
          <p:nvPr/>
        </p:nvSpPr>
        <p:spPr>
          <a:xfrm>
            <a:off x="1676400" y="971550"/>
            <a:ext cx="1447800" cy="298046"/>
          </a:xfrm>
          <a:prstGeom prst="rect">
            <a:avLst/>
          </a:prstGeom>
          <a:noFill/>
        </p:spPr>
        <p:txBody>
          <a:bodyPr wrap="square" lIns="51322" tIns="25662" rIns="51322" bIns="25662" rtlCol="0">
            <a:spAutoFit/>
          </a:bodyPr>
          <a:lstStyle/>
          <a:p>
            <a:pPr algn="ctr" defTabSz="814679"/>
            <a:r>
              <a:rPr lang="sl-SI" b="1" dirty="0" smtClean="0">
                <a:solidFill>
                  <a:prstClr val="black"/>
                </a:solidFill>
                <a:latin typeface="Calibri"/>
              </a:rPr>
              <a:t>Prenos</a:t>
            </a:r>
            <a:endParaRPr lang="en-US" b="1" dirty="0">
              <a:solidFill>
                <a:prstClr val="black"/>
              </a:solidFill>
              <a:latin typeface="Calibri"/>
            </a:endParaRPr>
          </a:p>
        </p:txBody>
      </p:sp>
    </p:spTree>
    <p:extLst>
      <p:ext uri="{BB962C8B-B14F-4D97-AF65-F5344CB8AC3E}">
        <p14:creationId xmlns:p14="http://schemas.microsoft.com/office/powerpoint/2010/main" val="274724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rapezoid 165"/>
          <p:cNvSpPr/>
          <p:nvPr/>
        </p:nvSpPr>
        <p:spPr bwMode="gray">
          <a:xfrm rot="16200000">
            <a:off x="1121255" y="2313928"/>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93" name="Trapezoid 192"/>
          <p:cNvSpPr/>
          <p:nvPr/>
        </p:nvSpPr>
        <p:spPr bwMode="gray">
          <a:xfrm rot="16200000">
            <a:off x="1121255" y="1465498"/>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94" name="Trapezoid 193"/>
          <p:cNvSpPr/>
          <p:nvPr/>
        </p:nvSpPr>
        <p:spPr bwMode="gray">
          <a:xfrm rot="16200000">
            <a:off x="1121255" y="3162358"/>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195" name="Trapezoid 194"/>
          <p:cNvSpPr/>
          <p:nvPr/>
        </p:nvSpPr>
        <p:spPr bwMode="gray">
          <a:xfrm rot="16200000">
            <a:off x="1121256" y="4010789"/>
            <a:ext cx="611030" cy="575503"/>
          </a:xfrm>
          <a:prstGeom prst="trapezoid">
            <a:avLst>
              <a:gd name="adj" fmla="val 100933"/>
            </a:avLst>
          </a:prstGeom>
          <a:gradFill>
            <a:gsLst>
              <a:gs pos="0">
                <a:schemeClr val="accent2">
                  <a:alpha val="38000"/>
                </a:schemeClr>
              </a:gs>
              <a:gs pos="50000">
                <a:schemeClr val="accent2">
                  <a:lumMod val="60000"/>
                  <a:lumOff val="40000"/>
                  <a:alpha val="48000"/>
                </a:schemeClr>
              </a:gs>
              <a:gs pos="100000">
                <a:schemeClr val="accent2">
                  <a:lumMod val="20000"/>
                  <a:lumOff val="80000"/>
                  <a:alpha val="0"/>
                </a:schemeClr>
              </a:gs>
            </a:gsLst>
            <a:lin ang="5400000" scaled="0"/>
          </a:gra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black"/>
              </a:solidFill>
              <a:latin typeface="Calibri"/>
            </a:endParaRPr>
          </a:p>
        </p:txBody>
      </p:sp>
      <p:sp>
        <p:nvSpPr>
          <p:cNvPr id="73" name="Rectangle 72"/>
          <p:cNvSpPr/>
          <p:nvPr/>
        </p:nvSpPr>
        <p:spPr>
          <a:xfrm>
            <a:off x="1539908" y="1504951"/>
            <a:ext cx="6591793" cy="610527"/>
          </a:xfrm>
          <a:prstGeom prst="rect">
            <a:avLst/>
          </a:prstGeom>
          <a:solidFill>
            <a:schemeClr val="bg1">
              <a:lumMod val="9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1539908" y="2190750"/>
            <a:ext cx="6591793" cy="914400"/>
          </a:xfrm>
          <a:prstGeom prst="rect">
            <a:avLst/>
          </a:prstGeom>
          <a:solidFill>
            <a:schemeClr val="bg1">
              <a:lumMod val="8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1539908" y="3187514"/>
            <a:ext cx="6591793" cy="1136836"/>
          </a:xfrm>
          <a:prstGeom prst="rect">
            <a:avLst/>
          </a:prstGeom>
          <a:solidFill>
            <a:schemeClr val="bg1">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a:p>
        </p:txBody>
      </p:sp>
      <p:pic>
        <p:nvPicPr>
          <p:cNvPr id="36" name="Picture 35" descr="desktop-black-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216" y="3229021"/>
            <a:ext cx="1355692" cy="1067023"/>
          </a:xfrm>
          <a:prstGeom prst="rect">
            <a:avLst/>
          </a:prstGeom>
        </p:spPr>
      </p:pic>
      <p:sp>
        <p:nvSpPr>
          <p:cNvPr id="26" name="Rectangle 25"/>
          <p:cNvSpPr/>
          <p:nvPr/>
        </p:nvSpPr>
        <p:spPr>
          <a:xfrm>
            <a:off x="3299665" y="3357532"/>
            <a:ext cx="3312577" cy="511473"/>
          </a:xfrm>
          <a:prstGeom prst="rect">
            <a:avLst/>
          </a:prstGeom>
          <a:solidFill>
            <a:schemeClr val="bg1">
              <a:lumMod val="50000"/>
              <a:alpha val="68000"/>
            </a:schemeClr>
          </a:solidFill>
          <a:ln w="6350" cmpd="sng">
            <a:solidFill>
              <a:schemeClr val="tx1"/>
            </a:solidFill>
            <a:prstDash val="dash"/>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a:p>
        </p:txBody>
      </p:sp>
      <p:sp>
        <p:nvSpPr>
          <p:cNvPr id="101" name="Right Arrow 100"/>
          <p:cNvSpPr/>
          <p:nvPr/>
        </p:nvSpPr>
        <p:spPr>
          <a:xfrm>
            <a:off x="1524000" y="666750"/>
            <a:ext cx="7010400" cy="990600"/>
          </a:xfrm>
          <a:prstGeom prst="rightArrow">
            <a:avLst>
              <a:gd name="adj1" fmla="val 50000"/>
              <a:gd name="adj2" fmla="val 36435"/>
            </a:avLst>
          </a:prstGeom>
          <a:ln/>
        </p:spPr>
        <p:style>
          <a:lnRef idx="1">
            <a:schemeClr val="accent3"/>
          </a:lnRef>
          <a:fillRef idx="3">
            <a:schemeClr val="accent3"/>
          </a:fillRef>
          <a:effectRef idx="2">
            <a:schemeClr val="accent3"/>
          </a:effectRef>
          <a:fontRef idx="minor">
            <a:schemeClr val="lt1"/>
          </a:fontRef>
        </p:style>
        <p:txBody>
          <a:bodyPr lIns="51313" tIns="25658" rIns="51313" bIns="25658" rtlCol="0" anchor="ctr"/>
          <a:lstStyle/>
          <a:p>
            <a:pPr algn="ctr" defTabSz="814544"/>
            <a:endParaRPr lang="en-US" dirty="0">
              <a:solidFill>
                <a:prstClr val="white"/>
              </a:solidFill>
            </a:endParaRPr>
          </a:p>
        </p:txBody>
      </p:sp>
      <p:sp>
        <p:nvSpPr>
          <p:cNvPr id="102" name="TextBox 101"/>
          <p:cNvSpPr txBox="1"/>
          <p:nvPr/>
        </p:nvSpPr>
        <p:spPr>
          <a:xfrm>
            <a:off x="5257800" y="1054020"/>
            <a:ext cx="1676400" cy="236491"/>
          </a:xfrm>
          <a:prstGeom prst="rect">
            <a:avLst/>
          </a:prstGeom>
          <a:noFill/>
        </p:spPr>
        <p:txBody>
          <a:bodyPr wrap="square" lIns="51313" tIns="25658" rIns="51313" bIns="25658" rtlCol="0">
            <a:spAutoFit/>
          </a:bodyPr>
          <a:lstStyle/>
          <a:p>
            <a:pPr algn="ctr" defTabSz="814544"/>
            <a:r>
              <a:rPr lang="sl-SI" sz="1200" b="1" dirty="0" smtClean="0">
                <a:solidFill>
                  <a:prstClr val="white"/>
                </a:solidFill>
                <a:latin typeface="Calibri"/>
              </a:rPr>
              <a:t>Upravljanje in kontrola</a:t>
            </a:r>
            <a:endParaRPr lang="en-US" sz="1200" b="1" dirty="0">
              <a:solidFill>
                <a:prstClr val="white"/>
              </a:solidFill>
              <a:latin typeface="Calibri"/>
            </a:endParaRPr>
          </a:p>
        </p:txBody>
      </p:sp>
      <p:sp>
        <p:nvSpPr>
          <p:cNvPr id="103" name="TextBox 102"/>
          <p:cNvSpPr txBox="1"/>
          <p:nvPr/>
        </p:nvSpPr>
        <p:spPr>
          <a:xfrm>
            <a:off x="3200401" y="1054020"/>
            <a:ext cx="1917179" cy="236491"/>
          </a:xfrm>
          <a:prstGeom prst="rect">
            <a:avLst/>
          </a:prstGeom>
          <a:noFill/>
        </p:spPr>
        <p:txBody>
          <a:bodyPr wrap="square" lIns="51313" tIns="25658" rIns="51313" bIns="25658" rtlCol="0">
            <a:spAutoFit/>
          </a:bodyPr>
          <a:lstStyle/>
          <a:p>
            <a:pPr algn="ctr" defTabSz="814544"/>
            <a:r>
              <a:rPr lang="sl-SI" sz="1200" b="1" dirty="0" smtClean="0">
                <a:solidFill>
                  <a:prstClr val="white"/>
                </a:solidFill>
                <a:latin typeface="Calibri"/>
              </a:rPr>
              <a:t>Raziskovanje in namestitev</a:t>
            </a:r>
            <a:endParaRPr lang="en-US" sz="1200" b="1" dirty="0">
              <a:solidFill>
                <a:prstClr val="white"/>
              </a:solidFill>
              <a:latin typeface="Calibri"/>
            </a:endParaRPr>
          </a:p>
        </p:txBody>
      </p:sp>
      <p:sp>
        <p:nvSpPr>
          <p:cNvPr id="104" name="TextBox 103"/>
          <p:cNvSpPr txBox="1"/>
          <p:nvPr/>
        </p:nvSpPr>
        <p:spPr>
          <a:xfrm>
            <a:off x="1861552" y="1054020"/>
            <a:ext cx="1034048" cy="236491"/>
          </a:xfrm>
          <a:prstGeom prst="rect">
            <a:avLst/>
          </a:prstGeom>
          <a:noFill/>
        </p:spPr>
        <p:txBody>
          <a:bodyPr wrap="square" lIns="51313" tIns="25658" rIns="51313" bIns="25658" rtlCol="0">
            <a:spAutoFit/>
          </a:bodyPr>
          <a:lstStyle/>
          <a:p>
            <a:pPr algn="ctr" defTabSz="814544"/>
            <a:r>
              <a:rPr lang="sl-SI" sz="1200" b="1" dirty="0" smtClean="0">
                <a:solidFill>
                  <a:prstClr val="white"/>
                </a:solidFill>
                <a:latin typeface="Calibri"/>
              </a:rPr>
              <a:t>Dostava</a:t>
            </a:r>
            <a:endParaRPr lang="en-US" sz="1200" b="1" dirty="0">
              <a:solidFill>
                <a:prstClr val="white"/>
              </a:solidFill>
              <a:latin typeface="Calibri"/>
            </a:endParaRPr>
          </a:p>
        </p:txBody>
      </p:sp>
      <p:sp>
        <p:nvSpPr>
          <p:cNvPr id="42" name="Arc 41"/>
          <p:cNvSpPr/>
          <p:nvPr/>
        </p:nvSpPr>
        <p:spPr>
          <a:xfrm rot="462593">
            <a:off x="3515440" y="3447503"/>
            <a:ext cx="620490" cy="299164"/>
          </a:xfrm>
          <a:prstGeom prst="arc">
            <a:avLst>
              <a:gd name="adj1" fmla="val 11963239"/>
              <a:gd name="adj2" fmla="val 20793646"/>
            </a:avLst>
          </a:prstGeom>
          <a:ln>
            <a:solidFill>
              <a:schemeClr val="tx1"/>
            </a:solidFill>
            <a:headEnd type="none"/>
            <a:tailEnd type="stealth" w="lg" len="med"/>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pic>
        <p:nvPicPr>
          <p:cNvPr id="89" name="Picture 88"/>
          <p:cNvPicPr>
            <a:picLocks noChangeAspect="1"/>
          </p:cNvPicPr>
          <p:nvPr/>
        </p:nvPicPr>
        <p:blipFill>
          <a:blip r:embed="rId5"/>
          <a:stretch>
            <a:fillRect/>
          </a:stretch>
        </p:blipFill>
        <p:spPr>
          <a:xfrm>
            <a:off x="4059910" y="3341226"/>
            <a:ext cx="451798" cy="451798"/>
          </a:xfrm>
          <a:prstGeom prst="rect">
            <a:avLst/>
          </a:prstGeom>
        </p:spPr>
      </p:pic>
      <p:pic>
        <p:nvPicPr>
          <p:cNvPr id="90" name="Picture 89" descr="malwar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5450" y="3521946"/>
            <a:ext cx="225899" cy="167619"/>
          </a:xfrm>
          <a:prstGeom prst="rect">
            <a:avLst/>
          </a:prstGeom>
        </p:spPr>
      </p:pic>
      <p:sp>
        <p:nvSpPr>
          <p:cNvPr id="44" name="Arc 43"/>
          <p:cNvSpPr/>
          <p:nvPr/>
        </p:nvSpPr>
        <p:spPr>
          <a:xfrm flipV="1">
            <a:off x="5045108" y="3412024"/>
            <a:ext cx="381000" cy="304800"/>
          </a:xfrm>
          <a:prstGeom prst="arc">
            <a:avLst>
              <a:gd name="adj1" fmla="val 12260069"/>
              <a:gd name="adj2" fmla="val 20063623"/>
            </a:avLst>
          </a:prstGeom>
          <a:ln>
            <a:solidFill>
              <a:schemeClr val="tx1"/>
            </a:solidFill>
            <a:headEnd type="none"/>
            <a:tailEnd type="stealth" w="lg" len="med"/>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pic>
        <p:nvPicPr>
          <p:cNvPr id="38" name="Picture 37" descr="malwar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3709" y="3382455"/>
            <a:ext cx="347933" cy="258170"/>
          </a:xfrm>
          <a:prstGeom prst="rect">
            <a:avLst/>
          </a:prstGeom>
        </p:spPr>
      </p:pic>
      <p:sp>
        <p:nvSpPr>
          <p:cNvPr id="43" name="Arc 42"/>
          <p:cNvSpPr/>
          <p:nvPr/>
        </p:nvSpPr>
        <p:spPr>
          <a:xfrm flipV="1">
            <a:off x="4421348" y="3482590"/>
            <a:ext cx="318960" cy="234234"/>
          </a:xfrm>
          <a:prstGeom prst="arc">
            <a:avLst>
              <a:gd name="adj1" fmla="val 11457168"/>
              <a:gd name="adj2" fmla="val 19936785"/>
            </a:avLst>
          </a:prstGeom>
          <a:ln>
            <a:solidFill>
              <a:schemeClr val="tx1"/>
            </a:solidFill>
            <a:headEnd type="none"/>
            <a:tailEnd type="stealth" w="lg" len="med"/>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pic>
        <p:nvPicPr>
          <p:cNvPr id="39" name="Picture 38" descr="app-orange-8.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4109" y="3305750"/>
            <a:ext cx="448780" cy="464690"/>
          </a:xfrm>
          <a:prstGeom prst="rect">
            <a:avLst/>
          </a:prstGeom>
        </p:spPr>
      </p:pic>
      <p:pic>
        <p:nvPicPr>
          <p:cNvPr id="91" name="Picture 90" descr="malwar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166" y="3434804"/>
            <a:ext cx="223230" cy="165639"/>
          </a:xfrm>
          <a:prstGeom prst="rect">
            <a:avLst/>
          </a:prstGeom>
        </p:spPr>
      </p:pic>
      <p:grpSp>
        <p:nvGrpSpPr>
          <p:cNvPr id="27" name="Group 26"/>
          <p:cNvGrpSpPr/>
          <p:nvPr/>
        </p:nvGrpSpPr>
        <p:grpSpPr>
          <a:xfrm>
            <a:off x="2526374" y="3556463"/>
            <a:ext cx="438248" cy="320736"/>
            <a:chOff x="3219352" y="3638550"/>
            <a:chExt cx="438248" cy="320736"/>
          </a:xfrm>
        </p:grpSpPr>
        <p:sp>
          <p:nvSpPr>
            <p:cNvPr id="16" name="Rectangle 15"/>
            <p:cNvSpPr/>
            <p:nvPr/>
          </p:nvSpPr>
          <p:spPr>
            <a:xfrm>
              <a:off x="3223133" y="3638550"/>
              <a:ext cx="434467" cy="304800"/>
            </a:xfrm>
            <a:prstGeom prst="rect">
              <a:avLst/>
            </a:prstGeom>
            <a:solidFill>
              <a:schemeClr val="bg1"/>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8" name="Picture 47" descr="envelope-blue-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0923" y="3638550"/>
              <a:ext cx="426677" cy="304800"/>
            </a:xfrm>
            <a:prstGeom prst="rect">
              <a:avLst/>
            </a:prstGeom>
          </p:spPr>
        </p:pic>
        <p:sp>
          <p:nvSpPr>
            <p:cNvPr id="81" name="Rectangle 80"/>
            <p:cNvSpPr/>
            <p:nvPr/>
          </p:nvSpPr>
          <p:spPr>
            <a:xfrm>
              <a:off x="3235262" y="3801907"/>
              <a:ext cx="152400" cy="152400"/>
            </a:xfrm>
            <a:prstGeom prst="rect">
              <a:avLst/>
            </a:prstGeom>
            <a:solidFill>
              <a:srgbClr val="FFFFFF"/>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0" name="Picture 119" descr="malwar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9163" y="3869726"/>
              <a:ext cx="103479" cy="76782"/>
            </a:xfrm>
            <a:prstGeom prst="rect">
              <a:avLst/>
            </a:prstGeom>
          </p:spPr>
        </p:pic>
        <p:pic>
          <p:nvPicPr>
            <p:cNvPr id="121" name="Picture 120"/>
            <p:cNvPicPr>
              <a:picLocks noChangeAspect="1"/>
            </p:cNvPicPr>
            <p:nvPr/>
          </p:nvPicPr>
          <p:blipFill>
            <a:blip r:embed="rId5"/>
            <a:stretch>
              <a:fillRect/>
            </a:stretch>
          </p:blipFill>
          <p:spPr>
            <a:xfrm>
              <a:off x="3219352" y="3806887"/>
              <a:ext cx="152399" cy="152399"/>
            </a:xfrm>
            <a:prstGeom prst="rect">
              <a:avLst/>
            </a:prstGeom>
          </p:spPr>
        </p:pic>
      </p:grpSp>
      <p:pic>
        <p:nvPicPr>
          <p:cNvPr id="93" name="Picture 92"/>
          <p:cNvPicPr>
            <a:picLocks noChangeAspect="1"/>
          </p:cNvPicPr>
          <p:nvPr/>
        </p:nvPicPr>
        <p:blipFill>
          <a:blip r:embed="rId5"/>
          <a:stretch>
            <a:fillRect/>
          </a:stretch>
        </p:blipFill>
        <p:spPr>
          <a:xfrm>
            <a:off x="3337501" y="3342475"/>
            <a:ext cx="353660" cy="353660"/>
          </a:xfrm>
          <a:prstGeom prst="rect">
            <a:avLst/>
          </a:prstGeom>
        </p:spPr>
      </p:pic>
      <p:pic>
        <p:nvPicPr>
          <p:cNvPr id="94" name="Picture 93" descr="malware.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43599" y="3483939"/>
            <a:ext cx="176830" cy="131210"/>
          </a:xfrm>
          <a:prstGeom prst="rect">
            <a:avLst/>
          </a:prstGeom>
        </p:spPr>
      </p:pic>
      <p:sp>
        <p:nvSpPr>
          <p:cNvPr id="46" name="Arc 45"/>
          <p:cNvSpPr/>
          <p:nvPr/>
        </p:nvSpPr>
        <p:spPr>
          <a:xfrm rot="5400000" flipV="1">
            <a:off x="1842386" y="2105817"/>
            <a:ext cx="1649164" cy="946280"/>
          </a:xfrm>
          <a:prstGeom prst="arc">
            <a:avLst>
              <a:gd name="adj1" fmla="val 12568330"/>
              <a:gd name="adj2" fmla="val 21333990"/>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sp>
        <p:nvSpPr>
          <p:cNvPr id="123" name="Arc 122"/>
          <p:cNvSpPr/>
          <p:nvPr/>
        </p:nvSpPr>
        <p:spPr>
          <a:xfrm rot="5702498" flipV="1">
            <a:off x="2351320" y="2098290"/>
            <a:ext cx="1362650" cy="707514"/>
          </a:xfrm>
          <a:prstGeom prst="arc">
            <a:avLst>
              <a:gd name="adj1" fmla="val 13105304"/>
              <a:gd name="adj2" fmla="val 21011180"/>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grpSp>
        <p:nvGrpSpPr>
          <p:cNvPr id="56" name="Group 55"/>
          <p:cNvGrpSpPr/>
          <p:nvPr/>
        </p:nvGrpSpPr>
        <p:grpSpPr>
          <a:xfrm>
            <a:off x="1844708" y="2299660"/>
            <a:ext cx="424448" cy="424490"/>
            <a:chOff x="2286000" y="2909260"/>
            <a:chExt cx="424448" cy="424490"/>
          </a:xfrm>
        </p:grpSpPr>
        <p:sp>
          <p:nvSpPr>
            <p:cNvPr id="40" name="Rectangle 39"/>
            <p:cNvSpPr/>
            <p:nvPr/>
          </p:nvSpPr>
          <p:spPr>
            <a:xfrm>
              <a:off x="2319662" y="2913577"/>
              <a:ext cx="360725" cy="40577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6" name="Picture 75" descr="server-black-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00" y="2909260"/>
              <a:ext cx="424448" cy="424490"/>
            </a:xfrm>
            <a:prstGeom prst="rect">
              <a:avLst/>
            </a:prstGeom>
          </p:spPr>
        </p:pic>
        <p:sp>
          <p:nvSpPr>
            <p:cNvPr id="29" name="TextBox 28"/>
            <p:cNvSpPr txBox="1"/>
            <p:nvPr/>
          </p:nvSpPr>
          <p:spPr>
            <a:xfrm>
              <a:off x="2334692" y="3018777"/>
              <a:ext cx="307777" cy="169277"/>
            </a:xfrm>
            <a:prstGeom prst="rect">
              <a:avLst/>
            </a:prstGeom>
            <a:solidFill>
              <a:srgbClr val="FFFFFF"/>
            </a:solidFill>
          </p:spPr>
          <p:txBody>
            <a:bodyPr wrap="none" lIns="0" tIns="0" rIns="0" bIns="0" rtlCol="0">
              <a:spAutoFit/>
            </a:bodyPr>
            <a:lstStyle/>
            <a:p>
              <a:r>
                <a:rPr lang="en-US" sz="1100" dirty="0"/>
                <a:t>MAIL</a:t>
              </a:r>
            </a:p>
          </p:txBody>
        </p:sp>
      </p:grpSp>
      <p:grpSp>
        <p:nvGrpSpPr>
          <p:cNvPr id="63" name="Group 62"/>
          <p:cNvGrpSpPr/>
          <p:nvPr/>
        </p:nvGrpSpPr>
        <p:grpSpPr>
          <a:xfrm>
            <a:off x="2378108" y="2298670"/>
            <a:ext cx="424448" cy="424490"/>
            <a:chOff x="2874412" y="2908270"/>
            <a:chExt cx="424448" cy="424490"/>
          </a:xfrm>
        </p:grpSpPr>
        <p:sp>
          <p:nvSpPr>
            <p:cNvPr id="105" name="Rectangle 104"/>
            <p:cNvSpPr/>
            <p:nvPr/>
          </p:nvSpPr>
          <p:spPr>
            <a:xfrm>
              <a:off x="2908074" y="2912587"/>
              <a:ext cx="360725" cy="40577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 name="Group 6"/>
            <p:cNvGrpSpPr/>
            <p:nvPr/>
          </p:nvGrpSpPr>
          <p:grpSpPr>
            <a:xfrm>
              <a:off x="2874412" y="2908270"/>
              <a:ext cx="424448" cy="424490"/>
              <a:chOff x="2958946" y="2714849"/>
              <a:chExt cx="424448" cy="424490"/>
            </a:xfrm>
          </p:grpSpPr>
          <p:pic>
            <p:nvPicPr>
              <p:cNvPr id="116" name="Picture 115" descr="server-black-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58946" y="2714849"/>
                <a:ext cx="424448" cy="424490"/>
              </a:xfrm>
              <a:prstGeom prst="rect">
                <a:avLst/>
              </a:prstGeom>
            </p:spPr>
          </p:pic>
          <p:sp>
            <p:nvSpPr>
              <p:cNvPr id="117" name="TextBox 116"/>
              <p:cNvSpPr txBox="1"/>
              <p:nvPr/>
            </p:nvSpPr>
            <p:spPr>
              <a:xfrm>
                <a:off x="3007638" y="2824366"/>
                <a:ext cx="271108" cy="169277"/>
              </a:xfrm>
              <a:prstGeom prst="rect">
                <a:avLst/>
              </a:prstGeom>
              <a:solidFill>
                <a:srgbClr val="FFFFFF"/>
              </a:solidFill>
            </p:spPr>
            <p:txBody>
              <a:bodyPr wrap="none" lIns="0" tIns="0" rIns="0" bIns="0" rtlCol="0">
                <a:spAutoFit/>
              </a:bodyPr>
              <a:lstStyle/>
              <a:p>
                <a:r>
                  <a:rPr lang="en-US" sz="1100" dirty="0"/>
                  <a:t>WEB</a:t>
                </a:r>
              </a:p>
            </p:txBody>
          </p:sp>
        </p:grpSp>
      </p:grpSp>
      <p:grpSp>
        <p:nvGrpSpPr>
          <p:cNvPr id="11" name="Group 10"/>
          <p:cNvGrpSpPr/>
          <p:nvPr/>
        </p:nvGrpSpPr>
        <p:grpSpPr>
          <a:xfrm>
            <a:off x="5197508" y="1934256"/>
            <a:ext cx="838200" cy="1145365"/>
            <a:chOff x="5968459" y="2419350"/>
            <a:chExt cx="1077792" cy="1361782"/>
          </a:xfrm>
        </p:grpSpPr>
        <p:sp>
          <p:nvSpPr>
            <p:cNvPr id="45" name="Arc 44"/>
            <p:cNvSpPr/>
            <p:nvPr/>
          </p:nvSpPr>
          <p:spPr>
            <a:xfrm rot="5400000" flipH="1">
              <a:off x="5505820" y="2893281"/>
              <a:ext cx="1350490" cy="425212"/>
            </a:xfrm>
            <a:prstGeom prst="arc">
              <a:avLst>
                <a:gd name="adj1" fmla="val 11113422"/>
                <a:gd name="adj2" fmla="val 21166447"/>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Arc 131"/>
            <p:cNvSpPr/>
            <p:nvPr/>
          </p:nvSpPr>
          <p:spPr>
            <a:xfrm rot="5400000" flipH="1">
              <a:off x="6158400" y="2881989"/>
              <a:ext cx="1350490" cy="425212"/>
            </a:xfrm>
            <a:prstGeom prst="arc">
              <a:avLst>
                <a:gd name="adj1" fmla="val 11113422"/>
                <a:gd name="adj2" fmla="val 21166447"/>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33" name="Picture 132" descr="malwar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0908" y="3382455"/>
            <a:ext cx="347933" cy="258170"/>
          </a:xfrm>
          <a:prstGeom prst="rect">
            <a:avLst/>
          </a:prstGeom>
        </p:spPr>
      </p:pic>
      <p:grpSp>
        <p:nvGrpSpPr>
          <p:cNvPr id="12" name="Group 11"/>
          <p:cNvGrpSpPr/>
          <p:nvPr/>
        </p:nvGrpSpPr>
        <p:grpSpPr>
          <a:xfrm>
            <a:off x="5304866" y="2298670"/>
            <a:ext cx="959443" cy="425480"/>
            <a:chOff x="6248400" y="2908270"/>
            <a:chExt cx="959443" cy="425480"/>
          </a:xfrm>
        </p:grpSpPr>
        <p:sp>
          <p:nvSpPr>
            <p:cNvPr id="128" name="Rectangle 127"/>
            <p:cNvSpPr/>
            <p:nvPr/>
          </p:nvSpPr>
          <p:spPr>
            <a:xfrm>
              <a:off x="6282062" y="2912587"/>
              <a:ext cx="360725" cy="40577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9" name="Group 128"/>
            <p:cNvGrpSpPr/>
            <p:nvPr/>
          </p:nvGrpSpPr>
          <p:grpSpPr>
            <a:xfrm>
              <a:off x="6248400" y="2908270"/>
              <a:ext cx="424448" cy="424490"/>
              <a:chOff x="2958946" y="2714849"/>
              <a:chExt cx="424448" cy="424490"/>
            </a:xfrm>
          </p:grpSpPr>
          <p:pic>
            <p:nvPicPr>
              <p:cNvPr id="130" name="Picture 129" descr="server-black-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58946" y="2714849"/>
                <a:ext cx="424448" cy="424490"/>
              </a:xfrm>
              <a:prstGeom prst="rect">
                <a:avLst/>
              </a:prstGeom>
            </p:spPr>
          </p:pic>
          <p:sp>
            <p:nvSpPr>
              <p:cNvPr id="131" name="TextBox 130"/>
              <p:cNvSpPr txBox="1"/>
              <p:nvPr/>
            </p:nvSpPr>
            <p:spPr>
              <a:xfrm>
                <a:off x="3007638" y="2824366"/>
                <a:ext cx="271108" cy="169277"/>
              </a:xfrm>
              <a:prstGeom prst="rect">
                <a:avLst/>
              </a:prstGeom>
              <a:solidFill>
                <a:srgbClr val="FFFFFF"/>
              </a:solidFill>
            </p:spPr>
            <p:txBody>
              <a:bodyPr wrap="none" lIns="0" tIns="0" rIns="0" bIns="0" rtlCol="0">
                <a:spAutoFit/>
              </a:bodyPr>
              <a:lstStyle/>
              <a:p>
                <a:r>
                  <a:rPr lang="en-US" sz="1100" dirty="0"/>
                  <a:t>WEB</a:t>
                </a:r>
              </a:p>
            </p:txBody>
          </p:sp>
        </p:grpSp>
        <p:sp>
          <p:nvSpPr>
            <p:cNvPr id="124" name="Rectangle 123"/>
            <p:cNvSpPr/>
            <p:nvPr/>
          </p:nvSpPr>
          <p:spPr>
            <a:xfrm>
              <a:off x="6817057" y="2913577"/>
              <a:ext cx="360725" cy="405770"/>
            </a:xfrm>
            <a:prstGeom prst="rect">
              <a:avLst/>
            </a:prstGeom>
            <a:solidFill>
              <a:srgbClr val="FFFFFF"/>
            </a:solidFill>
            <a:ln w="12700" cmpd="sng">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5" name="Group 124"/>
            <p:cNvGrpSpPr/>
            <p:nvPr/>
          </p:nvGrpSpPr>
          <p:grpSpPr>
            <a:xfrm>
              <a:off x="6783395" y="2909260"/>
              <a:ext cx="424448" cy="424490"/>
              <a:chOff x="2958946" y="2714849"/>
              <a:chExt cx="424448" cy="424490"/>
            </a:xfrm>
          </p:grpSpPr>
          <p:pic>
            <p:nvPicPr>
              <p:cNvPr id="126" name="Picture 125" descr="server-black-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58946" y="2714849"/>
                <a:ext cx="424448" cy="424490"/>
              </a:xfrm>
              <a:prstGeom prst="rect">
                <a:avLst/>
              </a:prstGeom>
            </p:spPr>
          </p:pic>
          <p:sp>
            <p:nvSpPr>
              <p:cNvPr id="127" name="TextBox 126"/>
              <p:cNvSpPr txBox="1"/>
              <p:nvPr/>
            </p:nvSpPr>
            <p:spPr>
              <a:xfrm>
                <a:off x="3078594" y="2824366"/>
                <a:ext cx="192360" cy="169277"/>
              </a:xfrm>
              <a:prstGeom prst="rect">
                <a:avLst/>
              </a:prstGeom>
              <a:solidFill>
                <a:srgbClr val="FFFFFF"/>
              </a:solidFill>
            </p:spPr>
            <p:txBody>
              <a:bodyPr wrap="none" lIns="0" tIns="0" rIns="0" bIns="0" rtlCol="0">
                <a:spAutoFit/>
              </a:bodyPr>
              <a:lstStyle/>
              <a:p>
                <a:r>
                  <a:rPr lang="en-US" sz="1100" dirty="0"/>
                  <a:t>FW</a:t>
                </a:r>
              </a:p>
            </p:txBody>
          </p:sp>
        </p:grpSp>
      </p:grpSp>
      <p:grpSp>
        <p:nvGrpSpPr>
          <p:cNvPr id="51" name="Group 50"/>
          <p:cNvGrpSpPr/>
          <p:nvPr/>
        </p:nvGrpSpPr>
        <p:grpSpPr>
          <a:xfrm>
            <a:off x="2694684" y="3257451"/>
            <a:ext cx="588236" cy="375212"/>
            <a:chOff x="6248400" y="-318062"/>
            <a:chExt cx="588236" cy="375212"/>
          </a:xfrm>
        </p:grpSpPr>
        <p:pic>
          <p:nvPicPr>
            <p:cNvPr id="50" name="Picture 49"/>
            <p:cNvPicPr>
              <a:picLocks noChangeAspect="1"/>
            </p:cNvPicPr>
            <p:nvPr/>
          </p:nvPicPr>
          <p:blipFill>
            <a:blip r:embed="rId13"/>
            <a:stretch>
              <a:fillRect/>
            </a:stretch>
          </p:blipFill>
          <p:spPr>
            <a:xfrm>
              <a:off x="6303914" y="-318062"/>
              <a:ext cx="532722" cy="298233"/>
            </a:xfrm>
            <a:prstGeom prst="rect">
              <a:avLst/>
            </a:prstGeom>
          </p:spPr>
        </p:pic>
        <p:sp>
          <p:nvSpPr>
            <p:cNvPr id="136" name="Rectangle 135"/>
            <p:cNvSpPr/>
            <p:nvPr/>
          </p:nvSpPr>
          <p:spPr>
            <a:xfrm>
              <a:off x="6264310" y="-100229"/>
              <a:ext cx="152400" cy="152400"/>
            </a:xfrm>
            <a:prstGeom prst="rect">
              <a:avLst/>
            </a:prstGeom>
            <a:solidFill>
              <a:srgbClr val="FFFFFF"/>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7" name="Picture 136" descr="malware.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8211" y="-32410"/>
              <a:ext cx="103479" cy="76782"/>
            </a:xfrm>
            <a:prstGeom prst="rect">
              <a:avLst/>
            </a:prstGeom>
          </p:spPr>
        </p:pic>
        <p:pic>
          <p:nvPicPr>
            <p:cNvPr id="138" name="Picture 137"/>
            <p:cNvPicPr>
              <a:picLocks noChangeAspect="1"/>
            </p:cNvPicPr>
            <p:nvPr/>
          </p:nvPicPr>
          <p:blipFill>
            <a:blip r:embed="rId5"/>
            <a:stretch>
              <a:fillRect/>
            </a:stretch>
          </p:blipFill>
          <p:spPr>
            <a:xfrm>
              <a:off x="6248400" y="-95249"/>
              <a:ext cx="152399" cy="152399"/>
            </a:xfrm>
            <a:prstGeom prst="rect">
              <a:avLst/>
            </a:prstGeom>
          </p:spPr>
        </p:pic>
      </p:grpSp>
      <p:pic>
        <p:nvPicPr>
          <p:cNvPr id="139" name="Picture 138" descr="malwar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8108" y="3382455"/>
            <a:ext cx="347933" cy="258170"/>
          </a:xfrm>
          <a:prstGeom prst="rect">
            <a:avLst/>
          </a:prstGeom>
        </p:spPr>
      </p:pic>
      <p:pic>
        <p:nvPicPr>
          <p:cNvPr id="140" name="Picture 139" descr="desktop-black-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709" y="3229021"/>
            <a:ext cx="1355692" cy="1067023"/>
          </a:xfrm>
          <a:prstGeom prst="rect">
            <a:avLst/>
          </a:prstGeom>
        </p:spPr>
      </p:pic>
      <p:sp>
        <p:nvSpPr>
          <p:cNvPr id="141" name="Arc 140"/>
          <p:cNvSpPr/>
          <p:nvPr/>
        </p:nvSpPr>
        <p:spPr>
          <a:xfrm rot="5400000" flipH="1">
            <a:off x="6100915" y="2844304"/>
            <a:ext cx="1692459" cy="822206"/>
          </a:xfrm>
          <a:prstGeom prst="arc">
            <a:avLst>
              <a:gd name="adj1" fmla="val 20645420"/>
              <a:gd name="adj2" fmla="val 3652134"/>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sp>
        <p:nvSpPr>
          <p:cNvPr id="147" name="Arc 146"/>
          <p:cNvSpPr/>
          <p:nvPr/>
        </p:nvSpPr>
        <p:spPr>
          <a:xfrm rot="5400000" flipH="1">
            <a:off x="5873337" y="2336676"/>
            <a:ext cx="1147121" cy="330688"/>
          </a:xfrm>
          <a:prstGeom prst="arc">
            <a:avLst>
              <a:gd name="adj1" fmla="val 11113422"/>
              <a:gd name="adj2" fmla="val 21166447"/>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pic>
        <p:nvPicPr>
          <p:cNvPr id="149" name="Picture 148" descr="malwar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8401" y="2503484"/>
            <a:ext cx="347933" cy="258170"/>
          </a:xfrm>
          <a:prstGeom prst="rect">
            <a:avLst/>
          </a:prstGeom>
        </p:spPr>
      </p:pic>
      <p:sp>
        <p:nvSpPr>
          <p:cNvPr id="78" name="TextBox 77"/>
          <p:cNvSpPr txBox="1"/>
          <p:nvPr/>
        </p:nvSpPr>
        <p:spPr>
          <a:xfrm>
            <a:off x="6858000" y="1054020"/>
            <a:ext cx="1676400" cy="236491"/>
          </a:xfrm>
          <a:prstGeom prst="rect">
            <a:avLst/>
          </a:prstGeom>
          <a:noFill/>
        </p:spPr>
        <p:txBody>
          <a:bodyPr wrap="square" lIns="51313" tIns="25658" rIns="51313" bIns="25658" rtlCol="0">
            <a:spAutoFit/>
          </a:bodyPr>
          <a:lstStyle/>
          <a:p>
            <a:pPr algn="ctr" defTabSz="814544"/>
            <a:r>
              <a:rPr lang="sl-SI" sz="1200" b="1" dirty="0" smtClean="0">
                <a:solidFill>
                  <a:prstClr val="white"/>
                </a:solidFill>
                <a:latin typeface="Calibri"/>
              </a:rPr>
              <a:t>Doseg cilja</a:t>
            </a:r>
            <a:endParaRPr lang="en-US" sz="1200" b="1" dirty="0">
              <a:solidFill>
                <a:prstClr val="white"/>
              </a:solidFill>
              <a:latin typeface="Calibri"/>
            </a:endParaRPr>
          </a:p>
        </p:txBody>
      </p:sp>
      <p:pic>
        <p:nvPicPr>
          <p:cNvPr id="64" name="Picture 63" descr="attack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73709" y="1629817"/>
            <a:ext cx="312445" cy="331973"/>
          </a:xfrm>
          <a:prstGeom prst="rect">
            <a:avLst/>
          </a:prstGeom>
          <a:effectLst>
            <a:glow rad="228600">
              <a:schemeClr val="accent2">
                <a:satMod val="175000"/>
                <a:alpha val="40000"/>
              </a:schemeClr>
            </a:glow>
          </a:effectLst>
        </p:spPr>
      </p:pic>
      <p:grpSp>
        <p:nvGrpSpPr>
          <p:cNvPr id="77" name="Group 76"/>
          <p:cNvGrpSpPr/>
          <p:nvPr/>
        </p:nvGrpSpPr>
        <p:grpSpPr>
          <a:xfrm>
            <a:off x="2313820" y="1629457"/>
            <a:ext cx="369089" cy="332693"/>
            <a:chOff x="2791507" y="1623001"/>
            <a:chExt cx="369089" cy="332693"/>
          </a:xfrm>
        </p:grpSpPr>
        <p:sp>
          <p:nvSpPr>
            <p:cNvPr id="71" name="Rounded Rectangle 70"/>
            <p:cNvSpPr/>
            <p:nvPr/>
          </p:nvSpPr>
          <p:spPr>
            <a:xfrm>
              <a:off x="2812057" y="1623414"/>
              <a:ext cx="334362" cy="304387"/>
            </a:xfrm>
            <a:prstGeom prst="roundRect">
              <a:avLst/>
            </a:prstGeom>
            <a:solidFill>
              <a:srgbClr val="FFFFFF"/>
            </a:solidFill>
            <a:ln w="12700" cmpd="sng">
              <a:solidFill>
                <a:schemeClr val="tx1">
                  <a:lumMod val="50000"/>
                  <a:lumOff val="50000"/>
                </a:schemeClr>
              </a:solidFill>
            </a:ln>
            <a:effectLst>
              <a:glow rad="228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p:cNvGrpSpPr/>
            <p:nvPr/>
          </p:nvGrpSpPr>
          <p:grpSpPr>
            <a:xfrm>
              <a:off x="2791507" y="1623001"/>
              <a:ext cx="369089" cy="332693"/>
              <a:chOff x="3059911" y="1809750"/>
              <a:chExt cx="369089" cy="332693"/>
            </a:xfrm>
            <a:effectLst>
              <a:glow rad="228600">
                <a:schemeClr val="accent2">
                  <a:satMod val="175000"/>
                  <a:alpha val="40000"/>
                </a:schemeClr>
              </a:glow>
            </a:effectLst>
          </p:grpSpPr>
          <p:pic>
            <p:nvPicPr>
              <p:cNvPr id="34" name="Picture 33" descr="malwar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101" y="1946931"/>
                <a:ext cx="225899" cy="167619"/>
              </a:xfrm>
              <a:prstGeom prst="rect">
                <a:avLst/>
              </a:prstGeom>
            </p:spPr>
          </p:pic>
          <p:pic>
            <p:nvPicPr>
              <p:cNvPr id="97" name="Picture 96"/>
              <p:cNvPicPr>
                <a:picLocks noChangeAspect="1"/>
              </p:cNvPicPr>
              <p:nvPr/>
            </p:nvPicPr>
            <p:blipFill>
              <a:blip r:embed="rId5"/>
              <a:stretch>
                <a:fillRect/>
              </a:stretch>
            </p:blipFill>
            <p:spPr>
              <a:xfrm>
                <a:off x="3059911" y="1809750"/>
                <a:ext cx="332693" cy="332693"/>
              </a:xfrm>
              <a:prstGeom prst="rect">
                <a:avLst/>
              </a:prstGeom>
              <a:ln>
                <a:noFill/>
              </a:ln>
            </p:spPr>
          </p:pic>
        </p:grpSp>
      </p:grpSp>
      <p:pic>
        <p:nvPicPr>
          <p:cNvPr id="143" name="Picture 142" descr="attack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07109" y="1629817"/>
            <a:ext cx="312445" cy="331973"/>
          </a:xfrm>
          <a:prstGeom prst="rect">
            <a:avLst/>
          </a:prstGeom>
          <a:effectLst>
            <a:glow rad="228600">
              <a:schemeClr val="accent2">
                <a:satMod val="175000"/>
                <a:alpha val="40000"/>
              </a:schemeClr>
            </a:glow>
          </a:effectLst>
        </p:spPr>
      </p:pic>
      <p:pic>
        <p:nvPicPr>
          <p:cNvPr id="144" name="Picture 143" descr="attack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33452" y="1629817"/>
            <a:ext cx="312445" cy="331973"/>
          </a:xfrm>
          <a:prstGeom prst="rect">
            <a:avLst/>
          </a:prstGeom>
          <a:effectLst>
            <a:glow rad="228600">
              <a:schemeClr val="accent2">
                <a:satMod val="175000"/>
                <a:alpha val="40000"/>
              </a:schemeClr>
            </a:glow>
          </a:effectLst>
        </p:spPr>
      </p:pic>
      <p:pic>
        <p:nvPicPr>
          <p:cNvPr id="145" name="Picture 144" descr="attack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78708" y="1629817"/>
            <a:ext cx="312445" cy="331973"/>
          </a:xfrm>
          <a:prstGeom prst="rect">
            <a:avLst/>
          </a:prstGeom>
          <a:effectLst>
            <a:glow rad="228600">
              <a:schemeClr val="accent2">
                <a:satMod val="175000"/>
                <a:alpha val="40000"/>
              </a:schemeClr>
            </a:glow>
          </a:effectLst>
        </p:spPr>
      </p:pic>
      <p:cxnSp>
        <p:nvCxnSpPr>
          <p:cNvPr id="3" name="Straight Arrow Connector 2"/>
          <p:cNvCxnSpPr>
            <a:stCxn id="149" idx="3"/>
          </p:cNvCxnSpPr>
          <p:nvPr/>
        </p:nvCxnSpPr>
        <p:spPr>
          <a:xfrm flipV="1">
            <a:off x="7496333" y="2616503"/>
            <a:ext cx="532092" cy="16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7358247" y="3022622"/>
            <a:ext cx="0" cy="5029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7" name="Arc 86"/>
          <p:cNvSpPr/>
          <p:nvPr/>
        </p:nvSpPr>
        <p:spPr>
          <a:xfrm rot="5400000" flipH="1">
            <a:off x="6798221" y="2046573"/>
            <a:ext cx="826245" cy="330688"/>
          </a:xfrm>
          <a:prstGeom prst="arc">
            <a:avLst>
              <a:gd name="adj1" fmla="val 12055742"/>
              <a:gd name="adj2" fmla="val 19695955"/>
            </a:avLst>
          </a:prstGeom>
          <a:ln>
            <a:solidFill>
              <a:schemeClr val="tx1"/>
            </a:solidFill>
            <a:headEnd type="triangle" w="lg" len="med"/>
            <a:tailEnd type="triangle" w="lg" len="med"/>
          </a:ln>
        </p:spPr>
        <p:style>
          <a:lnRef idx="2">
            <a:schemeClr val="accent1"/>
          </a:lnRef>
          <a:fillRef idx="0">
            <a:schemeClr val="accent1"/>
          </a:fillRef>
          <a:effectRef idx="1">
            <a:schemeClr val="accent1"/>
          </a:effectRef>
          <a:fontRef idx="minor">
            <a:schemeClr val="tx1"/>
          </a:fontRef>
        </p:style>
        <p:txBody>
          <a:bodyPr lIns="91425" tIns="45712" rIns="91425" bIns="45712" rtlCol="0" anchor="ctr"/>
          <a:lstStyle/>
          <a:p>
            <a:pPr algn="ctr"/>
            <a:endParaRPr lang="en-US"/>
          </a:p>
        </p:txBody>
      </p:sp>
      <p:sp>
        <p:nvSpPr>
          <p:cNvPr id="84" name="Title 4"/>
          <p:cNvSpPr>
            <a:spLocks noGrp="1"/>
          </p:cNvSpPr>
          <p:nvPr>
            <p:ph type="title" idx="4294967295"/>
          </p:nvPr>
        </p:nvSpPr>
        <p:spPr bwMode="gray">
          <a:xfrm>
            <a:off x="331788" y="0"/>
            <a:ext cx="8480425" cy="857250"/>
          </a:xfrm>
        </p:spPr>
        <p:txBody>
          <a:bodyPr>
            <a:normAutofit/>
          </a:bodyPr>
          <a:lstStyle/>
          <a:p>
            <a:r>
              <a:rPr lang="sl-SI" sz="2800" dirty="0" smtClean="0">
                <a:solidFill>
                  <a:prstClr val="black"/>
                </a:solidFill>
                <a:latin typeface="Calibri" charset="0"/>
                <a:ea typeface="MS PGothic" charset="0"/>
                <a:cs typeface="MS PGothic" charset="0"/>
              </a:rPr>
              <a:t>Kaj moramo spremljati, da bi videli celoto</a:t>
            </a:r>
            <a:endParaRPr lang="en-US" sz="2800" dirty="0">
              <a:solidFill>
                <a:srgbClr val="FF0000"/>
              </a:solidFill>
            </a:endParaRPr>
          </a:p>
        </p:txBody>
      </p:sp>
      <p:sp>
        <p:nvSpPr>
          <p:cNvPr id="2" name="TextBox 1"/>
          <p:cNvSpPr txBox="1"/>
          <p:nvPr/>
        </p:nvSpPr>
        <p:spPr>
          <a:xfrm>
            <a:off x="1539908" y="2800350"/>
            <a:ext cx="718295" cy="267372"/>
          </a:xfrm>
          <a:prstGeom prst="rect">
            <a:avLst/>
          </a:prstGeom>
        </p:spPr>
        <p:txBody>
          <a:bodyPr wrap="none" lIns="51417" tIns="25709" rIns="51417" bIns="25709" rtlCol="0">
            <a:spAutoFit/>
          </a:bodyPr>
          <a:lstStyle/>
          <a:p>
            <a:r>
              <a:rPr lang="en-US" sz="1400" dirty="0"/>
              <a:t>phishing</a:t>
            </a:r>
          </a:p>
        </p:txBody>
      </p:sp>
      <p:sp>
        <p:nvSpPr>
          <p:cNvPr id="85" name="TextBox 84"/>
          <p:cNvSpPr txBox="1"/>
          <p:nvPr/>
        </p:nvSpPr>
        <p:spPr>
          <a:xfrm>
            <a:off x="2835308" y="2266951"/>
            <a:ext cx="1004694" cy="698259"/>
          </a:xfrm>
          <a:prstGeom prst="rect">
            <a:avLst/>
          </a:prstGeom>
        </p:spPr>
        <p:txBody>
          <a:bodyPr wrap="none" lIns="51417" tIns="25709" rIns="51417" bIns="25709" rtlCol="0">
            <a:spAutoFit/>
          </a:bodyPr>
          <a:lstStyle/>
          <a:p>
            <a:r>
              <a:rPr lang="en-US" sz="1400" dirty="0"/>
              <a:t>Download</a:t>
            </a:r>
            <a:br>
              <a:rPr lang="en-US" sz="1400" dirty="0"/>
            </a:br>
            <a:r>
              <a:rPr lang="en-US" sz="1400" dirty="0"/>
              <a:t>from</a:t>
            </a:r>
            <a:br>
              <a:rPr lang="en-US" sz="1400" dirty="0"/>
            </a:br>
            <a:r>
              <a:rPr lang="en-US" sz="1400" dirty="0"/>
              <a:t>infected site</a:t>
            </a:r>
          </a:p>
        </p:txBody>
      </p:sp>
      <p:grpSp>
        <p:nvGrpSpPr>
          <p:cNvPr id="6" name="Group 5"/>
          <p:cNvGrpSpPr/>
          <p:nvPr/>
        </p:nvGrpSpPr>
        <p:grpSpPr>
          <a:xfrm>
            <a:off x="1844708" y="1657348"/>
            <a:ext cx="228600" cy="236594"/>
            <a:chOff x="548126" y="3219450"/>
            <a:chExt cx="228600" cy="236594"/>
          </a:xfrm>
        </p:grpSpPr>
        <p:sp>
          <p:nvSpPr>
            <p:cNvPr id="5" name="Oval 4"/>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p:cNvSpPr txBox="1"/>
            <p:nvPr/>
          </p:nvSpPr>
          <p:spPr>
            <a:xfrm>
              <a:off x="571500" y="3219450"/>
              <a:ext cx="181853" cy="236594"/>
            </a:xfrm>
            <a:prstGeom prst="rect">
              <a:avLst/>
            </a:prstGeom>
          </p:spPr>
          <p:txBody>
            <a:bodyPr wrap="none" lIns="51426" tIns="25713" rIns="51426" bIns="25713" rtlCol="0">
              <a:spAutoFit/>
            </a:bodyPr>
            <a:lstStyle/>
            <a:p>
              <a:r>
                <a:rPr lang="en-US" sz="1200" dirty="0"/>
                <a:t>1</a:t>
              </a:r>
            </a:p>
          </p:txBody>
        </p:sp>
      </p:grpSp>
      <p:grpSp>
        <p:nvGrpSpPr>
          <p:cNvPr id="86" name="Group 85"/>
          <p:cNvGrpSpPr/>
          <p:nvPr/>
        </p:nvGrpSpPr>
        <p:grpSpPr>
          <a:xfrm>
            <a:off x="1616108" y="2419348"/>
            <a:ext cx="228600" cy="236594"/>
            <a:chOff x="548126" y="3219450"/>
            <a:chExt cx="228600" cy="236594"/>
          </a:xfrm>
        </p:grpSpPr>
        <p:sp>
          <p:nvSpPr>
            <p:cNvPr id="88" name="Oval 87"/>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TextBox 91"/>
            <p:cNvSpPr txBox="1"/>
            <p:nvPr/>
          </p:nvSpPr>
          <p:spPr>
            <a:xfrm>
              <a:off x="571500" y="3219450"/>
              <a:ext cx="181853" cy="236594"/>
            </a:xfrm>
            <a:prstGeom prst="rect">
              <a:avLst/>
            </a:prstGeom>
          </p:spPr>
          <p:txBody>
            <a:bodyPr wrap="none" lIns="51426" tIns="25713" rIns="51426" bIns="25713" rtlCol="0">
              <a:spAutoFit/>
            </a:bodyPr>
            <a:lstStyle/>
            <a:p>
              <a:r>
                <a:rPr lang="en-US" sz="1200" dirty="0"/>
                <a:t>2</a:t>
              </a:r>
            </a:p>
          </p:txBody>
        </p:sp>
      </p:grpSp>
      <p:grpSp>
        <p:nvGrpSpPr>
          <p:cNvPr id="95" name="Group 94"/>
          <p:cNvGrpSpPr/>
          <p:nvPr/>
        </p:nvGrpSpPr>
        <p:grpSpPr>
          <a:xfrm>
            <a:off x="4968908" y="3867148"/>
            <a:ext cx="228600" cy="236594"/>
            <a:chOff x="548126" y="3219450"/>
            <a:chExt cx="228600" cy="236594"/>
          </a:xfrm>
        </p:grpSpPr>
        <p:sp>
          <p:nvSpPr>
            <p:cNvPr id="96" name="Oval 95"/>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TextBox 97"/>
            <p:cNvSpPr txBox="1"/>
            <p:nvPr/>
          </p:nvSpPr>
          <p:spPr>
            <a:xfrm>
              <a:off x="571500" y="3219450"/>
              <a:ext cx="181853" cy="236594"/>
            </a:xfrm>
            <a:prstGeom prst="rect">
              <a:avLst/>
            </a:prstGeom>
          </p:spPr>
          <p:txBody>
            <a:bodyPr wrap="none" lIns="51426" tIns="25713" rIns="51426" bIns="25713" rtlCol="0">
              <a:spAutoFit/>
            </a:bodyPr>
            <a:lstStyle/>
            <a:p>
              <a:r>
                <a:rPr lang="en-US" sz="1200" dirty="0"/>
                <a:t>5</a:t>
              </a:r>
            </a:p>
          </p:txBody>
        </p:sp>
      </p:grpSp>
      <p:grpSp>
        <p:nvGrpSpPr>
          <p:cNvPr id="100" name="Group 99"/>
          <p:cNvGrpSpPr/>
          <p:nvPr/>
        </p:nvGrpSpPr>
        <p:grpSpPr>
          <a:xfrm>
            <a:off x="5654708" y="2800348"/>
            <a:ext cx="228600" cy="236594"/>
            <a:chOff x="548126" y="3219450"/>
            <a:chExt cx="228600" cy="236594"/>
          </a:xfrm>
        </p:grpSpPr>
        <p:sp>
          <p:nvSpPr>
            <p:cNvPr id="106" name="Oval 105"/>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TextBox 106"/>
            <p:cNvSpPr txBox="1"/>
            <p:nvPr/>
          </p:nvSpPr>
          <p:spPr>
            <a:xfrm>
              <a:off x="571500" y="3219450"/>
              <a:ext cx="181853" cy="236594"/>
            </a:xfrm>
            <a:prstGeom prst="rect">
              <a:avLst/>
            </a:prstGeom>
          </p:spPr>
          <p:txBody>
            <a:bodyPr wrap="none" lIns="51426" tIns="25713" rIns="51426" bIns="25713" rtlCol="0">
              <a:spAutoFit/>
            </a:bodyPr>
            <a:lstStyle/>
            <a:p>
              <a:r>
                <a:rPr lang="en-US" sz="1200" dirty="0"/>
                <a:t>6</a:t>
              </a:r>
            </a:p>
          </p:txBody>
        </p:sp>
      </p:grpSp>
      <p:grpSp>
        <p:nvGrpSpPr>
          <p:cNvPr id="108" name="Group 107"/>
          <p:cNvGrpSpPr/>
          <p:nvPr/>
        </p:nvGrpSpPr>
        <p:grpSpPr>
          <a:xfrm>
            <a:off x="6721508" y="2647948"/>
            <a:ext cx="228600" cy="236594"/>
            <a:chOff x="548126" y="3219450"/>
            <a:chExt cx="228600" cy="236594"/>
          </a:xfrm>
        </p:grpSpPr>
        <p:sp>
          <p:nvSpPr>
            <p:cNvPr id="109" name="Oval 108"/>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TextBox 111"/>
            <p:cNvSpPr txBox="1"/>
            <p:nvPr/>
          </p:nvSpPr>
          <p:spPr>
            <a:xfrm>
              <a:off x="571500" y="3219450"/>
              <a:ext cx="181853" cy="236594"/>
            </a:xfrm>
            <a:prstGeom prst="rect">
              <a:avLst/>
            </a:prstGeom>
          </p:spPr>
          <p:txBody>
            <a:bodyPr wrap="none" lIns="51426" tIns="25713" rIns="51426" bIns="25713" rtlCol="0">
              <a:spAutoFit/>
            </a:bodyPr>
            <a:lstStyle/>
            <a:p>
              <a:r>
                <a:rPr lang="en-US" sz="1200" dirty="0"/>
                <a:t>7</a:t>
              </a:r>
            </a:p>
          </p:txBody>
        </p:sp>
      </p:grpSp>
      <p:grpSp>
        <p:nvGrpSpPr>
          <p:cNvPr id="115" name="Group 114"/>
          <p:cNvGrpSpPr/>
          <p:nvPr/>
        </p:nvGrpSpPr>
        <p:grpSpPr>
          <a:xfrm>
            <a:off x="7483508" y="2724148"/>
            <a:ext cx="228600" cy="236594"/>
            <a:chOff x="548126" y="3219450"/>
            <a:chExt cx="228600" cy="236594"/>
          </a:xfrm>
        </p:grpSpPr>
        <p:sp>
          <p:nvSpPr>
            <p:cNvPr id="118" name="Oval 117"/>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TextBox 118"/>
            <p:cNvSpPr txBox="1"/>
            <p:nvPr/>
          </p:nvSpPr>
          <p:spPr>
            <a:xfrm>
              <a:off x="571500" y="3219450"/>
              <a:ext cx="181853" cy="236594"/>
            </a:xfrm>
            <a:prstGeom prst="rect">
              <a:avLst/>
            </a:prstGeom>
          </p:spPr>
          <p:txBody>
            <a:bodyPr wrap="none" lIns="51426" tIns="25713" rIns="51426" bIns="25713" rtlCol="0">
              <a:spAutoFit/>
            </a:bodyPr>
            <a:lstStyle/>
            <a:p>
              <a:r>
                <a:rPr lang="en-US" sz="1200" dirty="0"/>
                <a:t>8</a:t>
              </a:r>
            </a:p>
          </p:txBody>
        </p:sp>
      </p:grpSp>
      <p:grpSp>
        <p:nvGrpSpPr>
          <p:cNvPr id="122" name="Group 121"/>
          <p:cNvGrpSpPr/>
          <p:nvPr/>
        </p:nvGrpSpPr>
        <p:grpSpPr>
          <a:xfrm>
            <a:off x="3063908" y="3562348"/>
            <a:ext cx="228600" cy="236594"/>
            <a:chOff x="548126" y="3219450"/>
            <a:chExt cx="228600" cy="236594"/>
          </a:xfrm>
        </p:grpSpPr>
        <p:sp>
          <p:nvSpPr>
            <p:cNvPr id="134" name="Oval 133"/>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TextBox 134"/>
            <p:cNvSpPr txBox="1"/>
            <p:nvPr/>
          </p:nvSpPr>
          <p:spPr>
            <a:xfrm>
              <a:off x="571500" y="3219450"/>
              <a:ext cx="181853" cy="236594"/>
            </a:xfrm>
            <a:prstGeom prst="rect">
              <a:avLst/>
            </a:prstGeom>
          </p:spPr>
          <p:txBody>
            <a:bodyPr wrap="none" lIns="51426" tIns="25713" rIns="51426" bIns="25713" rtlCol="0">
              <a:spAutoFit/>
            </a:bodyPr>
            <a:lstStyle/>
            <a:p>
              <a:r>
                <a:rPr lang="en-US" sz="1200" dirty="0"/>
                <a:t>3</a:t>
              </a:r>
            </a:p>
          </p:txBody>
        </p:sp>
      </p:grpSp>
      <p:grpSp>
        <p:nvGrpSpPr>
          <p:cNvPr id="99" name="Group 98"/>
          <p:cNvGrpSpPr/>
          <p:nvPr/>
        </p:nvGrpSpPr>
        <p:grpSpPr>
          <a:xfrm>
            <a:off x="3825908" y="3867148"/>
            <a:ext cx="228600" cy="236594"/>
            <a:chOff x="548126" y="3219450"/>
            <a:chExt cx="228600" cy="236594"/>
          </a:xfrm>
        </p:grpSpPr>
        <p:sp>
          <p:nvSpPr>
            <p:cNvPr id="110" name="Oval 109"/>
            <p:cNvSpPr/>
            <p:nvPr/>
          </p:nvSpPr>
          <p:spPr>
            <a:xfrm>
              <a:off x="548126" y="3223447"/>
              <a:ext cx="228600" cy="228600"/>
            </a:xfrm>
            <a:prstGeom prst="ellipse">
              <a:avLst/>
            </a:prstGeom>
            <a:solidFill>
              <a:srgbClr val="FFFF00"/>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TextBox 110"/>
            <p:cNvSpPr txBox="1"/>
            <p:nvPr/>
          </p:nvSpPr>
          <p:spPr>
            <a:xfrm>
              <a:off x="571500" y="3219450"/>
              <a:ext cx="181853" cy="236594"/>
            </a:xfrm>
            <a:prstGeom prst="rect">
              <a:avLst/>
            </a:prstGeom>
          </p:spPr>
          <p:txBody>
            <a:bodyPr wrap="none" lIns="51426" tIns="25713" rIns="51426" bIns="25713" rtlCol="0">
              <a:spAutoFit/>
            </a:bodyPr>
            <a:lstStyle/>
            <a:p>
              <a:r>
                <a:rPr lang="en-US" sz="1200" dirty="0"/>
                <a:t>4</a:t>
              </a:r>
            </a:p>
          </p:txBody>
        </p:sp>
      </p:grpSp>
      <p:grpSp>
        <p:nvGrpSpPr>
          <p:cNvPr id="160" name="Group 159"/>
          <p:cNvGrpSpPr/>
          <p:nvPr/>
        </p:nvGrpSpPr>
        <p:grpSpPr>
          <a:xfrm>
            <a:off x="1548907" y="4400550"/>
            <a:ext cx="6591793" cy="304800"/>
            <a:chOff x="1524000" y="4400550"/>
            <a:chExt cx="6591793" cy="304800"/>
          </a:xfrm>
        </p:grpSpPr>
        <p:sp>
          <p:nvSpPr>
            <p:cNvPr id="161" name="Rectangle 160"/>
            <p:cNvSpPr/>
            <p:nvPr/>
          </p:nvSpPr>
          <p:spPr>
            <a:xfrm>
              <a:off x="1524000" y="4400550"/>
              <a:ext cx="6591793" cy="304800"/>
            </a:xfrm>
            <a:prstGeom prst="rect">
              <a:avLst/>
            </a:prstGeom>
            <a:solidFill>
              <a:schemeClr val="bg1">
                <a:lumMod val="75000"/>
              </a:schemeClr>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TextBox 161"/>
            <p:cNvSpPr txBox="1"/>
            <p:nvPr/>
          </p:nvSpPr>
          <p:spPr>
            <a:xfrm>
              <a:off x="1844678" y="4437978"/>
              <a:ext cx="6076595" cy="267372"/>
            </a:xfrm>
            <a:prstGeom prst="rect">
              <a:avLst/>
            </a:prstGeom>
          </p:spPr>
          <p:txBody>
            <a:bodyPr wrap="none" lIns="51426" tIns="25713" rIns="51426" bIns="25713" rtlCol="0">
              <a:spAutoFit/>
            </a:bodyPr>
            <a:lstStyle/>
            <a:p>
              <a:r>
                <a:rPr lang="en-US" sz="1400" dirty="0"/>
                <a:t>Identity, Roles, Privileges, Location, Behavior, Risk, Audit scope, Classification, etc. </a:t>
              </a:r>
            </a:p>
          </p:txBody>
        </p:sp>
      </p:grpSp>
      <p:sp>
        <p:nvSpPr>
          <p:cNvPr id="163" name="Rectangle 162"/>
          <p:cNvSpPr/>
          <p:nvPr/>
        </p:nvSpPr>
        <p:spPr>
          <a:xfrm>
            <a:off x="1503004" y="1401125"/>
            <a:ext cx="6765257" cy="3374322"/>
          </a:xfrm>
          <a:prstGeom prst="rect">
            <a:avLst/>
          </a:prstGeom>
          <a:solidFill>
            <a:schemeClr val="bg1">
              <a:lumMod val="95000"/>
              <a:alpha val="92000"/>
            </a:schemeClr>
          </a:solidFill>
          <a:ln w="12700" cmpd="sng">
            <a:solidFill>
              <a:schemeClr val="bg1">
                <a:lumMod val="95000"/>
                <a:alpha val="22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2578593" y="1733550"/>
            <a:ext cx="1772950" cy="236586"/>
          </a:xfrm>
          <a:prstGeom prst="rect">
            <a:avLst/>
          </a:prstGeom>
        </p:spPr>
        <p:txBody>
          <a:bodyPr wrap="none" lIns="51417" tIns="25709" rIns="51417" bIns="25709" rtlCol="0">
            <a:spAutoFit/>
          </a:bodyPr>
          <a:lstStyle/>
          <a:p>
            <a:pPr algn="ctr"/>
            <a:r>
              <a:rPr lang="en-US" sz="1200" dirty="0"/>
              <a:t>Threat Intelligence </a:t>
            </a:r>
            <a:r>
              <a:rPr lang="sl-SI" sz="1200" dirty="0" smtClean="0"/>
              <a:t>podatki</a:t>
            </a:r>
            <a:endParaRPr lang="en-US" sz="1200" dirty="0"/>
          </a:p>
        </p:txBody>
      </p:sp>
      <p:sp>
        <p:nvSpPr>
          <p:cNvPr id="164" name="TextBox 163"/>
          <p:cNvSpPr txBox="1"/>
          <p:nvPr/>
        </p:nvSpPr>
        <p:spPr>
          <a:xfrm>
            <a:off x="2846589" y="2189866"/>
            <a:ext cx="1456388" cy="605918"/>
          </a:xfrm>
          <a:prstGeom prst="rect">
            <a:avLst/>
          </a:prstGeom>
        </p:spPr>
        <p:txBody>
          <a:bodyPr wrap="none" lIns="51417" tIns="25709" rIns="51417" bIns="25709" rtlCol="0">
            <a:spAutoFit/>
          </a:bodyPr>
          <a:lstStyle/>
          <a:p>
            <a:pPr algn="ctr"/>
            <a:r>
              <a:rPr lang="en-US" sz="1200" dirty="0" smtClean="0"/>
              <a:t>Email</a:t>
            </a:r>
            <a:endParaRPr lang="sl-SI" sz="1200" dirty="0" smtClean="0"/>
          </a:p>
          <a:p>
            <a:pPr algn="ctr"/>
            <a:r>
              <a:rPr lang="sl-SI" sz="1200" dirty="0" smtClean="0"/>
              <a:t>Ali</a:t>
            </a:r>
          </a:p>
          <a:p>
            <a:pPr algn="ctr"/>
            <a:r>
              <a:rPr lang="sl-SI" sz="1200" dirty="0" smtClean="0"/>
              <a:t>Spletni strežnik/</a:t>
            </a:r>
            <a:r>
              <a:rPr lang="sl-SI" sz="1200" dirty="0" err="1" smtClean="0"/>
              <a:t>proxy</a:t>
            </a:r>
            <a:endParaRPr lang="en-US" sz="1200" dirty="0"/>
          </a:p>
        </p:txBody>
      </p:sp>
      <p:sp>
        <p:nvSpPr>
          <p:cNvPr id="165" name="TextBox 164"/>
          <p:cNvSpPr txBox="1"/>
          <p:nvPr/>
        </p:nvSpPr>
        <p:spPr>
          <a:xfrm>
            <a:off x="3800247" y="3001840"/>
            <a:ext cx="1356617" cy="605918"/>
          </a:xfrm>
          <a:prstGeom prst="rect">
            <a:avLst/>
          </a:prstGeom>
        </p:spPr>
        <p:txBody>
          <a:bodyPr wrap="none" lIns="51417" tIns="25709" rIns="51417" bIns="25709" rtlCol="0">
            <a:spAutoFit/>
          </a:bodyPr>
          <a:lstStyle/>
          <a:p>
            <a:pPr algn="ctr"/>
            <a:r>
              <a:rPr lang="sl-SI" sz="1200" dirty="0" smtClean="0"/>
              <a:t>Podatki o napravi </a:t>
            </a:r>
          </a:p>
          <a:p>
            <a:pPr algn="ctr"/>
            <a:r>
              <a:rPr lang="sl-SI" sz="1200" dirty="0" smtClean="0"/>
              <a:t>ali </a:t>
            </a:r>
          </a:p>
          <a:p>
            <a:pPr algn="ctr"/>
            <a:r>
              <a:rPr lang="sl-SI" sz="1200" dirty="0" err="1" smtClean="0"/>
              <a:t>endpoint</a:t>
            </a:r>
            <a:r>
              <a:rPr lang="sl-SI" sz="1200" dirty="0" smtClean="0"/>
              <a:t> </a:t>
            </a:r>
            <a:r>
              <a:rPr lang="sl-SI" sz="1200" dirty="0" err="1" smtClean="0"/>
              <a:t>protection</a:t>
            </a:r>
            <a:endParaRPr lang="en-US" sz="1200" dirty="0"/>
          </a:p>
        </p:txBody>
      </p:sp>
      <p:sp>
        <p:nvSpPr>
          <p:cNvPr id="167" name="TextBox 166"/>
          <p:cNvSpPr txBox="1"/>
          <p:nvPr/>
        </p:nvSpPr>
        <p:spPr>
          <a:xfrm>
            <a:off x="5681450" y="2419350"/>
            <a:ext cx="1842777" cy="236586"/>
          </a:xfrm>
          <a:prstGeom prst="rect">
            <a:avLst/>
          </a:prstGeom>
        </p:spPr>
        <p:txBody>
          <a:bodyPr wrap="none" lIns="51417" tIns="25709" rIns="51417" bIns="25709" rtlCol="0">
            <a:spAutoFit/>
          </a:bodyPr>
          <a:lstStyle/>
          <a:p>
            <a:pPr algn="ctr"/>
            <a:r>
              <a:rPr lang="sl-SI" sz="1200" dirty="0" smtClean="0"/>
              <a:t>Proxy podatki ali požarni zid</a:t>
            </a:r>
            <a:endParaRPr lang="en-US" sz="1200" dirty="0"/>
          </a:p>
        </p:txBody>
      </p:sp>
      <p:sp>
        <p:nvSpPr>
          <p:cNvPr id="168" name="TextBox 167"/>
          <p:cNvSpPr txBox="1"/>
          <p:nvPr/>
        </p:nvSpPr>
        <p:spPr>
          <a:xfrm>
            <a:off x="5702793" y="1801756"/>
            <a:ext cx="1772950" cy="236586"/>
          </a:xfrm>
          <a:prstGeom prst="rect">
            <a:avLst/>
          </a:prstGeom>
        </p:spPr>
        <p:txBody>
          <a:bodyPr wrap="none" lIns="51417" tIns="25709" rIns="51417" bIns="25709" rtlCol="0">
            <a:spAutoFit/>
          </a:bodyPr>
          <a:lstStyle/>
          <a:p>
            <a:pPr algn="ctr"/>
            <a:r>
              <a:rPr lang="en-US" sz="1200" dirty="0"/>
              <a:t>Threat Intelligence </a:t>
            </a:r>
            <a:r>
              <a:rPr lang="sl-SI" sz="1200" dirty="0" smtClean="0"/>
              <a:t>podatki</a:t>
            </a:r>
            <a:endParaRPr lang="en-US" sz="1200" dirty="0"/>
          </a:p>
        </p:txBody>
      </p:sp>
      <p:sp>
        <p:nvSpPr>
          <p:cNvPr id="169" name="TextBox 168"/>
          <p:cNvSpPr txBox="1"/>
          <p:nvPr/>
        </p:nvSpPr>
        <p:spPr>
          <a:xfrm>
            <a:off x="3548861" y="4468756"/>
            <a:ext cx="1294485" cy="236586"/>
          </a:xfrm>
          <a:prstGeom prst="rect">
            <a:avLst/>
          </a:prstGeom>
        </p:spPr>
        <p:txBody>
          <a:bodyPr wrap="none" lIns="51417" tIns="25709" rIns="51417" bIns="25709" rtlCol="0">
            <a:spAutoFit/>
          </a:bodyPr>
          <a:lstStyle/>
          <a:p>
            <a:pPr algn="ctr"/>
            <a:r>
              <a:rPr lang="sl-SI" sz="1200" dirty="0" smtClean="0"/>
              <a:t>Podatki o identiteti</a:t>
            </a:r>
            <a:endParaRPr lang="en-US" sz="1200" dirty="0"/>
          </a:p>
        </p:txBody>
      </p:sp>
      <p:sp>
        <p:nvSpPr>
          <p:cNvPr id="170" name="Sun 169"/>
          <p:cNvSpPr/>
          <p:nvPr/>
        </p:nvSpPr>
        <p:spPr>
          <a:xfrm>
            <a:off x="2362200" y="1774048"/>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171" name="Sun 170"/>
          <p:cNvSpPr/>
          <p:nvPr/>
        </p:nvSpPr>
        <p:spPr>
          <a:xfrm>
            <a:off x="2514600" y="2495550"/>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172" name="Sun 171"/>
          <p:cNvSpPr/>
          <p:nvPr/>
        </p:nvSpPr>
        <p:spPr>
          <a:xfrm>
            <a:off x="3469498" y="3526648"/>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173" name="Sun 172"/>
          <p:cNvSpPr/>
          <p:nvPr/>
        </p:nvSpPr>
        <p:spPr>
          <a:xfrm>
            <a:off x="3469498" y="4476750"/>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174" name="Sun 173"/>
          <p:cNvSpPr/>
          <p:nvPr/>
        </p:nvSpPr>
        <p:spPr>
          <a:xfrm>
            <a:off x="5486400" y="2495550"/>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175" name="Sun 174"/>
          <p:cNvSpPr/>
          <p:nvPr/>
        </p:nvSpPr>
        <p:spPr>
          <a:xfrm>
            <a:off x="5486400" y="3486150"/>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sp>
        <p:nvSpPr>
          <p:cNvPr id="176" name="Sun 175"/>
          <p:cNvSpPr/>
          <p:nvPr/>
        </p:nvSpPr>
        <p:spPr>
          <a:xfrm>
            <a:off x="5486400" y="1774048"/>
            <a:ext cx="188102" cy="188102"/>
          </a:xfrm>
          <a:prstGeom prst="sun">
            <a:avLst/>
          </a:prstGeom>
          <a:solidFill>
            <a:srgbClr val="CF0303"/>
          </a:solidFill>
          <a:ln w="12700" cmpd="sng">
            <a:solidFill>
              <a:schemeClr val="tx1">
                <a:lumMod val="50000"/>
                <a:lumOff val="50000"/>
              </a:schemeClr>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25" tIns="45712" rIns="91425" bIns="45712" numCol="1" spcCol="0" rtlCol="0" fromWordArt="0" anchor="ctr" anchorCtr="0" forceAA="0" compatLnSpc="1">
            <a:prstTxWarp prst="textNoShape">
              <a:avLst/>
            </a:prstTxWarp>
            <a:noAutofit/>
          </a:bodyPr>
          <a:lstStyle/>
          <a:p>
            <a:pPr algn="ctr">
              <a:spcBef>
                <a:spcPts val="300"/>
              </a:spcBef>
              <a:spcAft>
                <a:spcPts val="300"/>
              </a:spcAft>
            </a:pPr>
            <a:endParaRPr lang="en-US" sz="1100"/>
          </a:p>
        </p:txBody>
      </p:sp>
      <p:cxnSp>
        <p:nvCxnSpPr>
          <p:cNvPr id="15" name="Straight Connector 14"/>
          <p:cNvCxnSpPr>
            <a:endCxn id="171" idx="0"/>
          </p:cNvCxnSpPr>
          <p:nvPr/>
        </p:nvCxnSpPr>
        <p:spPr>
          <a:xfrm>
            <a:off x="2514601" y="1962151"/>
            <a:ext cx="94051" cy="533400"/>
          </a:xfrm>
          <a:prstGeom prst="line">
            <a:avLst/>
          </a:prstGeom>
          <a:ln>
            <a:solidFill>
              <a:srgbClr val="5F5F5F"/>
            </a:solidFill>
            <a:prstDash val="dash"/>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2667001" y="2724151"/>
            <a:ext cx="762000" cy="838200"/>
          </a:xfrm>
          <a:prstGeom prst="line">
            <a:avLst/>
          </a:prstGeom>
          <a:ln>
            <a:solidFill>
              <a:srgbClr val="5F5F5F"/>
            </a:solidFill>
            <a:prstDash val="dash"/>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3581400" y="3790950"/>
            <a:ext cx="0" cy="685800"/>
          </a:xfrm>
          <a:prstGeom prst="line">
            <a:avLst/>
          </a:prstGeom>
          <a:ln>
            <a:solidFill>
              <a:srgbClr val="5F5F5F"/>
            </a:solidFill>
            <a:prstDash val="dash"/>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3810000" y="3638550"/>
            <a:ext cx="1600200" cy="0"/>
          </a:xfrm>
          <a:prstGeom prst="line">
            <a:avLst/>
          </a:prstGeom>
          <a:ln>
            <a:solidFill>
              <a:srgbClr val="5F5F5F"/>
            </a:solidFill>
            <a:prstDash val="dash"/>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5562600" y="2724150"/>
            <a:ext cx="0" cy="685800"/>
          </a:xfrm>
          <a:prstGeom prst="line">
            <a:avLst/>
          </a:prstGeom>
          <a:ln>
            <a:solidFill>
              <a:srgbClr val="5F5F5F"/>
            </a:solidFill>
            <a:prstDash val="dash"/>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5562600" y="2038351"/>
            <a:ext cx="0" cy="381000"/>
          </a:xfrm>
          <a:prstGeom prst="line">
            <a:avLst/>
          </a:prstGeom>
          <a:ln>
            <a:solidFill>
              <a:srgbClr val="5F5F5F"/>
            </a:solidFill>
            <a:prstDash val="dash"/>
          </a:ln>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bwMode="gray">
          <a:xfrm>
            <a:off x="10687" y="1770679"/>
            <a:ext cx="1360913" cy="200335"/>
          </a:xfrm>
          <a:prstGeom prst="rect">
            <a:avLst/>
          </a:prstGeom>
        </p:spPr>
        <p:txBody>
          <a:bodyPr wrap="square" lIns="51426" tIns="25713" rIns="51426" bIns="25713" rtlCol="0">
            <a:spAutoFit/>
          </a:bodyPr>
          <a:lstStyle/>
          <a:p>
            <a:pPr algn="ctr">
              <a:lnSpc>
                <a:spcPct val="90000"/>
              </a:lnSpc>
            </a:pPr>
            <a:r>
              <a:rPr lang="en-US" sz="1200" b="1" dirty="0" smtClean="0">
                <a:solidFill>
                  <a:prstClr val="black"/>
                </a:solidFill>
              </a:rPr>
              <a:t>Threat intelligence</a:t>
            </a:r>
          </a:p>
        </p:txBody>
      </p:sp>
      <p:sp>
        <p:nvSpPr>
          <p:cNvPr id="146" name="TextBox 145"/>
          <p:cNvSpPr txBox="1"/>
          <p:nvPr/>
        </p:nvSpPr>
        <p:spPr bwMode="gray">
          <a:xfrm>
            <a:off x="57065" y="4355979"/>
            <a:ext cx="1268156"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Uporabniške vloge</a:t>
            </a:r>
            <a:endParaRPr lang="en-US" sz="1200" b="1" dirty="0" smtClean="0">
              <a:solidFill>
                <a:prstClr val="black"/>
              </a:solidFill>
            </a:endParaRPr>
          </a:p>
        </p:txBody>
      </p:sp>
      <p:sp>
        <p:nvSpPr>
          <p:cNvPr id="148" name="TextBox 147"/>
          <p:cNvSpPr txBox="1"/>
          <p:nvPr/>
        </p:nvSpPr>
        <p:spPr bwMode="gray">
          <a:xfrm>
            <a:off x="104934" y="3461591"/>
            <a:ext cx="1235870"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Gostiteljeva aktivnost/varnost</a:t>
            </a:r>
            <a:endParaRPr lang="en-US" sz="1200" b="1" dirty="0" smtClean="0">
              <a:solidFill>
                <a:prstClr val="black"/>
              </a:solidFill>
            </a:endParaRPr>
          </a:p>
        </p:txBody>
      </p:sp>
      <p:sp>
        <p:nvSpPr>
          <p:cNvPr id="150" name="TextBox 149"/>
          <p:cNvSpPr txBox="1"/>
          <p:nvPr/>
        </p:nvSpPr>
        <p:spPr bwMode="gray">
          <a:xfrm>
            <a:off x="77938" y="2505689"/>
            <a:ext cx="1226410" cy="384327"/>
          </a:xfrm>
          <a:prstGeom prst="rect">
            <a:avLst/>
          </a:prstGeom>
        </p:spPr>
        <p:txBody>
          <a:bodyPr wrap="square" lIns="51426" tIns="25713" rIns="51426" bIns="25713" rtlCol="0">
            <a:spAutoFit/>
          </a:bodyPr>
          <a:lstStyle/>
          <a:p>
            <a:pPr algn="ctr">
              <a:lnSpc>
                <a:spcPct val="90000"/>
              </a:lnSpc>
            </a:pPr>
            <a:r>
              <a:rPr lang="sl-SI" sz="1200" b="1" dirty="0" smtClean="0">
                <a:solidFill>
                  <a:prstClr val="black"/>
                </a:solidFill>
              </a:rPr>
              <a:t>Mrežna aktivnost varnost</a:t>
            </a:r>
          </a:p>
        </p:txBody>
      </p:sp>
      <p:pic>
        <p:nvPicPr>
          <p:cNvPr id="151" name="Picture 150" descr="firewall-red-2.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8030" y="2204957"/>
            <a:ext cx="366226" cy="290841"/>
          </a:xfrm>
          <a:prstGeom prst="rect">
            <a:avLst/>
          </a:prstGeom>
        </p:spPr>
      </p:pic>
      <p:pic>
        <p:nvPicPr>
          <p:cNvPr id="152" name="Picture 151" descr="users-green-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6899" y="4005186"/>
            <a:ext cx="628488" cy="373938"/>
          </a:xfrm>
          <a:prstGeom prst="rect">
            <a:avLst/>
          </a:prstGeom>
        </p:spPr>
      </p:pic>
      <p:grpSp>
        <p:nvGrpSpPr>
          <p:cNvPr id="153" name="Group 152"/>
          <p:cNvGrpSpPr/>
          <p:nvPr/>
        </p:nvGrpSpPr>
        <p:grpSpPr>
          <a:xfrm>
            <a:off x="252598" y="3024327"/>
            <a:ext cx="877090" cy="434692"/>
            <a:chOff x="228600" y="3028950"/>
            <a:chExt cx="967920" cy="479708"/>
          </a:xfrm>
        </p:grpSpPr>
        <p:pic>
          <p:nvPicPr>
            <p:cNvPr id="154" name="Picture 153" descr="datacenter-black-2.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8600" y="3060016"/>
              <a:ext cx="244952" cy="359661"/>
            </a:xfrm>
            <a:prstGeom prst="rect">
              <a:avLst/>
            </a:prstGeom>
          </p:spPr>
        </p:pic>
        <p:pic>
          <p:nvPicPr>
            <p:cNvPr id="155" name="Picture 154" descr="desktop-black-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8" y="3028950"/>
              <a:ext cx="387722" cy="390727"/>
            </a:xfrm>
            <a:prstGeom prst="rect">
              <a:avLst/>
            </a:prstGeom>
          </p:spPr>
        </p:pic>
        <p:pic>
          <p:nvPicPr>
            <p:cNvPr id="156" name="Picture 155" descr="laptop-black-2.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2704" y="3195941"/>
              <a:ext cx="326094" cy="312717"/>
            </a:xfrm>
            <a:prstGeom prst="rect">
              <a:avLst/>
            </a:prstGeom>
          </p:spPr>
        </p:pic>
      </p:grpSp>
      <p:pic>
        <p:nvPicPr>
          <p:cNvPr id="157" name="Picture 156" descr="cloud-lightblue-2.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2443" y="1491630"/>
            <a:ext cx="357400" cy="235633"/>
          </a:xfrm>
          <a:prstGeom prst="rect">
            <a:avLst/>
          </a:prstGeom>
        </p:spPr>
      </p:pic>
    </p:spTree>
    <p:custDataLst>
      <p:tags r:id="rId1"/>
    </p:custDataLst>
    <p:extLst>
      <p:ext uri="{BB962C8B-B14F-4D97-AF65-F5344CB8AC3E}">
        <p14:creationId xmlns:p14="http://schemas.microsoft.com/office/powerpoint/2010/main" val="1961776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plunk_Corporate_PPT_Template_2014">
  <a:themeElements>
    <a:clrScheme name="Splunk Test">
      <a:dk1>
        <a:sysClr val="windowText" lastClr="000000"/>
      </a:dk1>
      <a:lt1>
        <a:sysClr val="window" lastClr="FFFFFF"/>
      </a:lt1>
      <a:dk2>
        <a:srgbClr val="000000"/>
      </a:dk2>
      <a:lt2>
        <a:srgbClr val="EBEBEB"/>
      </a:lt2>
      <a:accent1>
        <a:srgbClr val="5F5F5F"/>
      </a:accent1>
      <a:accent2>
        <a:srgbClr val="00A9E1"/>
      </a:accent2>
      <a:accent3>
        <a:srgbClr val="65A637"/>
      </a:accent3>
      <a:accent4>
        <a:srgbClr val="C0C0C0"/>
      </a:accent4>
      <a:accent5>
        <a:srgbClr val="005F86"/>
      </a:accent5>
      <a:accent6>
        <a:srgbClr val="F2A900"/>
      </a:accent6>
      <a:hlink>
        <a:srgbClr val="00A9FF"/>
      </a:hlink>
      <a:folHlink>
        <a:srgbClr val="396B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lumMod val="50000"/>
              <a:lumOff val="50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2">
          <a:schemeClr val="accent1"/>
        </a:fillRef>
        <a:effectRef idx="1">
          <a:schemeClr val="accent1"/>
        </a:effectRef>
        <a:fontRef idx="minor">
          <a:schemeClr val="dk1"/>
        </a:fontRef>
      </a:style>
    </a:spDef>
    <a:txDef>
      <a:spPr/>
      <a:bodyPr lIns="51426" tIns="25713" rIns="51426" bIns="25713"/>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45203</TotalTime>
  <Words>2204</Words>
  <Application>Microsoft Office PowerPoint</Application>
  <PresentationFormat>On-screen Show (16:9)</PresentationFormat>
  <Paragraphs>335</Paragraphs>
  <Slides>27</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MS PGothic</vt:lpstr>
      <vt:lpstr>MS PGothic</vt:lpstr>
      <vt:lpstr>Arial</vt:lpstr>
      <vt:lpstr>Calibri</vt:lpstr>
      <vt:lpstr>Gotham Bold</vt:lpstr>
      <vt:lpstr>Gotham Medium</vt:lpstr>
      <vt:lpstr>Lucida Grande</vt:lpstr>
      <vt:lpstr>Myriad Pro</vt:lpstr>
      <vt:lpstr>Segoe UI</vt:lpstr>
      <vt:lpstr>Tahoma</vt:lpstr>
      <vt:lpstr>Wingdings 3</vt:lpstr>
      <vt:lpstr>ヒラギノ角ゴ ProN W3</vt:lpstr>
      <vt:lpstr>Splunk_Corporate_PPT_Template_2014</vt:lpstr>
      <vt:lpstr>Splunk&gt; Enterprise security</vt:lpstr>
      <vt:lpstr>Sveže kot žemljice pri peku</vt:lpstr>
      <vt:lpstr>Napredne grožnje težko odkrijemo</vt:lpstr>
      <vt:lpstr>Novi pristopi</vt:lpstr>
      <vt:lpstr>Varnost in skladnost</vt:lpstr>
      <vt:lpstr>Primer aktivnosti APT</vt:lpstr>
      <vt:lpstr>Uporaba Splunka za povezovanje virov</vt:lpstr>
      <vt:lpstr>Kako odkriti izvor?</vt:lpstr>
      <vt:lpstr>Kaj moramo spremljati, da bi videli celoto</vt:lpstr>
      <vt:lpstr>PowerPoint Presentation</vt:lpstr>
      <vt:lpstr>… kot platforma za varnost</vt:lpstr>
      <vt:lpstr>Splunk Enterprise Security</vt:lpstr>
      <vt:lpstr>Demonstracija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Omejitve obstoječih SIEM</vt:lpstr>
      <vt:lpstr>Splunk</vt:lpstr>
      <vt:lpstr>ES v družbi najboljših</vt:lpstr>
      <vt:lpstr>PowerPoint Presentation</vt:lpstr>
      <vt:lpstr>Pa smo prileteli do konca…</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Tapan Bhatt</dc:creator>
  <cp:lastModifiedBy>Žiga Humar</cp:lastModifiedBy>
  <cp:revision>725</cp:revision>
  <cp:lastPrinted>2014-09-30T23:09:16Z</cp:lastPrinted>
  <dcterms:created xsi:type="dcterms:W3CDTF">2011-03-03T00:36:28Z</dcterms:created>
  <dcterms:modified xsi:type="dcterms:W3CDTF">2016-06-17T08:27:33Z</dcterms:modified>
</cp:coreProperties>
</file>